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7" r:id="rId12"/>
    <p:sldId id="272" r:id="rId13"/>
    <p:sldId id="268" r:id="rId14"/>
    <p:sldId id="269" r:id="rId15"/>
    <p:sldId id="270" r:id="rId16"/>
    <p:sldId id="26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0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52" autoAdjust="0"/>
    <p:restoredTop sz="96558" autoAdjust="0"/>
  </p:normalViewPr>
  <p:slideViewPr>
    <p:cSldViewPr>
      <p:cViewPr>
        <p:scale>
          <a:sx n="69" d="100"/>
          <a:sy n="69" d="100"/>
        </p:scale>
        <p:origin x="-1266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52AEF-3627-4B5A-9F3C-8C8FD385623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CDAD5-5740-4B58-8CAC-244602E3E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DAD5-5740-4B58-8CAC-244602E3EB9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DAD5-5740-4B58-8CAC-244602E3EB9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0;&#1091;&#1087;&#1088;&#1080;&#1081;\&#1056;&#1072;&#1073;&#1086;&#1095;&#1080;&#1081;%20&#1089;&#1090;&#1086;&#1083;\&#1050;&#1086;&#1085;&#1092;&#1077;&#1088;&#1077;&#1085;&#1094;%20%20&#1055;&#1088;&#1077;&#1079;&#1077;&#1085;&#1090;&#1072;&#1094;&#1080;&#1103;%20&#1053;&#1072;&#1096;&#1072;%20&#1056;&#1086;&#1076;&#1080;&#1085;&#1072;%20-%20&#1056;&#1086;&#1089;&#1089;&#1080;&#1103;.%20&#1050;&#1091;&#1087;&#1088;&#1080;&#1081;&#1053;.&#1048;.%20&#1050;&#1091;&#1090;&#1091;&#1079;&#1086;&#1074;&#1082;&#1072;\&#1052;&#1091;&#1079;.%20&#1089;&#1086;&#1087;&#1088;&#1086;&#1074;&#1086;&#1078;&#1076;.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lib.ru/objects/gallery_80/artlib_gallery-40111-b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ages.marsu.ru/sv1/clip/karta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ovetika.ru/gallery3/albums/userpics/10002/normal_1977.%20%CC%EE%F1%EA%E2%E0.%20%CA%F0%E0%F1%ED%E0%FF%20%EF%EB%EE%F9%E0%E4%FC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чать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7" y="785794"/>
            <a:ext cx="8286808" cy="5429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314" y="428604"/>
            <a:ext cx="935831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Родина - Россия</a:t>
            </a:r>
            <a:endParaRPr lang="ru-RU" sz="5400" b="1" i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471488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Куприй Н.И. 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учитель русского языка и литературы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МОУ «Кутузовская СОШ» Омской области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Муз. сопровожд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чать0005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>
          <a:xfrm>
            <a:off x="5143504" y="1357298"/>
            <a:ext cx="3786214" cy="5242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Печать0006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>
          <a:xfrm>
            <a:off x="285720" y="1428736"/>
            <a:ext cx="3429024" cy="4831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Печать00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800000">
            <a:off x="3143240" y="2214554"/>
            <a:ext cx="263640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rgbClr val="660066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5786" y="214290"/>
            <a:ext cx="73548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конкурса рисунков</a:t>
            </a:r>
          </a:p>
          <a:p>
            <a:pPr algn="ctr"/>
            <a:r>
              <a:rPr lang="ru-RU" sz="32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«Природа Родины моей» </a:t>
            </a:r>
            <a:endParaRPr lang="ru-RU" sz="3200" b="1" i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чать000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>
          <a:xfrm rot="16200000">
            <a:off x="1196534" y="2089558"/>
            <a:ext cx="3357574" cy="5036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14290"/>
            <a:ext cx="87153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1" u="none" strike="noStrike" spc="50" normalizeH="0" baseline="0" dirty="0" smtClean="0">
                <a:ln w="11430"/>
                <a:solidFill>
                  <a:srgbClr val="660066"/>
                </a:solidFill>
                <a:latin typeface="+mj-lt"/>
                <a:ea typeface="Times New Roman" pitchFamily="18" charset="0"/>
                <a:cs typeface="Arial" pitchFamily="34" charset="0"/>
              </a:rPr>
              <a:t>Заповеди, на основе которых строится  работа по патриотическому воспитанию обучающихся:</a:t>
            </a:r>
            <a:endParaRPr kumimoji="0" lang="ru-RU" b="1" i="1" u="none" strike="noStrike" spc="50" normalizeH="0" baseline="0" dirty="0" smtClean="0">
              <a:ln w="11430"/>
              <a:solidFill>
                <a:srgbClr val="660066"/>
              </a:solidFill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b="1" i="1" spc="50" dirty="0" smtClean="0">
                <a:ln w="11430"/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-  </a:t>
            </a:r>
            <a:r>
              <a:rPr kumimoji="0" lang="ru-RU" b="1" i="1" u="none" strike="noStrike" spc="50" normalizeH="0" baseline="0" dirty="0" smtClean="0">
                <a:ln w="11430"/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ЦЕНИ И ОБЕРЕГАЙ СВОЕ ОТЕЧЕСТВО; </a:t>
            </a:r>
            <a:endParaRPr kumimoji="0" lang="ru-RU" sz="1600" b="1" i="1" u="none" strike="noStrike" spc="50" normalizeH="0" baseline="0" dirty="0" smtClean="0">
              <a:ln w="11430"/>
              <a:solidFill>
                <a:srgbClr val="800000"/>
              </a:solidFill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b="1" i="1" u="none" strike="noStrike" spc="50" normalizeH="0" baseline="0" dirty="0" smtClean="0">
                <a:ln w="11430"/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- ОВЛАДЕВАЙ, СОВЕРШЕНСТВУЙ И СОХРАНЯЙ ТРАДИЦИИ И КУЛЬТУРУ СВОЕГО НАРОДА;         </a:t>
            </a:r>
            <a:endParaRPr kumimoji="0" lang="ru-RU" sz="1600" b="1" i="1" u="none" strike="noStrike" spc="50" normalizeH="0" baseline="0" dirty="0" smtClean="0">
              <a:ln w="11430"/>
              <a:solidFill>
                <a:srgbClr val="800000"/>
              </a:solidFill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b="1" i="1" u="none" strike="noStrike" spc="50" normalizeH="0" baseline="0" dirty="0" smtClean="0">
                <a:ln w="11430"/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- ДОРОЖИ ИСТОРИЕЙ СВОЕГО НАРОДА; </a:t>
            </a:r>
            <a:endParaRPr kumimoji="0" lang="ru-RU" sz="1600" b="1" i="1" u="none" strike="noStrike" spc="50" normalizeH="0" baseline="0" dirty="0" smtClean="0">
              <a:ln w="11430"/>
              <a:solidFill>
                <a:srgbClr val="800000"/>
              </a:solidFill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b="1" i="1" u="none" strike="noStrike" spc="50" normalizeH="0" baseline="0" dirty="0" smtClean="0">
                <a:ln w="11430"/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- СВЯТО ОТНОСИСЬ К СИМВОЛИКЕ СВОЕЙ СТРАНЫ </a:t>
            </a:r>
            <a:endParaRPr kumimoji="0" lang="ru-RU" sz="1600" b="1" i="1" u="none" strike="noStrike" spc="50" normalizeH="0" baseline="0" dirty="0" smtClean="0">
              <a:ln w="11430"/>
              <a:solidFill>
                <a:srgbClr val="800000"/>
              </a:solidFill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b="1" i="1" u="none" strike="noStrike" spc="50" normalizeH="0" baseline="0" dirty="0" smtClean="0">
                <a:ln w="11430"/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- БЕРЕГИ КРАСОТУ СВОЕГО КРАЯ. </a:t>
            </a:r>
            <a:endParaRPr kumimoji="0" lang="ru-RU" sz="2800" b="1" i="1" u="none" strike="noStrike" spc="50" normalizeH="0" baseline="0" dirty="0" smtClean="0">
              <a:ln w="11430"/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ечать0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1187046" y="1598980"/>
            <a:ext cx="3393294" cy="519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43010" y="28572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Рыцарский турнир</a:t>
            </a:r>
            <a:endParaRPr lang="ru-RU" b="1" i="1" spc="50" dirty="0">
              <a:ln w="11430"/>
              <a:solidFill>
                <a:srgbClr val="66006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78645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Встреча с Ириной Родниной</a:t>
            </a:r>
            <a:endParaRPr lang="ru-RU" b="1" i="1" spc="50" dirty="0">
              <a:ln w="11430"/>
              <a:solidFill>
                <a:srgbClr val="660066"/>
              </a:solidFill>
              <a:latin typeface="+mj-lt"/>
            </a:endParaRPr>
          </a:p>
        </p:txBody>
      </p:sp>
      <p:pic>
        <p:nvPicPr>
          <p:cNvPr id="4" name="Содержимое 3" descr="Печать00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>
          <a:xfrm>
            <a:off x="4286248" y="1142984"/>
            <a:ext cx="459349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чать00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500042"/>
            <a:ext cx="8429684" cy="5643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solidFill>
                  <a:srgbClr val="660066"/>
                </a:solidFill>
                <a:latin typeface="+mj-lt"/>
              </a:rPr>
              <a:t>Наша малая Родина </a:t>
            </a:r>
            <a:endParaRPr lang="ru-RU" b="1" i="1" spc="50" dirty="0">
              <a:ln w="11430"/>
              <a:solidFill>
                <a:srgbClr val="66006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6215082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j-lt"/>
              </a:rPr>
              <a:t>Г.П. Степанцова  -   поэт села Кутузовка</a:t>
            </a:r>
            <a:endParaRPr lang="ru-RU" sz="2000" b="1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000240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За что люблю мой край родной? -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За белую берёзку, 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За луг,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Усыпанный росой,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За утреннюю зорьку.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Такая мне судьба дана,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И я ей дорожу.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Россия – Родина моя,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И я ее люблю.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8"/>
          <p:cNvGrpSpPr/>
          <p:nvPr/>
        </p:nvGrpSpPr>
        <p:grpSpPr>
          <a:xfrm>
            <a:off x="500034" y="1500174"/>
            <a:ext cx="8286808" cy="4786346"/>
            <a:chOff x="571472" y="1000108"/>
            <a:chExt cx="7929618" cy="485778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857224" y="21429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</a:t>
            </a:r>
            <a:r>
              <a:rPr lang="ru-RU" sz="28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вы представляете личность</a:t>
            </a:r>
          </a:p>
          <a:p>
            <a:pPr algn="ctr"/>
            <a:r>
              <a:rPr lang="ru-RU" sz="28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гражданина – патриота России? </a:t>
            </a:r>
            <a:r>
              <a:rPr lang="ru-RU" sz="2800" b="1" i="1" spc="50" dirty="0" smtClean="0">
                <a:ln w="11430"/>
                <a:solidFill>
                  <a:srgbClr val="660066"/>
                </a:solidFill>
                <a:latin typeface="+mj-lt"/>
              </a:rPr>
              <a:t> </a:t>
            </a:r>
            <a:endParaRPr lang="ru-RU" sz="1600" b="1" i="1" spc="50" dirty="0">
              <a:ln w="11430"/>
              <a:solidFill>
                <a:srgbClr val="660066"/>
              </a:solidFill>
              <a:latin typeface="+mj-lt"/>
            </a:endParaRPr>
          </a:p>
        </p:txBody>
      </p:sp>
      <p:pic>
        <p:nvPicPr>
          <p:cNvPr id="24" name="Рисунок 23" descr="Печать000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 rot="16200000">
            <a:off x="857224" y="1928802"/>
            <a:ext cx="307183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1071538" y="171448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sz="2400" dirty="0" smtClean="0">
                <a:solidFill>
                  <a:srgbClr val="800000"/>
                </a:solidFill>
              </a:rPr>
              <a:t>Светлана</a:t>
            </a:r>
            <a:r>
              <a:rPr lang="ru-RU" sz="2400" dirty="0" smtClean="0"/>
              <a:t>: </a:t>
            </a:r>
            <a:r>
              <a:rPr lang="ru-RU" sz="2400" b="1" i="1" dirty="0" smtClean="0">
                <a:latin typeface="+mj-lt"/>
              </a:rPr>
              <a:t>Духовно и физически здоровой</a:t>
            </a:r>
            <a:endParaRPr lang="ru-RU" b="1" i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264318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29124" y="2571744"/>
            <a:ext cx="428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800000"/>
                </a:solidFill>
              </a:rPr>
              <a:t>Виктор</a:t>
            </a:r>
            <a:r>
              <a:rPr lang="ru-RU" sz="2400" b="1" i="1" dirty="0" smtClean="0">
                <a:latin typeface="+mj-lt"/>
              </a:rPr>
              <a:t>:</a:t>
            </a:r>
            <a:r>
              <a:rPr lang="ru-RU" sz="2400" dirty="0" smtClean="0"/>
              <a:t> </a:t>
            </a:r>
            <a:r>
              <a:rPr lang="ru-RU" sz="2400" b="1" i="1" dirty="0" smtClean="0">
                <a:latin typeface="+mj-lt"/>
              </a:rPr>
              <a:t>Любящей свою </a:t>
            </a:r>
          </a:p>
          <a:p>
            <a:r>
              <a:rPr lang="ru-RU" sz="2400" b="1" i="1" dirty="0" smtClean="0">
                <a:latin typeface="+mj-lt"/>
              </a:rPr>
              <a:t>                 Родину и народ</a:t>
            </a:r>
            <a:endParaRPr lang="ru-RU" b="1" i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68" y="3714752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800000"/>
                </a:solidFill>
              </a:rPr>
              <a:t>Наталья</a:t>
            </a:r>
            <a:r>
              <a:rPr lang="ru-RU" sz="2400" b="1" i="1" dirty="0" smtClean="0">
                <a:latin typeface="+mj-lt"/>
              </a:rPr>
              <a:t>:  Знающей     историю  и культуру  своей страны </a:t>
            </a:r>
            <a:endParaRPr lang="ru-RU" sz="2000" b="1" i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48" y="564357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+mj-lt"/>
              </a:rPr>
              <a:t>/ Из классного часа «Защитники Отечества»/</a:t>
            </a:r>
            <a:endParaRPr lang="ru-RU" sz="2400" b="1" i="1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02" y="142852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Гордиться славою предков не только можно, но и должно!  </a:t>
            </a:r>
          </a:p>
          <a:p>
            <a:pPr algn="ctr"/>
            <a:r>
              <a:rPr lang="ru-RU" sz="28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                                       А.С.Пушкин</a:t>
            </a:r>
            <a:endParaRPr lang="ru-RU" sz="2800" b="1" i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Печать00010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 rot="10800000">
            <a:off x="285720" y="1428736"/>
            <a:ext cx="533824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Печать0001000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 rot="10800000">
            <a:off x="4000496" y="2928934"/>
            <a:ext cx="4857784" cy="332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5720" y="4786322"/>
            <a:ext cx="3571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+mj-lt"/>
              </a:rPr>
              <a:t>У памятника воинам – землякам, победившим в годы</a:t>
            </a:r>
          </a:p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+mj-lt"/>
              </a:rPr>
              <a:t> Великой Отечественной войны</a:t>
            </a:r>
            <a:endParaRPr lang="ru-RU" sz="2000" b="1" i="1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6 из 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428596" y="285728"/>
            <a:ext cx="8358246" cy="596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Строки из школьных сочинений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i="1" u="sng" dirty="0" smtClean="0">
                <a:solidFill>
                  <a:srgbClr val="660066"/>
                </a:solidFill>
                <a:latin typeface="+mj-lt"/>
              </a:rPr>
              <a:t>Марина: </a:t>
            </a:r>
            <a:r>
              <a:rPr lang="ru-RU" sz="2000" b="1" i="1" dirty="0" smtClean="0">
                <a:latin typeface="+mj-lt"/>
              </a:rPr>
              <a:t>«Чувство Родины – самое богатое чувство. Оно несёт в себе связь с землёй и солнцем, с отчим домом. Мои друзья – это и немцы, и молдаване, и казахи…»</a:t>
            </a:r>
            <a:endParaRPr lang="ru-RU" sz="2000" b="1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21468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660066"/>
                </a:solidFill>
                <a:latin typeface="+mj-lt"/>
              </a:rPr>
              <a:t>Даулет:</a:t>
            </a:r>
            <a:r>
              <a:rPr lang="ru-RU" sz="2000" b="1" i="1" dirty="0" smtClean="0">
                <a:solidFill>
                  <a:srgbClr val="660066"/>
                </a:solidFill>
                <a:latin typeface="+mj-lt"/>
              </a:rPr>
              <a:t>  </a:t>
            </a:r>
            <a:r>
              <a:rPr lang="ru-RU" sz="2000" b="1" i="1" dirty="0" smtClean="0">
                <a:latin typeface="+mj-lt"/>
              </a:rPr>
              <a:t>«Здорово, что наше село носит имя великого русского полководца М.И.Кутузова!» </a:t>
            </a:r>
            <a:endParaRPr lang="ru-RU" sz="2000" b="1" i="1" dirty="0"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596" y="500042"/>
            <a:ext cx="8358246" cy="5715040"/>
            <a:chOff x="104891775" y="111040864"/>
            <a:chExt cx="7962000" cy="2914661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4891775" y="111040864"/>
              <a:ext cx="7962000" cy="291466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4901300" y="112056266"/>
              <a:ext cx="2544375" cy="27461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Рисунок 4" descr="IMG_2748.jp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6429388" y="214290"/>
            <a:ext cx="2519683" cy="417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4357694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 нас прекрасная школа и замечательные ученики!</a:t>
            </a:r>
            <a:endParaRPr lang="ru-RU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85720" y="142852"/>
            <a:ext cx="850392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spc="50" normalizeH="0" baseline="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Задачи по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spc="50" normalizeH="0" baseline="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патриотическому воспитанию: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spc="50" normalizeH="0" baseline="0" dirty="0" smtClean="0">
                <a:ln w="11430"/>
                <a:latin typeface="Arial Narrow" pitchFamily="34" charset="0"/>
                <a:ea typeface="Times New Roman" pitchFamily="18" charset="0"/>
                <a:cs typeface="Arial" pitchFamily="34" charset="0"/>
              </a:rPr>
              <a:t>формировать патриотизм, гражданскую позицию, понимание прав и свобод личности; </a:t>
            </a:r>
            <a:endParaRPr kumimoji="0" lang="ru-RU" sz="2000" b="1" i="1" u="none" strike="noStrike" spc="50" normalizeH="0" baseline="0" dirty="0" smtClean="0">
              <a:ln w="11430"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spc="50" normalizeH="0" baseline="0" dirty="0" smtClean="0">
                <a:ln w="11430"/>
                <a:latin typeface="Arial Narrow" pitchFamily="34" charset="0"/>
                <a:ea typeface="Times New Roman" pitchFamily="18" charset="0"/>
                <a:cs typeface="Arial" pitchFamily="34" charset="0"/>
              </a:rPr>
              <a:t>формировать нравственные основы личности, повысить уровень духовной культуры; </a:t>
            </a:r>
            <a:endParaRPr kumimoji="0" lang="ru-RU" sz="2000" b="1" i="1" u="none" strike="noStrike" spc="50" normalizeH="0" baseline="0" dirty="0" smtClean="0">
              <a:ln w="11430"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spc="50" normalizeH="0" baseline="0" dirty="0" smtClean="0">
                <a:ln w="11430"/>
                <a:latin typeface="Arial Narrow" pitchFamily="34" charset="0"/>
                <a:ea typeface="Times New Roman" pitchFamily="18" charset="0"/>
                <a:cs typeface="Arial" pitchFamily="34" charset="0"/>
              </a:rPr>
              <a:t>сохранение и развитие чувства гордости за свою страну, край, школу, семью. </a:t>
            </a:r>
            <a:endParaRPr kumimoji="0" lang="ru-RU" sz="2000" b="1" i="1" u="none" strike="noStrike" spc="50" normalizeH="0" baseline="0" dirty="0" smtClean="0">
              <a:ln w="11430"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429684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При организации работы по патриотическому воспитанию обучающихся руководствуюсь следующими принципами: </a:t>
            </a:r>
            <a:endParaRPr lang="ru-RU" sz="1600" b="1" i="1" dirty="0" smtClean="0">
              <a:solidFill>
                <a:srgbClr val="800000"/>
              </a:solidFill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i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последовательность </a:t>
            </a:r>
            <a:endParaRPr lang="ru-RU" sz="1600" b="1" i="1" dirty="0" smtClean="0">
              <a:solidFill>
                <a:srgbClr val="8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i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поэтапность </a:t>
            </a:r>
            <a:endParaRPr lang="ru-RU" sz="1600" b="1" i="1" dirty="0" smtClean="0">
              <a:solidFill>
                <a:srgbClr val="800000"/>
              </a:solidFill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Реализую следующую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эффективную воспитательную цепочку:</a:t>
            </a:r>
            <a:endParaRPr lang="ru-RU" sz="3200" b="1" i="1" spc="50" dirty="0" smtClean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86058"/>
            <a:ext cx="8286808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rgbClr val="800000"/>
                </a:solidFill>
                <a:latin typeface="Arial"/>
                <a:ea typeface="Times New Roman"/>
                <a:cs typeface="Times New Roman"/>
              </a:rPr>
              <a:t>Любовь к родителям, родному дому, к родным и близким людям.</a:t>
            </a:r>
            <a:r>
              <a:rPr lang="ru-RU" sz="1600" dirty="0" smtClean="0">
                <a:solidFill>
                  <a:srgbClr val="8000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200" dirty="0" smtClean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rgbClr val="800000"/>
                </a:solidFill>
                <a:latin typeface="Arial"/>
                <a:ea typeface="Times New Roman"/>
                <a:cs typeface="Times New Roman"/>
              </a:rPr>
              <a:t>Воспитание и уважение к старшим, к людям труда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(приобщение детей к традициям народа, стремление чтить память погибших воинов, проявление уважения к людям пожилого возраста). </a:t>
            </a:r>
            <a:endParaRPr lang="ru-RU" sz="12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rgbClr val="800000"/>
                </a:solidFill>
                <a:latin typeface="Arial"/>
                <a:ea typeface="Times New Roman"/>
                <a:cs typeface="Times New Roman"/>
              </a:rPr>
              <a:t>Любовь к родной природе </a:t>
            </a:r>
            <a:r>
              <a:rPr lang="ru-RU" sz="16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(охрана окружающей среды) </a:t>
            </a:r>
            <a:endParaRPr lang="ru-RU" sz="12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rgbClr val="800000"/>
                </a:solidFill>
                <a:latin typeface="Arial"/>
                <a:ea typeface="Times New Roman"/>
                <a:cs typeface="Times New Roman"/>
              </a:rPr>
              <a:t>Моя Родина - Россия. Мое село</a:t>
            </a:r>
            <a:r>
              <a:rPr lang="ru-RU" sz="1600" dirty="0" smtClean="0">
                <a:solidFill>
                  <a:srgbClr val="8000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200" dirty="0" smtClean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rgbClr val="800000"/>
                </a:solidFill>
                <a:latin typeface="Arial"/>
                <a:ea typeface="Times New Roman"/>
                <a:cs typeface="Times New Roman"/>
              </a:rPr>
              <a:t>Человек – защитник своего Отечества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(любовь, забота и сохранение своей родины, формирование чувства патриотизма, уважения и симпатии к другим народам, гордости за Российскую армию, желание служить своему Отечеству). </a:t>
            </a:r>
            <a:endParaRPr lang="ru-RU" sz="12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42852"/>
            <a:ext cx="685800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ru-RU" sz="2000" b="1" i="1" spc="50" dirty="0" smtClean="0">
                <a:ln w="11430"/>
                <a:solidFill>
                  <a:srgbClr val="660066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b="1" i="1" spc="50" dirty="0" smtClean="0">
                <a:ln w="11430"/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Историческое значение каждого человека измеряется его заслугами Родине, а </a:t>
            </a:r>
            <a:endParaRPr lang="ru-RU" sz="2000" b="1" i="1" spc="50" dirty="0" smtClean="0">
              <a:ln w="11430"/>
              <a:solidFill>
                <a:srgbClr val="660066"/>
              </a:solidFill>
              <a:latin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ru-RU" sz="2000" b="1" i="1" spc="50" dirty="0" smtClean="0">
                <a:ln w="11430"/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человеческое достоинство </a:t>
            </a:r>
            <a:r>
              <a:rPr lang="ru-RU" sz="2000" b="1" i="1" spc="50" dirty="0" smtClean="0">
                <a:ln w="11430"/>
                <a:solidFill>
                  <a:srgbClr val="660066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000" b="1" i="1" spc="50" dirty="0" smtClean="0">
                <a:ln w="11430"/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силою его </a:t>
            </a:r>
            <a:endParaRPr lang="ru-RU" sz="2000" b="1" i="1" spc="50" dirty="0" smtClean="0">
              <a:ln w="11430"/>
              <a:solidFill>
                <a:srgbClr val="660066"/>
              </a:solidFill>
              <a:latin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ru-RU" sz="2000" b="1" i="1" spc="50" dirty="0" smtClean="0">
                <a:ln w="11430"/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патриотизма</a:t>
            </a:r>
            <a:r>
              <a:rPr lang="ru-RU" sz="2000" b="1" i="1" spc="50" dirty="0" smtClean="0">
                <a:ln w="11430"/>
                <a:solidFill>
                  <a:srgbClr val="660066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2000" b="1" i="1" spc="50" dirty="0" smtClean="0">
                <a:ln w="11430"/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i="1" spc="50" dirty="0" smtClean="0">
              <a:ln w="11430"/>
              <a:solidFill>
                <a:srgbClr val="660066"/>
              </a:solidFill>
              <a:latin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ru-RU" sz="2000" b="1" i="1" spc="50" dirty="0" smtClean="0">
                <a:ln w="11430"/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lang="ru-RU" b="1" i="1" spc="50" dirty="0" smtClean="0">
                <a:ln w="11430"/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Н.Г. Чернышевский</a:t>
            </a:r>
            <a:endParaRPr lang="ru-RU" sz="2800" b="1" i="1" spc="50" dirty="0" smtClean="0">
              <a:ln w="11430"/>
              <a:solidFill>
                <a:srgbClr val="660066"/>
              </a:solidFill>
              <a:latin typeface="Arial" pitchFamily="34" charset="0"/>
            </a:endParaRPr>
          </a:p>
        </p:txBody>
      </p:sp>
      <p:pic>
        <p:nvPicPr>
          <p:cNvPr id="5" name="Picture 5" descr="Картинка 15 из 5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6500858" cy="4577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71678"/>
            <a:ext cx="575044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 rot="193207">
            <a:off x="7177206" y="1180136"/>
            <a:ext cx="1357322" cy="1228723"/>
          </a:xfrm>
          <a:prstGeom prst="irregularSeal2">
            <a:avLst/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928926" y="5429264"/>
            <a:ext cx="1214446" cy="1038222"/>
          </a:xfrm>
          <a:prstGeom prst="irregularSeal2">
            <a:avLst/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8596" y="357166"/>
            <a:ext cx="835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Юности безоблачное небо</a:t>
            </a:r>
            <a:endParaRPr lang="ru-RU" sz="4000" b="1" i="1" spc="50" dirty="0">
              <a:ln w="11430"/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1428736"/>
            <a:ext cx="27860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+mj-lt"/>
              </a:rPr>
              <a:t> Золотая звонкая заря.</a:t>
            </a:r>
          </a:p>
          <a:p>
            <a:pPr algn="ctr"/>
            <a:r>
              <a:rPr lang="ru-RU" b="1" i="1" dirty="0" smtClean="0">
                <a:latin typeface="+mj-lt"/>
              </a:rPr>
              <a:t> Наступление дня, в котором не был </a:t>
            </a:r>
          </a:p>
          <a:p>
            <a:pPr algn="ctr"/>
            <a:r>
              <a:rPr lang="ru-RU" b="1" i="1" dirty="0" smtClean="0">
                <a:latin typeface="+mj-lt"/>
              </a:rPr>
              <a:t> и в который входишь ты не зря.</a:t>
            </a:r>
          </a:p>
          <a:p>
            <a:pPr algn="ctr"/>
            <a:r>
              <a:rPr lang="ru-RU" b="1" i="1" dirty="0" smtClean="0">
                <a:latin typeface="+mj-lt"/>
              </a:rPr>
              <a:t> Входишь ты -  безудержный </a:t>
            </a:r>
          </a:p>
          <a:p>
            <a:pPr algn="ctr"/>
            <a:r>
              <a:rPr lang="ru-RU" b="1" i="1" dirty="0" smtClean="0">
                <a:latin typeface="+mj-lt"/>
              </a:rPr>
              <a:t>   и щедрый – </a:t>
            </a:r>
          </a:p>
          <a:p>
            <a:pPr algn="ctr"/>
            <a:r>
              <a:rPr lang="ru-RU" b="1" i="1" dirty="0" smtClean="0">
                <a:latin typeface="+mj-lt"/>
              </a:rPr>
              <a:t>  открывать, бороться и любить.</a:t>
            </a:r>
          </a:p>
          <a:p>
            <a:pPr algn="ctr"/>
            <a:r>
              <a:rPr lang="ru-RU" b="1" i="1" dirty="0" smtClean="0">
                <a:latin typeface="+mj-lt"/>
              </a:rPr>
              <a:t>  И души сияющие недра – </a:t>
            </a:r>
          </a:p>
          <a:p>
            <a:pPr algn="ctr"/>
            <a:r>
              <a:rPr lang="ru-RU" b="1" i="1" dirty="0" smtClean="0">
                <a:latin typeface="+mj-lt"/>
              </a:rPr>
              <a:t>  как источник счастья отворить.</a:t>
            </a:r>
            <a:endParaRPr lang="ru-RU" b="1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600076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+mj-lt"/>
              </a:rPr>
              <a:t>/Урок Мира/</a:t>
            </a:r>
            <a:endParaRPr lang="ru-RU" sz="3200" b="1" i="1" dirty="0"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isunok1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85720" y="1357298"/>
            <a:ext cx="5003867" cy="523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878" y="214290"/>
            <a:ext cx="8501122" cy="9518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Интеллектуальная игра «Я – гражданин России»</a:t>
            </a:r>
            <a:endParaRPr lang="ru-RU" sz="2800" b="1" i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357298"/>
            <a:ext cx="3571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spc="50" dirty="0" smtClean="0">
                <a:ln w="11430"/>
                <a:solidFill>
                  <a:srgbClr val="800000"/>
                </a:solidFill>
                <a:latin typeface="Cambria" pitchFamily="18" charset="0"/>
                <a:ea typeface="Times New Roman" pitchFamily="18" charset="0"/>
              </a:rPr>
              <a:t>Государственные символы </a:t>
            </a:r>
            <a:r>
              <a:rPr lang="ru-RU" b="1" i="1" spc="50" dirty="0" smtClean="0">
                <a:ln w="11430"/>
                <a:solidFill>
                  <a:srgbClr val="292929"/>
                </a:solidFill>
                <a:latin typeface="Cambria" pitchFamily="18" charset="0"/>
                <a:ea typeface="Times New Roman" pitchFamily="18" charset="0"/>
              </a:rPr>
              <a:t>– неотъемлемая часть истории и культуры любой страны. Гордость за свою родину, понимание неповторимости и богатства культурных традиций играет огромную роль в становлении личности ребенка. Невозможно воспитать у детей чувство собственного достоинства и уверенности в себе без уважения к истории своего Отечества. Наша игра посвящена  государственной символике. </a:t>
            </a:r>
            <a:endParaRPr lang="ru-RU" i="1" dirty="0">
              <a:latin typeface="Cambr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36 из 21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714348" y="1071546"/>
            <a:ext cx="7429552" cy="5434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9462" y="285728"/>
            <a:ext cx="9084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 – столица России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357298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 гордостью говорят наши отцы, матери : </a:t>
            </a:r>
          </a:p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«Мы – россияне!»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чать0007.JPG"/>
          <p:cNvPicPr>
            <a:picLocks noChangeAspect="1"/>
          </p:cNvPicPr>
          <p:nvPr/>
        </p:nvPicPr>
        <p:blipFill>
          <a:blip r:embed="rId2">
            <a:lum contrast="10000"/>
          </a:blip>
          <a:srcRect l="1904" t="3733" r="1904" b="2411"/>
          <a:stretch>
            <a:fillRect/>
          </a:stretch>
        </p:blipFill>
        <p:spPr>
          <a:xfrm>
            <a:off x="357158" y="357166"/>
            <a:ext cx="8501122" cy="598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571480"/>
            <a:ext cx="800104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Родина</a:t>
            </a:r>
            <a:r>
              <a:rPr lang="ru-RU" sz="2400" b="1" i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— </a:t>
            </a:r>
            <a:r>
              <a:rPr lang="ru-RU" sz="2400" b="1" i="1" spc="50" dirty="0" smtClean="0">
                <a:ln w="11430"/>
                <a:solidFill>
                  <a:srgbClr val="800000"/>
                </a:solidFill>
                <a:latin typeface="+mj-lt"/>
              </a:rPr>
              <a:t>синоним слова Отечество, место,</a:t>
            </a:r>
            <a:r>
              <a:rPr lang="en-US" sz="2400" b="1" i="1" spc="50" dirty="0" smtClean="0">
                <a:ln w="11430"/>
                <a:solidFill>
                  <a:srgbClr val="800000"/>
                </a:solidFill>
                <a:latin typeface="+mj-lt"/>
              </a:rPr>
              <a:t> </a:t>
            </a:r>
            <a:r>
              <a:rPr lang="ru-RU" sz="2400" b="1" i="1" spc="50" dirty="0" smtClean="0">
                <a:ln w="11430"/>
                <a:solidFill>
                  <a:srgbClr val="800000"/>
                </a:solidFill>
                <a:latin typeface="+mj-lt"/>
              </a:rPr>
              <a:t>где родился человек, а также страна, в которой он родился и к судьбе которой ощущает свою сопричастность</a:t>
            </a:r>
            <a:r>
              <a:rPr lang="ru-RU" sz="24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</a:t>
            </a:r>
            <a:endParaRPr lang="ru-RU" sz="2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4071942"/>
            <a:ext cx="621510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solidFill>
                  <a:srgbClr val="660066"/>
                </a:solidFill>
                <a:latin typeface="+mj-lt"/>
              </a:rPr>
              <a:t>Виктория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: «Я люблю свой дом, семью. Люблю наши берёзовые леса, околки, поля. 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Люблю мою малую Родину! Здесь я родилась.»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2132" y="628652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+mj-lt"/>
              </a:rPr>
              <a:t> село Кутузовка</a:t>
            </a:r>
            <a:endParaRPr lang="ru-RU" sz="2400" b="1" i="1" dirty="0"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5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643050"/>
            <a:ext cx="369368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5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43306" y="2643182"/>
            <a:ext cx="508575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715404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 smtClean="0">
                <a:ln w="11430"/>
                <a:solidFill>
                  <a:srgbClr val="660066"/>
                </a:solidFill>
                <a:latin typeface="+mj-lt"/>
              </a:rPr>
              <a:t>Чувство Родины </a:t>
            </a:r>
            <a:r>
              <a:rPr lang="ru-RU" b="1" i="1" spc="50" dirty="0" smtClean="0">
                <a:ln w="11430"/>
                <a:latin typeface="+mj-lt"/>
              </a:rPr>
              <a:t>начинается с восхищения того, что видит перед собой ребенок, чему он изумляется и что вызывает отклик в его душе... И хотя многие впечатления еще не осознаны им глубоко, но, пропущенные через детское восприятие, они играют огромную роль в становлении личности патриота.</a:t>
            </a:r>
            <a:endParaRPr lang="ru-RU" b="1" i="1" spc="50" dirty="0">
              <a:ln w="11430"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600076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+mj-lt"/>
              </a:rPr>
              <a:t> </a:t>
            </a:r>
            <a:r>
              <a:rPr lang="ru-RU" sz="3600" b="1" i="1" dirty="0" smtClean="0">
                <a:latin typeface="+mj-lt"/>
              </a:rPr>
              <a:t>город Омск</a:t>
            </a:r>
            <a:endParaRPr lang="ru-RU" sz="2400" b="1" i="1" dirty="0"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204</TotalTime>
  <Words>664</Words>
  <PresentationFormat>Экран (4:3)</PresentationFormat>
  <Paragraphs>89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Куприй</dc:creator>
  <cp:lastModifiedBy>Куприй</cp:lastModifiedBy>
  <cp:revision>54</cp:revision>
  <dcterms:modified xsi:type="dcterms:W3CDTF">2013-05-03T03:16:32Z</dcterms:modified>
</cp:coreProperties>
</file>