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legacyDocTextInfo.bin" ContentType="application/vnd.ms-office.legacyDocTextInf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60" r:id="rId3"/>
    <p:sldId id="258" r:id="rId4"/>
    <p:sldId id="261" r:id="rId5"/>
    <p:sldId id="310" r:id="rId6"/>
    <p:sldId id="309" r:id="rId7"/>
    <p:sldId id="257" r:id="rId8"/>
    <p:sldId id="259" r:id="rId9"/>
    <p:sldId id="263" r:id="rId10"/>
    <p:sldId id="265" r:id="rId11"/>
    <p:sldId id="266" r:id="rId12"/>
    <p:sldId id="267" r:id="rId13"/>
    <p:sldId id="268" r:id="rId14"/>
    <p:sldId id="269" r:id="rId15"/>
    <p:sldId id="279" r:id="rId16"/>
    <p:sldId id="280" r:id="rId17"/>
    <p:sldId id="281" r:id="rId18"/>
    <p:sldId id="283" r:id="rId19"/>
    <p:sldId id="282" r:id="rId20"/>
    <p:sldId id="284" r:id="rId21"/>
    <p:sldId id="270" r:id="rId22"/>
    <p:sldId id="272" r:id="rId23"/>
    <p:sldId id="271" r:id="rId24"/>
    <p:sldId id="277" r:id="rId25"/>
    <p:sldId id="274" r:id="rId26"/>
    <p:sldId id="275" r:id="rId27"/>
    <p:sldId id="276" r:id="rId28"/>
    <p:sldId id="312" r:id="rId29"/>
    <p:sldId id="311" r:id="rId30"/>
    <p:sldId id="273" r:id="rId31"/>
    <p:sldId id="264" r:id="rId32"/>
    <p:sldId id="299" r:id="rId33"/>
    <p:sldId id="295" r:id="rId34"/>
    <p:sldId id="302" r:id="rId35"/>
    <p:sldId id="262" r:id="rId36"/>
    <p:sldId id="300" r:id="rId37"/>
    <p:sldId id="293" r:id="rId38"/>
    <p:sldId id="296" r:id="rId39"/>
    <p:sldId id="298" r:id="rId40"/>
    <p:sldId id="294" r:id="rId41"/>
    <p:sldId id="297" r:id="rId42"/>
    <p:sldId id="285" r:id="rId43"/>
    <p:sldId id="287" r:id="rId44"/>
    <p:sldId id="286" r:id="rId45"/>
    <p:sldId id="288" r:id="rId46"/>
    <p:sldId id="289" r:id="rId47"/>
    <p:sldId id="291" r:id="rId48"/>
    <p:sldId id="292" r:id="rId49"/>
    <p:sldId id="301" r:id="rId50"/>
    <p:sldId id="278" r:id="rId51"/>
    <p:sldId id="303" r:id="rId52"/>
    <p:sldId id="305" r:id="rId53"/>
    <p:sldId id="307" r:id="rId54"/>
    <p:sldId id="306" r:id="rId55"/>
    <p:sldId id="304" r:id="rId56"/>
    <p:sldId id="314" r:id="rId57"/>
    <p:sldId id="313" r:id="rId5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367" autoAdjust="0"/>
    <p:restoredTop sz="94660" autoAdjust="0"/>
  </p:normalViewPr>
  <p:slideViewPr>
    <p:cSldViewPr>
      <p:cViewPr>
        <p:scale>
          <a:sx n="50" d="100"/>
          <a:sy n="50" d="100"/>
        </p:scale>
        <p:origin x="-1632" y="-594"/>
      </p:cViewPr>
      <p:guideLst>
        <p:guide orient="horz" pos="2160"/>
        <p:guide pos="2880"/>
      </p:guideLst>
    </p:cSldViewPr>
  </p:slideViewPr>
  <p:outlineViewPr>
    <p:cViewPr>
      <p:scale>
        <a:sx n="33" d="100"/>
        <a:sy n="33" d="100"/>
      </p:scale>
      <p:origin x="0" y="3696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06/relationships/legacyDocTextInfo" Target="legacyDocTextInfo.bin"/><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8" Type="http://schemas.microsoft.com/office/2006/relationships/legacyDiagramText" Target="legacyDiagramText8.bin"/><Relationship Id="rId3" Type="http://schemas.microsoft.com/office/2006/relationships/legacyDiagramText" Target="legacyDiagramText3.bin"/><Relationship Id="rId7" Type="http://schemas.microsoft.com/office/2006/relationships/legacyDiagramText" Target="legacyDiagramText7.bin"/><Relationship Id="rId12" Type="http://schemas.microsoft.com/office/2006/relationships/legacyDiagramText" Target="legacyDiagramText12.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11" Type="http://schemas.microsoft.com/office/2006/relationships/legacyDiagramText" Target="legacyDiagramText11.bin"/><Relationship Id="rId5" Type="http://schemas.microsoft.com/office/2006/relationships/legacyDiagramText" Target="legacyDiagramText5.bin"/><Relationship Id="rId10" Type="http://schemas.microsoft.com/office/2006/relationships/legacyDiagramText" Target="legacyDiagramText10.bin"/><Relationship Id="rId4" Type="http://schemas.microsoft.com/office/2006/relationships/legacyDiagramText" Target="legacyDiagramText4.bin"/><Relationship Id="rId9" Type="http://schemas.microsoft.com/office/2006/relationships/legacyDiagramText" Target="legacyDiagramText9.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05AF04-92EF-464D-9DC3-47AD3AC9E5ED}" type="datetimeFigureOut">
              <a:rPr lang="ru-RU" smtClean="0"/>
              <a:pPr/>
              <a:t>15.05.2014</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9C195-A1CA-47B3-AB9B-D93BAD987FD1}"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20" name="Нижний колонтитул 19"/>
          <p:cNvSpPr>
            <a:spLocks noGrp="1"/>
          </p:cNvSpPr>
          <p:nvPr>
            <p:ph type="ftr" sz="quarter" idx="11"/>
          </p:nvPr>
        </p:nvSpPr>
        <p:spPr/>
        <p:txBody>
          <a:bodyPr/>
          <a:lstStyle>
            <a:extLst/>
          </a:lstStyle>
          <a:p>
            <a:endParaRPr lang="ru-RU" dirty="0"/>
          </a:p>
        </p:txBody>
      </p:sp>
      <p:sp>
        <p:nvSpPr>
          <p:cNvPr id="10" name="Номер слайда 9"/>
          <p:cNvSpPr>
            <a:spLocks noGrp="1"/>
          </p:cNvSpPr>
          <p:nvPr>
            <p:ph type="sldNum" sz="quarter" idx="12"/>
          </p:nvPr>
        </p:nvSpPr>
        <p:spPr/>
        <p:txBody>
          <a:bodyPr/>
          <a:lstStyle>
            <a:extLst/>
          </a:lstStyle>
          <a:p>
            <a:fld id="{725C68B6-61C2-468F-89AB-4B9F7531AA68}" type="slidenum">
              <a:rPr lang="ru-RU" smtClean="0"/>
              <a:pPr/>
              <a:t>‹#›</a:t>
            </a:fld>
            <a:endParaRPr lang="ru-RU" dirty="0"/>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5" name="Нижний колонтитул 4"/>
          <p:cNvSpPr>
            <a:spLocks noGrp="1"/>
          </p:cNvSpPr>
          <p:nvPr>
            <p:ph type="ftr" sz="quarter" idx="11"/>
          </p:nvPr>
        </p:nvSpPr>
        <p:spPr/>
        <p:txBody>
          <a:bodyPr/>
          <a:lstStyle>
            <a:extLst/>
          </a:lstStyle>
          <a:p>
            <a:endParaRPr lang="ru-RU" dirty="0"/>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dirty="0"/>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8" name="Нижний колонтитул 7"/>
          <p:cNvSpPr>
            <a:spLocks noGrp="1"/>
          </p:cNvSpPr>
          <p:nvPr>
            <p:ph type="ftr" sz="quarter" idx="11"/>
          </p:nvPr>
        </p:nvSpPr>
        <p:spPr/>
        <p:txBody>
          <a:bodyPr/>
          <a:lstStyle>
            <a:extLst/>
          </a:lstStyle>
          <a:p>
            <a:endParaRPr lang="ru-RU" dirty="0"/>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4" name="Нижний колонтитул 3"/>
          <p:cNvSpPr>
            <a:spLocks noGrp="1"/>
          </p:cNvSpPr>
          <p:nvPr>
            <p:ph type="ftr" sz="quarter" idx="11"/>
          </p:nvPr>
        </p:nvSpPr>
        <p:spPr/>
        <p:txBody>
          <a:bodyPr/>
          <a:lstStyle>
            <a:extLst/>
          </a:lstStyle>
          <a:p>
            <a:endParaRPr lang="ru-RU" dirty="0"/>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Дата 1"/>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3" name="Нижний колонтитул 2"/>
          <p:cNvSpPr>
            <a:spLocks noGrp="1"/>
          </p:cNvSpPr>
          <p:nvPr>
            <p:ph type="ftr" sz="quarter" idx="11"/>
          </p:nvPr>
        </p:nvSpPr>
        <p:spPr/>
        <p:txBody>
          <a:bodyPr/>
          <a:lstStyle>
            <a:extLst/>
          </a:lstStyle>
          <a:p>
            <a:endParaRPr lang="ru-RU" dirty="0"/>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dirty="0"/>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15.05.2014</a:t>
            </a:fld>
            <a:endParaRPr lang="ru-RU" dirty="0"/>
          </a:p>
        </p:txBody>
      </p:sp>
      <p:sp>
        <p:nvSpPr>
          <p:cNvPr id="6" name="Нижний колонтитул 5"/>
          <p:cNvSpPr>
            <a:spLocks noGrp="1"/>
          </p:cNvSpPr>
          <p:nvPr>
            <p:ph type="ftr" sz="quarter" idx="11"/>
          </p:nvPr>
        </p:nvSpPr>
        <p:spPr/>
        <p:txBody>
          <a:bodyPr/>
          <a:lstStyle>
            <a:extLst/>
          </a:lstStyle>
          <a:p>
            <a:endParaRPr lang="ru-RU" dirty="0"/>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dirty="0"/>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dirty="0"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106E36-FD25-4E2D-B0AA-010F637433A0}" type="datetimeFigureOut">
              <a:rPr lang="ru-RU" smtClean="0"/>
              <a:pPr/>
              <a:t>15.05.2014</a:t>
            </a:fld>
            <a:endParaRPr lang="ru-RU" dirty="0"/>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dirty="0"/>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5C68B6-61C2-468F-89AB-4B9F7531AA68}" type="slidenum">
              <a:rPr lang="ru-RU" smtClean="0"/>
              <a:pPr/>
              <a:t>‹#›</a:t>
            </a:fld>
            <a:endParaRPr lang="ru-RU" dirty="0"/>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Лента лицом вверх 3"/>
          <p:cNvSpPr/>
          <p:nvPr/>
        </p:nvSpPr>
        <p:spPr>
          <a:xfrm>
            <a:off x="3000364" y="5857892"/>
            <a:ext cx="3929090" cy="642942"/>
          </a:xfrm>
          <a:prstGeom prst="ribbon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2285984" y="1142984"/>
            <a:ext cx="6000760" cy="3214710"/>
          </a:xfrm>
        </p:spPr>
        <p:txBody>
          <a:bodyPr>
            <a:normAutofit/>
          </a:bodyPr>
          <a:lstStyle/>
          <a:p>
            <a:pPr algn="ctr"/>
            <a:r>
              <a:rPr lang="ru-RU" dirty="0" smtClean="0"/>
              <a:t/>
            </a:r>
            <a:br>
              <a:rPr lang="ru-RU" dirty="0" smtClean="0"/>
            </a:br>
            <a:r>
              <a:rPr lang="ru-RU" dirty="0" smtClean="0">
                <a:ln>
                  <a:gradFill>
                    <a:gsLst>
                      <a:gs pos="0">
                        <a:schemeClr val="bg2">
                          <a:lumMod val="10000"/>
                        </a:schemeClr>
                      </a:gs>
                      <a:gs pos="16000">
                        <a:srgbClr val="00CCCC"/>
                      </a:gs>
                      <a:gs pos="47000">
                        <a:srgbClr val="9999FF"/>
                      </a:gs>
                      <a:gs pos="60001">
                        <a:srgbClr val="2E6792"/>
                      </a:gs>
                      <a:gs pos="71001">
                        <a:srgbClr val="3333CC"/>
                      </a:gs>
                      <a:gs pos="81000">
                        <a:srgbClr val="1170FF"/>
                      </a:gs>
                      <a:gs pos="100000">
                        <a:srgbClr val="006699"/>
                      </a:gs>
                    </a:gsLst>
                    <a:lin ang="5400000" scaled="0"/>
                  </a:gradFill>
                </a:ln>
              </a:rPr>
              <a:t>   </a:t>
            </a:r>
            <a:r>
              <a:rPr lang="ru-RU" i="1" dirty="0" smtClean="0">
                <a:ln>
                  <a:gradFill>
                    <a:gsLst>
                      <a:gs pos="0">
                        <a:schemeClr val="bg2">
                          <a:lumMod val="10000"/>
                        </a:schemeClr>
                      </a:gs>
                      <a:gs pos="16000">
                        <a:srgbClr val="00CCCC"/>
                      </a:gs>
                      <a:gs pos="47000">
                        <a:srgbClr val="9999FF"/>
                      </a:gs>
                      <a:gs pos="60001">
                        <a:srgbClr val="2E6792"/>
                      </a:gs>
                      <a:gs pos="71001">
                        <a:srgbClr val="3333CC"/>
                      </a:gs>
                      <a:gs pos="81000">
                        <a:srgbClr val="1170FF"/>
                      </a:gs>
                      <a:gs pos="100000">
                        <a:srgbClr val="006699"/>
                      </a:gs>
                    </a:gsLst>
                    <a:lin ang="5400000" scaled="0"/>
                  </a:gradFill>
                </a:ln>
                <a:latin typeface="Segoe Script" pitchFamily="34" charset="0"/>
              </a:rPr>
              <a:t>Творческий    проект</a:t>
            </a:r>
            <a:r>
              <a:rPr lang="ru-RU" i="1" dirty="0" smtClean="0"/>
              <a:t/>
            </a:r>
            <a:br>
              <a:rPr lang="ru-RU" i="1" dirty="0" smtClean="0"/>
            </a:br>
            <a:r>
              <a:rPr lang="ru-RU" sz="7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Gabriola" pitchFamily="82" charset="0"/>
              </a:rPr>
              <a:t>«Мое творчество»</a:t>
            </a:r>
            <a:endParaRPr lang="ru-RU" sz="7300" dirty="0">
              <a:latin typeface="Gabriola" pitchFamily="82" charset="0"/>
            </a:endParaRPr>
          </a:p>
        </p:txBody>
      </p:sp>
      <p:sp>
        <p:nvSpPr>
          <p:cNvPr id="3" name="Подзаголовок 2"/>
          <p:cNvSpPr>
            <a:spLocks noGrp="1"/>
          </p:cNvSpPr>
          <p:nvPr>
            <p:ph type="subTitle" idx="1"/>
          </p:nvPr>
        </p:nvSpPr>
        <p:spPr>
          <a:xfrm>
            <a:off x="1285852" y="4071942"/>
            <a:ext cx="7286676" cy="2571768"/>
          </a:xfrm>
        </p:spPr>
        <p:txBody>
          <a:bodyPr>
            <a:normAutofit fontScale="62500" lnSpcReduction="20000"/>
          </a:bodyPr>
          <a:lstStyle/>
          <a:p>
            <a:pPr algn="ctr"/>
            <a:endParaRPr lang="ru-RU" sz="5400" b="1" dirty="0" smtClean="0">
              <a:solidFill>
                <a:schemeClr val="tx1"/>
              </a:solidFill>
            </a:endParaRPr>
          </a:p>
          <a:p>
            <a:pPr algn="ctr"/>
            <a:r>
              <a:rPr lang="ru-RU" sz="2800" b="1" dirty="0" smtClean="0">
                <a:solidFill>
                  <a:schemeClr val="tx1"/>
                </a:solidFill>
              </a:rPr>
              <a:t>                                                        Выполнила ученица 8 класса.</a:t>
            </a:r>
          </a:p>
          <a:p>
            <a:pPr algn="ctr"/>
            <a:r>
              <a:rPr lang="ru-RU" sz="2800" b="1" dirty="0" smtClean="0">
                <a:solidFill>
                  <a:schemeClr val="tx1"/>
                </a:solidFill>
              </a:rPr>
              <a:t>                                                 Спиридонова Виктория</a:t>
            </a:r>
          </a:p>
          <a:p>
            <a:pPr algn="ctr"/>
            <a:r>
              <a:rPr lang="ru-RU" sz="2800" b="1" dirty="0" smtClean="0">
                <a:solidFill>
                  <a:schemeClr val="tx1"/>
                </a:solidFill>
              </a:rPr>
              <a:t>                                                        Руководитель Уварова Е.Ю.</a:t>
            </a:r>
          </a:p>
          <a:p>
            <a:pPr algn="ctr"/>
            <a:endParaRPr lang="ru-RU" sz="2900" b="1" dirty="0" smtClean="0">
              <a:solidFill>
                <a:schemeClr val="tx1"/>
              </a:solidFill>
            </a:endParaRPr>
          </a:p>
          <a:p>
            <a:pPr algn="ctr"/>
            <a:endParaRPr lang="ru-RU" sz="2900" b="1" dirty="0" smtClean="0">
              <a:solidFill>
                <a:schemeClr val="tx1"/>
              </a:solidFill>
            </a:endParaRPr>
          </a:p>
          <a:p>
            <a:pPr algn="ctr"/>
            <a:r>
              <a:rPr lang="ru-RU" sz="2900" b="1" dirty="0" smtClean="0">
                <a:solidFill>
                  <a:schemeClr val="tx1"/>
                </a:solidFill>
              </a:rPr>
              <a:t>Лакинск 2014г</a:t>
            </a:r>
          </a:p>
          <a:p>
            <a:endParaRPr lang="ru-RU" dirty="0"/>
          </a:p>
        </p:txBody>
      </p:sp>
      <p:pic>
        <p:nvPicPr>
          <p:cNvPr id="5" name="Рисунок 4" descr="0_a5588_e99aed90_XL.png"/>
          <p:cNvPicPr>
            <a:picLocks noChangeAspect="1"/>
          </p:cNvPicPr>
          <p:nvPr/>
        </p:nvPicPr>
        <p:blipFill>
          <a:blip r:embed="rId2"/>
          <a:stretch>
            <a:fillRect/>
          </a:stretch>
        </p:blipFill>
        <p:spPr>
          <a:xfrm>
            <a:off x="428596" y="0"/>
            <a:ext cx="6997978" cy="5715016"/>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714480" y="5286364"/>
            <a:ext cx="6858048" cy="1571636"/>
          </a:xfrm>
        </p:spPr>
        <p:style>
          <a:lnRef idx="3">
            <a:schemeClr val="lt1"/>
          </a:lnRef>
          <a:fillRef idx="1">
            <a:schemeClr val="accent1"/>
          </a:fillRef>
          <a:effectRef idx="1">
            <a:schemeClr val="accent1"/>
          </a:effectRef>
          <a:fontRef idx="minor">
            <a:schemeClr val="lt1"/>
          </a:fontRef>
        </p:style>
        <p:txBody>
          <a:bodyPr>
            <a:normAutofit/>
          </a:bodyPr>
          <a:lstStyle/>
          <a:p>
            <a:pPr algn="ctr"/>
            <a:r>
              <a:rPr lang="ru-RU" sz="3600" dirty="0" smtClean="0">
                <a:solidFill>
                  <a:schemeClr val="tx1"/>
                </a:solidFill>
              </a:rPr>
              <a:t>           </a:t>
            </a:r>
            <a:r>
              <a:rPr lang="ru-RU" sz="5400" dirty="0" smtClean="0">
                <a:solidFill>
                  <a:schemeClr val="tx1"/>
                </a:solidFill>
                <a:latin typeface="Monotype Corsiva" pitchFamily="66" charset="0"/>
              </a:rPr>
              <a:t>«Кошки - Мышки»</a:t>
            </a:r>
            <a:r>
              <a:rPr lang="ru-RU" dirty="0" smtClean="0">
                <a:solidFill>
                  <a:schemeClr val="tx1"/>
                </a:solidFill>
              </a:rPr>
              <a:t/>
            </a:r>
            <a:br>
              <a:rPr lang="ru-RU" dirty="0" smtClean="0">
                <a:solidFill>
                  <a:schemeClr val="tx1"/>
                </a:solidFill>
              </a:rPr>
            </a:br>
            <a:r>
              <a:rPr lang="ru-RU" sz="2000" dirty="0" smtClean="0">
                <a:solidFill>
                  <a:schemeClr val="tx1"/>
                </a:solidFill>
              </a:rPr>
              <a:t>Выполнено черной шариковой ручкой</a:t>
            </a:r>
            <a:endParaRPr lang="ru-RU" sz="2000" dirty="0">
              <a:solidFill>
                <a:schemeClr val="tx1"/>
              </a:solidFill>
            </a:endParaRPr>
          </a:p>
        </p:txBody>
      </p:sp>
      <p:pic>
        <p:nvPicPr>
          <p:cNvPr id="4" name="Содержимое 3" descr="DSCN6596.JPG"/>
          <p:cNvPicPr>
            <a:picLocks noGrp="1" noChangeAspect="1"/>
          </p:cNvPicPr>
          <p:nvPr>
            <p:ph idx="1"/>
          </p:nvPr>
        </p:nvPicPr>
        <p:blipFill>
          <a:blip r:embed="rId3" cstate="print"/>
          <a:stretch>
            <a:fillRect/>
          </a:stretch>
        </p:blipFill>
        <p:spPr>
          <a:xfrm>
            <a:off x="1714480" y="285728"/>
            <a:ext cx="6900865" cy="51756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357290" y="785794"/>
            <a:ext cx="2571768" cy="4357718"/>
          </a:xfrm>
        </p:spPr>
        <p:style>
          <a:lnRef idx="3">
            <a:schemeClr val="lt1"/>
          </a:lnRef>
          <a:fillRef idx="1">
            <a:schemeClr val="accent1"/>
          </a:fillRef>
          <a:effectRef idx="1">
            <a:schemeClr val="accent1"/>
          </a:effectRef>
          <a:fontRef idx="minor">
            <a:schemeClr val="lt1"/>
          </a:fontRef>
        </p:style>
        <p:txBody>
          <a:bodyPr>
            <a:normAutofit/>
          </a:bodyPr>
          <a:lstStyle/>
          <a:p>
            <a:r>
              <a:rPr lang="ru-RU" sz="3200" dirty="0" smtClean="0">
                <a:solidFill>
                  <a:schemeClr val="tx1"/>
                </a:solidFill>
                <a:latin typeface="Segoe Script" pitchFamily="34" charset="0"/>
              </a:rPr>
              <a:t>«Милый»</a:t>
            </a:r>
            <a:r>
              <a:rPr lang="ru-RU" sz="4400" dirty="0" smtClean="0">
                <a:solidFill>
                  <a:schemeClr val="tx1"/>
                </a:solidFill>
              </a:rPr>
              <a:t/>
            </a:r>
            <a:br>
              <a:rPr lang="ru-RU" sz="4400" dirty="0" smtClean="0">
                <a:solidFill>
                  <a:schemeClr val="tx1"/>
                </a:solidFill>
              </a:rPr>
            </a:br>
            <a:r>
              <a:rPr lang="ru-RU" sz="2400" dirty="0" smtClean="0">
                <a:solidFill>
                  <a:schemeClr val="tx1"/>
                </a:solidFill>
              </a:rPr>
              <a:t/>
            </a:r>
            <a:br>
              <a:rPr lang="ru-RU" sz="2400" dirty="0" smtClean="0">
                <a:solidFill>
                  <a:schemeClr val="tx1"/>
                </a:solidFill>
              </a:rPr>
            </a:br>
            <a:r>
              <a:rPr lang="ru-RU" sz="2000" dirty="0" smtClean="0">
                <a:solidFill>
                  <a:schemeClr val="tx1"/>
                </a:solidFill>
              </a:rPr>
              <a:t>Выполнен</a:t>
            </a:r>
            <a:br>
              <a:rPr lang="ru-RU" sz="2000" dirty="0" smtClean="0">
                <a:solidFill>
                  <a:schemeClr val="tx1"/>
                </a:solidFill>
              </a:rPr>
            </a:br>
            <a:r>
              <a:rPr lang="ru-RU" sz="2000" dirty="0" smtClean="0">
                <a:solidFill>
                  <a:schemeClr val="tx1"/>
                </a:solidFill>
              </a:rPr>
              <a:t>черной шариковый ручкой</a:t>
            </a:r>
            <a:endParaRPr lang="ru-RU" sz="2000" dirty="0">
              <a:solidFill>
                <a:schemeClr val="tx1"/>
              </a:solidFill>
            </a:endParaRPr>
          </a:p>
        </p:txBody>
      </p:sp>
      <p:pic>
        <p:nvPicPr>
          <p:cNvPr id="4" name="Содержимое 3" descr="DSCN6594.JPG"/>
          <p:cNvPicPr>
            <a:picLocks noGrp="1" noChangeAspect="1"/>
          </p:cNvPicPr>
          <p:nvPr>
            <p:ph idx="1"/>
          </p:nvPr>
        </p:nvPicPr>
        <p:blipFill>
          <a:blip r:embed="rId3" cstate="print"/>
          <a:stretch>
            <a:fillRect/>
          </a:stretch>
        </p:blipFill>
        <p:spPr>
          <a:xfrm>
            <a:off x="4214810" y="428604"/>
            <a:ext cx="4607734" cy="6143644"/>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2000232" y="5357826"/>
            <a:ext cx="6286544" cy="1285884"/>
          </a:xfrm>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ru-RU" sz="2000" dirty="0" smtClean="0"/>
              <a:t>   </a:t>
            </a:r>
            <a:br>
              <a:rPr lang="ru-RU" sz="2000" dirty="0" smtClean="0"/>
            </a:br>
            <a:r>
              <a:rPr lang="ru-RU" sz="2000" dirty="0" smtClean="0">
                <a:solidFill>
                  <a:schemeClr val="tx1"/>
                </a:solidFill>
              </a:rPr>
              <a:t>    </a:t>
            </a:r>
            <a:br>
              <a:rPr lang="ru-RU" sz="2000" dirty="0" smtClean="0">
                <a:solidFill>
                  <a:schemeClr val="tx1"/>
                </a:solidFill>
              </a:rPr>
            </a:br>
            <a:r>
              <a:rPr lang="ru-RU" sz="2000" dirty="0" smtClean="0">
                <a:solidFill>
                  <a:schemeClr val="tx1"/>
                </a:solidFill>
              </a:rPr>
              <a:t>           Вот еще несколько моих работ:   </a:t>
            </a:r>
            <a:br>
              <a:rPr lang="ru-RU" sz="2000" dirty="0" smtClean="0">
                <a:solidFill>
                  <a:schemeClr val="tx1"/>
                </a:solidFill>
              </a:rPr>
            </a:br>
            <a:r>
              <a:rPr lang="ru-RU" sz="2000" dirty="0" smtClean="0">
                <a:solidFill>
                  <a:schemeClr val="tx1"/>
                </a:solidFill>
                <a:latin typeface="Segoe Script" pitchFamily="34" charset="0"/>
              </a:rPr>
              <a:t> </a:t>
            </a:r>
            <a:r>
              <a:rPr lang="ru-RU" sz="3200" dirty="0" smtClean="0">
                <a:solidFill>
                  <a:schemeClr val="tx1"/>
                </a:solidFill>
                <a:latin typeface="Segoe Script" pitchFamily="34" charset="0"/>
              </a:rPr>
              <a:t>«Летучая мышь»</a:t>
            </a:r>
            <a:br>
              <a:rPr lang="ru-RU" sz="3200" dirty="0" smtClean="0">
                <a:solidFill>
                  <a:schemeClr val="tx1"/>
                </a:solidFill>
                <a:latin typeface="Segoe Script" pitchFamily="34" charset="0"/>
              </a:rPr>
            </a:br>
            <a:r>
              <a:rPr lang="ru-RU" sz="3200" dirty="0" smtClean="0">
                <a:solidFill>
                  <a:schemeClr val="tx1"/>
                </a:solidFill>
              </a:rPr>
              <a:t> </a:t>
            </a:r>
            <a:r>
              <a:rPr lang="ru-RU" sz="2000" dirty="0" smtClean="0">
                <a:solidFill>
                  <a:schemeClr val="tx1"/>
                </a:solidFill>
              </a:rPr>
              <a:t>Выполнена синей шариковый ручкой</a:t>
            </a:r>
            <a:r>
              <a:rPr lang="ru-RU" sz="3200" dirty="0" smtClean="0"/>
              <a:t/>
            </a:r>
            <a:br>
              <a:rPr lang="ru-RU" sz="3200" dirty="0" smtClean="0"/>
            </a:br>
            <a:r>
              <a:rPr lang="ru-RU" sz="3200" dirty="0" smtClean="0"/>
              <a:t/>
            </a:r>
            <a:br>
              <a:rPr lang="ru-RU" sz="3200" dirty="0" smtClean="0"/>
            </a:br>
            <a:endParaRPr lang="ru-RU" sz="2000" dirty="0"/>
          </a:p>
        </p:txBody>
      </p:sp>
      <p:pic>
        <p:nvPicPr>
          <p:cNvPr id="4" name="Содержимое 3" descr="DSCN6593.JPG"/>
          <p:cNvPicPr>
            <a:picLocks noGrp="1" noChangeAspect="1"/>
          </p:cNvPicPr>
          <p:nvPr>
            <p:ph idx="1"/>
          </p:nvPr>
        </p:nvPicPr>
        <p:blipFill>
          <a:blip r:embed="rId3" cstate="print"/>
          <a:srcRect t="13393" r="669"/>
          <a:stretch>
            <a:fillRect/>
          </a:stretch>
        </p:blipFill>
        <p:spPr>
          <a:xfrm>
            <a:off x="1357290" y="263735"/>
            <a:ext cx="7484059" cy="489403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142976" y="285728"/>
            <a:ext cx="7498080" cy="1143000"/>
          </a:xfrm>
        </p:spPr>
        <p:style>
          <a:lnRef idx="3">
            <a:schemeClr val="lt1"/>
          </a:lnRef>
          <a:fillRef idx="1">
            <a:schemeClr val="accent1"/>
          </a:fillRef>
          <a:effectRef idx="1">
            <a:schemeClr val="accent1"/>
          </a:effectRef>
          <a:fontRef idx="minor">
            <a:schemeClr val="lt1"/>
          </a:fontRef>
        </p:style>
        <p:txBody>
          <a:bodyPr>
            <a:normAutofit/>
          </a:bodyPr>
          <a:lstStyle/>
          <a:p>
            <a:r>
              <a:rPr lang="ru-RU" sz="3600" dirty="0" smtClean="0">
                <a:solidFill>
                  <a:schemeClr val="tx1"/>
                </a:solidFill>
              </a:rPr>
              <a:t>        </a:t>
            </a:r>
            <a:r>
              <a:rPr lang="ru-RU" sz="3600" dirty="0" smtClean="0">
                <a:solidFill>
                  <a:schemeClr val="tx1"/>
                </a:solidFill>
                <a:latin typeface="Segoe Script" pitchFamily="34" charset="0"/>
              </a:rPr>
              <a:t>«Барельефы из гипса»</a:t>
            </a:r>
            <a:r>
              <a:rPr lang="ru-RU" sz="3600" dirty="0" smtClean="0">
                <a:solidFill>
                  <a:schemeClr val="tx1"/>
                </a:solidFill>
              </a:rPr>
              <a:t/>
            </a:r>
            <a:br>
              <a:rPr lang="ru-RU" sz="3600" dirty="0" smtClean="0">
                <a:solidFill>
                  <a:schemeClr val="tx1"/>
                </a:solidFill>
              </a:rPr>
            </a:br>
            <a:r>
              <a:rPr lang="ru-RU" sz="1600" dirty="0" smtClean="0">
                <a:solidFill>
                  <a:schemeClr val="tx1"/>
                </a:solidFill>
              </a:rPr>
              <a:t>                     Рисунки выполнены  простыми карандашами</a:t>
            </a:r>
            <a:endParaRPr lang="ru-RU" sz="1600" dirty="0">
              <a:solidFill>
                <a:schemeClr val="tx1"/>
              </a:solidFill>
            </a:endParaRPr>
          </a:p>
        </p:txBody>
      </p:sp>
      <p:pic>
        <p:nvPicPr>
          <p:cNvPr id="4" name="Содержимое 3" descr="DSCN6607.JPG"/>
          <p:cNvPicPr>
            <a:picLocks noGrp="1" noChangeAspect="1"/>
          </p:cNvPicPr>
          <p:nvPr>
            <p:ph idx="1"/>
          </p:nvPr>
        </p:nvPicPr>
        <p:blipFill>
          <a:blip r:embed="rId3" cstate="print"/>
          <a:stretch>
            <a:fillRect/>
          </a:stretch>
        </p:blipFill>
        <p:spPr>
          <a:xfrm>
            <a:off x="5000628" y="1643050"/>
            <a:ext cx="3600450"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DSCN6598.JPG"/>
          <p:cNvPicPr>
            <a:picLocks noChangeAspect="1"/>
          </p:cNvPicPr>
          <p:nvPr/>
        </p:nvPicPr>
        <p:blipFill>
          <a:blip r:embed="rId4" cstate="print"/>
          <a:stretch>
            <a:fillRect/>
          </a:stretch>
        </p:blipFill>
        <p:spPr>
          <a:xfrm>
            <a:off x="1214414" y="1643050"/>
            <a:ext cx="3589742" cy="4786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5857884" y="1714488"/>
            <a:ext cx="2279136" cy="4143404"/>
          </a:xfrm>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ru-RU" dirty="0" smtClean="0"/>
              <a:t>    </a:t>
            </a:r>
            <a:r>
              <a:rPr lang="ru-RU" dirty="0" smtClean="0">
                <a:solidFill>
                  <a:schemeClr val="tx1"/>
                </a:solidFill>
                <a:latin typeface="Segoe Script" pitchFamily="34" charset="0"/>
              </a:rPr>
              <a:t>«Сова»</a:t>
            </a:r>
            <a:r>
              <a:rPr lang="ru-RU" dirty="0" smtClean="0">
                <a:solidFill>
                  <a:schemeClr val="tx1"/>
                </a:solidFill>
              </a:rPr>
              <a:t/>
            </a:r>
            <a:br>
              <a:rPr lang="ru-RU" dirty="0" smtClean="0">
                <a:solidFill>
                  <a:schemeClr val="tx1"/>
                </a:solidFill>
              </a:rPr>
            </a:br>
            <a:r>
              <a:rPr lang="ru-RU" dirty="0" smtClean="0">
                <a:solidFill>
                  <a:schemeClr val="tx1"/>
                </a:solidFill>
              </a:rPr>
              <a:t>    </a:t>
            </a:r>
            <a:r>
              <a:rPr lang="ru-RU" sz="1800" dirty="0" smtClean="0">
                <a:solidFill>
                  <a:schemeClr val="tx1"/>
                </a:solidFill>
              </a:rPr>
              <a:t>Выполнено</a:t>
            </a:r>
            <a:br>
              <a:rPr lang="ru-RU" sz="1800" dirty="0" smtClean="0">
                <a:solidFill>
                  <a:schemeClr val="tx1"/>
                </a:solidFill>
              </a:rPr>
            </a:br>
            <a:r>
              <a:rPr lang="ru-RU" sz="1800" dirty="0" smtClean="0">
                <a:solidFill>
                  <a:schemeClr val="tx1"/>
                </a:solidFill>
              </a:rPr>
              <a:t>         цветными </a:t>
            </a:r>
            <a:br>
              <a:rPr lang="ru-RU" sz="1800" dirty="0" smtClean="0">
                <a:solidFill>
                  <a:schemeClr val="tx1"/>
                </a:solidFill>
              </a:rPr>
            </a:br>
            <a:r>
              <a:rPr lang="ru-RU" sz="1800" dirty="0" smtClean="0">
                <a:solidFill>
                  <a:schemeClr val="tx1"/>
                </a:solidFill>
              </a:rPr>
              <a:t>         карандашами</a:t>
            </a:r>
            <a:br>
              <a:rPr lang="ru-RU" sz="1800" dirty="0" smtClean="0">
                <a:solidFill>
                  <a:schemeClr val="tx1"/>
                </a:solidFill>
              </a:rPr>
            </a:br>
            <a:r>
              <a:rPr lang="ru-RU" sz="1800" dirty="0" smtClean="0">
                <a:solidFill>
                  <a:schemeClr val="tx1"/>
                </a:solidFill>
              </a:rPr>
              <a:t>    участник всероссийского конкурса  «Красота Божьего мира»</a:t>
            </a:r>
            <a:endParaRPr lang="ru-RU" dirty="0">
              <a:solidFill>
                <a:schemeClr val="tx1"/>
              </a:solidFill>
            </a:endParaRPr>
          </a:p>
        </p:txBody>
      </p:sp>
      <p:pic>
        <p:nvPicPr>
          <p:cNvPr id="4" name="Содержимое 3" descr="DSC01242.JPG"/>
          <p:cNvPicPr>
            <a:picLocks noGrp="1" noChangeAspect="1"/>
          </p:cNvPicPr>
          <p:nvPr>
            <p:ph idx="1"/>
          </p:nvPr>
        </p:nvPicPr>
        <p:blipFill>
          <a:blip r:embed="rId3" cstate="print"/>
          <a:stretch>
            <a:fillRect/>
          </a:stretch>
        </p:blipFill>
        <p:spPr>
          <a:xfrm>
            <a:off x="714348" y="357166"/>
            <a:ext cx="4437124" cy="6144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b="1" i="1" dirty="0" smtClean="0">
                <a:solidFill>
                  <a:schemeClr val="tx1"/>
                </a:solidFill>
                <a:latin typeface="Segoe Print" pitchFamily="2" charset="0"/>
              </a:rPr>
              <a:t>Живопись</a:t>
            </a:r>
            <a:endParaRPr lang="ru-RU" b="1" i="1" dirty="0">
              <a:solidFill>
                <a:schemeClr val="tx1"/>
              </a:solidFill>
              <a:latin typeface="Segoe Print" pitchFamily="2" charset="0"/>
            </a:endParaRPr>
          </a:p>
        </p:txBody>
      </p:sp>
      <p:sp>
        <p:nvSpPr>
          <p:cNvPr id="3" name="Содержимое 2"/>
          <p:cNvSpPr>
            <a:spLocks noGrp="1"/>
          </p:cNvSpPr>
          <p:nvPr>
            <p:ph idx="1"/>
          </p:nvPr>
        </p:nvSpPr>
        <p:spPr>
          <a:xfrm>
            <a:off x="785786" y="1428736"/>
            <a:ext cx="7498080" cy="48006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buNone/>
            </a:pPr>
            <a:endParaRPr lang="ru-RU" sz="2400" b="1" i="1" dirty="0" smtClean="0">
              <a:latin typeface="Segoe Print" pitchFamily="2" charset="0"/>
            </a:endParaRPr>
          </a:p>
          <a:p>
            <a:pPr>
              <a:buNone/>
            </a:pPr>
            <a:r>
              <a:rPr lang="ru-RU" sz="2400" b="1" i="1" dirty="0" smtClean="0">
                <a:latin typeface="Segoe Print" pitchFamily="2" charset="0"/>
              </a:rPr>
              <a:t>Живопись </a:t>
            </a:r>
            <a:r>
              <a:rPr lang="ru-RU" sz="2400" dirty="0" smtClean="0">
                <a:latin typeface="Segoe Print" pitchFamily="2" charset="0"/>
              </a:rPr>
              <a:t>– произведения искусства выполненные любыми красками.</a:t>
            </a:r>
          </a:p>
          <a:p>
            <a:pPr>
              <a:buNone/>
            </a:pPr>
            <a:endParaRPr lang="ru-RU" sz="2400" dirty="0" smtClean="0">
              <a:latin typeface="Segoe Print" pitchFamily="2" charset="0"/>
            </a:endParaRPr>
          </a:p>
          <a:p>
            <a:pPr>
              <a:buNone/>
            </a:pPr>
            <a:r>
              <a:rPr lang="ru-RU" sz="2400" b="1" i="1" dirty="0" smtClean="0">
                <a:latin typeface="Segoe Print" pitchFamily="2" charset="0"/>
              </a:rPr>
              <a:t>Жанры живописи:</a:t>
            </a:r>
          </a:p>
          <a:p>
            <a:pPr>
              <a:buClr>
                <a:schemeClr val="tx1"/>
              </a:buClr>
              <a:buFont typeface="Courier New" pitchFamily="49" charset="0"/>
              <a:buChar char="o"/>
            </a:pPr>
            <a:r>
              <a:rPr lang="ru-RU" sz="2000" dirty="0" smtClean="0"/>
              <a:t>Портрет</a:t>
            </a:r>
          </a:p>
          <a:p>
            <a:pPr>
              <a:buClr>
                <a:schemeClr val="tx1"/>
              </a:buClr>
              <a:buFont typeface="Courier New" pitchFamily="49" charset="0"/>
              <a:buChar char="o"/>
            </a:pPr>
            <a:r>
              <a:rPr lang="ru-RU" sz="2000" dirty="0" smtClean="0"/>
              <a:t>Пейзаж</a:t>
            </a:r>
          </a:p>
          <a:p>
            <a:pPr>
              <a:buClr>
                <a:schemeClr val="tx1"/>
              </a:buClr>
              <a:buFont typeface="Courier New" pitchFamily="49" charset="0"/>
              <a:buChar char="o"/>
            </a:pPr>
            <a:r>
              <a:rPr lang="ru-RU" sz="2000" dirty="0" smtClean="0"/>
              <a:t>Натюрморт</a:t>
            </a:r>
          </a:p>
          <a:p>
            <a:pPr>
              <a:buClr>
                <a:schemeClr val="tx1"/>
              </a:buClr>
              <a:buFont typeface="Courier New" pitchFamily="49" charset="0"/>
              <a:buChar char="o"/>
            </a:pPr>
            <a:r>
              <a:rPr lang="ru-RU" sz="2000" dirty="0" smtClean="0"/>
              <a:t>Бытовой жанр</a:t>
            </a:r>
          </a:p>
          <a:p>
            <a:pPr>
              <a:buClr>
                <a:schemeClr val="tx1"/>
              </a:buClr>
              <a:buFont typeface="Courier New" pitchFamily="49" charset="0"/>
              <a:buChar char="o"/>
            </a:pPr>
            <a:r>
              <a:rPr lang="ru-RU" sz="2000" dirty="0" smtClean="0"/>
              <a:t>Исторический жанр</a:t>
            </a:r>
          </a:p>
          <a:p>
            <a:pPr>
              <a:buClr>
                <a:schemeClr val="tx1"/>
              </a:buClr>
              <a:buFont typeface="Courier New" pitchFamily="49" charset="0"/>
              <a:buChar char="o"/>
            </a:pPr>
            <a:r>
              <a:rPr lang="ru-RU" sz="2000" dirty="0" smtClean="0"/>
              <a:t>Батальный</a:t>
            </a:r>
          </a:p>
          <a:p>
            <a:pPr>
              <a:buClr>
                <a:schemeClr val="tx1"/>
              </a:buClr>
              <a:buFont typeface="Courier New" pitchFamily="49" charset="0"/>
              <a:buChar char="o"/>
            </a:pPr>
            <a:r>
              <a:rPr lang="ru-RU" sz="2000" dirty="0" smtClean="0"/>
              <a:t>Интерьер</a:t>
            </a:r>
          </a:p>
          <a:p>
            <a:pPr>
              <a:buClr>
                <a:schemeClr val="tx1"/>
              </a:buClr>
              <a:buFont typeface="Courier New" pitchFamily="49" charset="0"/>
              <a:buChar char="o"/>
            </a:pPr>
            <a:r>
              <a:rPr lang="ru-RU" sz="2000" dirty="0" smtClean="0"/>
              <a:t>Анималистический</a:t>
            </a:r>
          </a:p>
          <a:p>
            <a:pPr>
              <a:buClr>
                <a:schemeClr val="tx1"/>
              </a:buClr>
              <a:buFont typeface="Courier New" pitchFamily="49" charset="0"/>
              <a:buChar char="o"/>
            </a:pPr>
            <a:r>
              <a:rPr lang="ru-RU" sz="2000" dirty="0" smtClean="0"/>
              <a:t>Мифологический</a:t>
            </a:r>
          </a:p>
          <a:p>
            <a:pPr>
              <a:buFont typeface="Wingdings" pitchFamily="2" charset="2"/>
              <a:buChar char="v"/>
            </a:pPr>
            <a:endParaRPr lang="ru-RU" sz="2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7.jpg"/>
          <p:cNvPicPr>
            <a:picLocks noChangeAspect="1"/>
          </p:cNvPicPr>
          <p:nvPr/>
        </p:nvPicPr>
        <p:blipFill>
          <a:blip r:embed="rId2"/>
          <a:srcRect l="17000" b="2127"/>
          <a:stretch>
            <a:fillRect/>
          </a:stretch>
        </p:blipFill>
        <p:spPr>
          <a:xfrm>
            <a:off x="0" y="0"/>
            <a:ext cx="9144000" cy="6858000"/>
          </a:xfrm>
          <a:prstGeom prst="rect">
            <a:avLst/>
          </a:prstGeom>
        </p:spPr>
      </p:pic>
      <p:sp>
        <p:nvSpPr>
          <p:cNvPr id="2" name="Заголовок 1"/>
          <p:cNvSpPr>
            <a:spLocks noGrp="1"/>
          </p:cNvSpPr>
          <p:nvPr>
            <p:ph type="title"/>
          </p:nvPr>
        </p:nvSpPr>
        <p:spPr>
          <a:xfrm>
            <a:off x="1357290" y="274638"/>
            <a:ext cx="7576398" cy="3297238"/>
          </a:xfrm>
        </p:spPr>
        <p:txBody>
          <a:bodyPr>
            <a:noAutofit/>
          </a:bodyPr>
          <a:lstStyle/>
          <a:p>
            <a:r>
              <a:rPr lang="ru-RU" sz="2400" dirty="0" smtClean="0">
                <a:solidFill>
                  <a:schemeClr val="tx1"/>
                </a:solidFill>
                <a:latin typeface="Comic Sans MS" pitchFamily="66" charset="0"/>
                <a:cs typeface="Simplified Arabic" pitchFamily="18" charset="-78"/>
              </a:rPr>
              <a:t>Работы выполненные акварелью очень яркие,</a:t>
            </a:r>
            <a:br>
              <a:rPr lang="ru-RU" sz="2400" dirty="0" smtClean="0">
                <a:solidFill>
                  <a:schemeClr val="tx1"/>
                </a:solidFill>
                <a:latin typeface="Comic Sans MS" pitchFamily="66" charset="0"/>
                <a:cs typeface="Simplified Arabic" pitchFamily="18" charset="-78"/>
              </a:rPr>
            </a:br>
            <a:r>
              <a:rPr lang="ru-RU" sz="2400" dirty="0" smtClean="0">
                <a:solidFill>
                  <a:schemeClr val="tx1"/>
                </a:solidFill>
                <a:latin typeface="Comic Sans MS" pitchFamily="66" charset="0"/>
                <a:cs typeface="Simplified Arabic" pitchFamily="18" charset="-78"/>
              </a:rPr>
              <a:t> красочные и красивые.</a:t>
            </a:r>
            <a:br>
              <a:rPr lang="ru-RU" sz="2400" dirty="0" smtClean="0">
                <a:solidFill>
                  <a:schemeClr val="tx1"/>
                </a:solidFill>
                <a:latin typeface="Comic Sans MS" pitchFamily="66" charset="0"/>
                <a:cs typeface="Simplified Arabic" pitchFamily="18" charset="-78"/>
              </a:rPr>
            </a:br>
            <a:r>
              <a:rPr lang="ru-RU" sz="2400" dirty="0" smtClean="0">
                <a:solidFill>
                  <a:schemeClr val="tx1"/>
                </a:solidFill>
                <a:latin typeface="Comic Sans MS" pitchFamily="66" charset="0"/>
                <a:cs typeface="Simplified Arabic" pitchFamily="18" charset="-78"/>
              </a:rPr>
              <a:t> Мне нравится рисовать разными красками: масляными, акриловыми, гуашевыми, витражными и красками по ткани. </a:t>
            </a:r>
            <a:br>
              <a:rPr lang="ru-RU" sz="2400" dirty="0" smtClean="0">
                <a:solidFill>
                  <a:schemeClr val="tx1"/>
                </a:solidFill>
                <a:latin typeface="Comic Sans MS" pitchFamily="66" charset="0"/>
                <a:cs typeface="Simplified Arabic" pitchFamily="18" charset="-78"/>
              </a:rPr>
            </a:br>
            <a:r>
              <a:rPr lang="ru-RU" sz="2400" dirty="0" smtClean="0">
                <a:solidFill>
                  <a:schemeClr val="tx1"/>
                </a:solidFill>
                <a:latin typeface="Comic Sans MS" pitchFamily="66" charset="0"/>
                <a:cs typeface="Simplified Arabic" pitchFamily="18" charset="-78"/>
              </a:rPr>
              <a:t>Летом я рисую не только дома, но и на природе. </a:t>
            </a:r>
            <a:endParaRPr lang="ru-RU" sz="2400" dirty="0">
              <a:solidFill>
                <a:schemeClr val="tx1"/>
              </a:solidFill>
              <a:latin typeface="Comic Sans MS" pitchFamily="66" charset="0"/>
              <a:cs typeface="Simplified Arabic" pitchFamily="18" charset="-78"/>
            </a:endParaRPr>
          </a:p>
        </p:txBody>
      </p:sp>
      <p:sp>
        <p:nvSpPr>
          <p:cNvPr id="3" name="Содержимое 2"/>
          <p:cNvSpPr>
            <a:spLocks noGrp="1"/>
          </p:cNvSpPr>
          <p:nvPr>
            <p:ph idx="1"/>
          </p:nvPr>
        </p:nvSpPr>
        <p:spPr>
          <a:xfrm>
            <a:off x="1071538" y="3929066"/>
            <a:ext cx="7786710" cy="2500306"/>
          </a:xfrm>
        </p:spPr>
        <p:txBody>
          <a:bodyPr>
            <a:normAutofit/>
          </a:bodyPr>
          <a:lstStyle/>
          <a:p>
            <a:pPr>
              <a:buNone/>
            </a:pPr>
            <a:r>
              <a:rPr lang="ru-RU" sz="2400" dirty="0" smtClean="0"/>
              <a:t>У меня огромное количество работ которые выполнены  разными красками. Многие из моих работ награждены грамотами, дипломами и ценными призами. И  вот некоторые из них:</a:t>
            </a:r>
            <a:endParaRPr lang="ru-RU" sz="24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obschevoinskie_ustavy_prezentaciya_360_101.jpg"/>
          <p:cNvPicPr>
            <a:picLocks noChangeAspect="1"/>
          </p:cNvPicPr>
          <p:nvPr/>
        </p:nvPicPr>
        <p:blipFill>
          <a:blip r:embed="rId2"/>
          <a:srcRect r="12500" b="39583"/>
          <a:stretch>
            <a:fillRect/>
          </a:stretch>
        </p:blipFill>
        <p:spPr>
          <a:xfrm>
            <a:off x="0" y="0"/>
            <a:ext cx="9144000" cy="6858000"/>
          </a:xfrm>
          <a:prstGeom prst="rect">
            <a:avLst/>
          </a:prstGeom>
        </p:spPr>
      </p:pic>
      <p:sp>
        <p:nvSpPr>
          <p:cNvPr id="2" name="Заголовок 1"/>
          <p:cNvSpPr>
            <a:spLocks noGrp="1"/>
          </p:cNvSpPr>
          <p:nvPr>
            <p:ph type="title"/>
          </p:nvPr>
        </p:nvSpPr>
        <p:spPr>
          <a:xfrm>
            <a:off x="285720" y="5357826"/>
            <a:ext cx="4429156" cy="1225536"/>
          </a:xfrm>
        </p:spPr>
        <p:txBody>
          <a:bodyPr>
            <a:normAutofit/>
          </a:bodyPr>
          <a:lstStyle/>
          <a:p>
            <a:r>
              <a:rPr lang="ru-RU" sz="2000" b="1" dirty="0" smtClean="0">
                <a:solidFill>
                  <a:schemeClr val="tx1"/>
                </a:solidFill>
              </a:rPr>
              <a:t>Работы выполнены акварелью</a:t>
            </a:r>
            <a:endParaRPr lang="ru-RU" sz="2000" b="1" dirty="0">
              <a:solidFill>
                <a:schemeClr val="tx1"/>
              </a:solidFill>
            </a:endParaRPr>
          </a:p>
        </p:txBody>
      </p:sp>
      <p:pic>
        <p:nvPicPr>
          <p:cNvPr id="4" name="Содержимое 3" descr="DSCN6597.JPG"/>
          <p:cNvPicPr>
            <a:picLocks noGrp="1" noChangeAspect="1"/>
          </p:cNvPicPr>
          <p:nvPr>
            <p:ph idx="1"/>
          </p:nvPr>
        </p:nvPicPr>
        <p:blipFill>
          <a:blip r:embed="rId3" cstate="print"/>
          <a:srcRect l="3317" r="3796"/>
          <a:stretch>
            <a:fillRect/>
          </a:stretch>
        </p:blipFill>
        <p:spPr>
          <a:xfrm>
            <a:off x="4786314" y="3357562"/>
            <a:ext cx="4000528" cy="3230169"/>
          </a:xfrm>
          <a:ln>
            <a:solidFill>
              <a:schemeClr val="tx1"/>
            </a:solidFill>
          </a:ln>
        </p:spPr>
      </p:pic>
      <p:pic>
        <p:nvPicPr>
          <p:cNvPr id="5" name="Рисунок 4" descr="DSCN6605.JPG"/>
          <p:cNvPicPr>
            <a:picLocks noChangeAspect="1"/>
          </p:cNvPicPr>
          <p:nvPr/>
        </p:nvPicPr>
        <p:blipFill>
          <a:blip r:embed="rId4" cstate="print"/>
          <a:stretch>
            <a:fillRect/>
          </a:stretch>
        </p:blipFill>
        <p:spPr>
          <a:xfrm>
            <a:off x="4071934" y="214290"/>
            <a:ext cx="4000496" cy="3000372"/>
          </a:xfrm>
          <a:prstGeom prst="rect">
            <a:avLst/>
          </a:prstGeom>
          <a:ln w="12700">
            <a:solidFill>
              <a:schemeClr val="tx1"/>
            </a:solidFill>
          </a:ln>
        </p:spPr>
      </p:pic>
      <p:pic>
        <p:nvPicPr>
          <p:cNvPr id="6" name="Рисунок 5" descr="DSCN6599.JPG"/>
          <p:cNvPicPr>
            <a:picLocks noChangeAspect="1"/>
          </p:cNvPicPr>
          <p:nvPr/>
        </p:nvPicPr>
        <p:blipFill>
          <a:blip r:embed="rId5" cstate="print"/>
          <a:srcRect l="10639" t="-3722"/>
          <a:stretch>
            <a:fillRect/>
          </a:stretch>
        </p:blipFill>
        <p:spPr>
          <a:xfrm>
            <a:off x="357158" y="0"/>
            <a:ext cx="3571900" cy="5527912"/>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51.jpg"/>
          <p:cNvPicPr>
            <a:picLocks noChangeAspect="1"/>
          </p:cNvPicPr>
          <p:nvPr/>
        </p:nvPicPr>
        <p:blipFill>
          <a:blip r:embed="rId2"/>
          <a:stretch>
            <a:fillRect/>
          </a:stretch>
        </p:blipFill>
        <p:spPr>
          <a:xfrm>
            <a:off x="0" y="0"/>
            <a:ext cx="9143999" cy="6858000"/>
          </a:xfrm>
          <a:prstGeom prst="rect">
            <a:avLst/>
          </a:prstGeom>
        </p:spPr>
      </p:pic>
      <p:sp>
        <p:nvSpPr>
          <p:cNvPr id="2" name="Заголовок 1"/>
          <p:cNvSpPr>
            <a:spLocks noGrp="1"/>
          </p:cNvSpPr>
          <p:nvPr>
            <p:ph type="title"/>
          </p:nvPr>
        </p:nvSpPr>
        <p:spPr>
          <a:xfrm>
            <a:off x="3286116" y="4643446"/>
            <a:ext cx="5497816" cy="1643074"/>
          </a:xfrm>
        </p:spPr>
        <p:txBody>
          <a:bodyPr>
            <a:normAutofit fontScale="90000"/>
          </a:bodyPr>
          <a:lstStyle/>
          <a:p>
            <a:pPr algn="ctr"/>
            <a:r>
              <a:rPr lang="ru-RU" sz="4400" dirty="0" smtClean="0">
                <a:solidFill>
                  <a:schemeClr val="tx1"/>
                </a:solidFill>
                <a:latin typeface="Comic Sans MS" pitchFamily="66" charset="0"/>
              </a:rPr>
              <a:t>Мои </a:t>
            </a:r>
            <a:br>
              <a:rPr lang="ru-RU" sz="4400" dirty="0" smtClean="0">
                <a:solidFill>
                  <a:schemeClr val="tx1"/>
                </a:solidFill>
                <a:latin typeface="Comic Sans MS" pitchFamily="66" charset="0"/>
              </a:rPr>
            </a:br>
            <a:r>
              <a:rPr lang="ru-RU" sz="4400" dirty="0" smtClean="0">
                <a:solidFill>
                  <a:schemeClr val="tx1"/>
                </a:solidFill>
                <a:latin typeface="Comic Sans MS" pitchFamily="66" charset="0"/>
              </a:rPr>
              <a:t>акварельные</a:t>
            </a:r>
            <a:br>
              <a:rPr lang="ru-RU" sz="4400" dirty="0" smtClean="0">
                <a:solidFill>
                  <a:schemeClr val="tx1"/>
                </a:solidFill>
                <a:latin typeface="Comic Sans MS" pitchFamily="66" charset="0"/>
              </a:rPr>
            </a:br>
            <a:r>
              <a:rPr lang="ru-RU" sz="4400" dirty="0" smtClean="0">
                <a:solidFill>
                  <a:schemeClr val="tx1"/>
                </a:solidFill>
                <a:latin typeface="Comic Sans MS" pitchFamily="66" charset="0"/>
              </a:rPr>
              <a:t> шедевры</a:t>
            </a:r>
            <a:endParaRPr lang="ru-RU" sz="4400" dirty="0">
              <a:solidFill>
                <a:schemeClr val="tx1"/>
              </a:solidFill>
              <a:latin typeface="Comic Sans MS" pitchFamily="66" charset="0"/>
            </a:endParaRPr>
          </a:p>
        </p:txBody>
      </p:sp>
      <p:pic>
        <p:nvPicPr>
          <p:cNvPr id="4" name="Содержимое 3" descr="DSCN6603.JPG"/>
          <p:cNvPicPr>
            <a:picLocks noGrp="1" noChangeAspect="1"/>
          </p:cNvPicPr>
          <p:nvPr>
            <p:ph idx="1"/>
          </p:nvPr>
        </p:nvPicPr>
        <p:blipFill>
          <a:blip r:embed="rId3" cstate="print"/>
          <a:srcRect l="2273" t="3636" r="-455" b="3636"/>
          <a:stretch>
            <a:fillRect/>
          </a:stretch>
        </p:blipFill>
        <p:spPr>
          <a:xfrm>
            <a:off x="3786182" y="642918"/>
            <a:ext cx="5143536" cy="3643338"/>
          </a:xfrm>
          <a:ln>
            <a:solidFill>
              <a:schemeClr val="tx1"/>
            </a:solidFill>
          </a:ln>
        </p:spPr>
      </p:pic>
      <p:pic>
        <p:nvPicPr>
          <p:cNvPr id="5" name="Рисунок 4" descr="DSCN6606.JPG"/>
          <p:cNvPicPr>
            <a:picLocks noChangeAspect="1"/>
          </p:cNvPicPr>
          <p:nvPr/>
        </p:nvPicPr>
        <p:blipFill>
          <a:blip r:embed="rId4" cstate="print"/>
          <a:srcRect t="-376" r="6173"/>
          <a:stretch>
            <a:fillRect/>
          </a:stretch>
        </p:blipFill>
        <p:spPr>
          <a:xfrm>
            <a:off x="232466" y="357166"/>
            <a:ext cx="3405644" cy="4857784"/>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komi_respublika_prezentaciya_716_102.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214414" y="6143644"/>
            <a:ext cx="7498080" cy="428628"/>
          </a:xfrm>
        </p:spPr>
        <p:txBody>
          <a:bodyPr>
            <a:normAutofit fontScale="90000"/>
          </a:bodyPr>
          <a:lstStyle/>
          <a:p>
            <a:pPr algn="ctr"/>
            <a:r>
              <a:rPr lang="ru-RU" sz="2000" dirty="0" smtClean="0"/>
              <a:t>    </a:t>
            </a:r>
            <a:br>
              <a:rPr lang="ru-RU" sz="2000" dirty="0" smtClean="0"/>
            </a:br>
            <a:r>
              <a:rPr lang="ru-RU" sz="2000" b="1" dirty="0" smtClean="0">
                <a:solidFill>
                  <a:schemeClr val="tx1"/>
                </a:solidFill>
              </a:rPr>
              <a:t>Работы выполнены акварелью</a:t>
            </a:r>
            <a:endParaRPr lang="ru-RU" sz="2000" b="1" dirty="0">
              <a:solidFill>
                <a:schemeClr val="tx1"/>
              </a:solidFill>
            </a:endParaRPr>
          </a:p>
        </p:txBody>
      </p:sp>
      <p:pic>
        <p:nvPicPr>
          <p:cNvPr id="4" name="Содержимое 3" descr="DSCN6601.JPG"/>
          <p:cNvPicPr>
            <a:picLocks noGrp="1" noChangeAspect="1"/>
          </p:cNvPicPr>
          <p:nvPr>
            <p:ph idx="1"/>
          </p:nvPr>
        </p:nvPicPr>
        <p:blipFill>
          <a:blip r:embed="rId3" cstate="print">
            <a:lum contrast="20000"/>
          </a:blip>
          <a:srcRect t="-1488" r="4761"/>
          <a:stretch>
            <a:fillRect/>
          </a:stretch>
        </p:blipFill>
        <p:spPr>
          <a:xfrm>
            <a:off x="4857752" y="285728"/>
            <a:ext cx="4071934" cy="5785500"/>
          </a:xfrm>
          <a:ln>
            <a:solidFill>
              <a:schemeClr val="tx1"/>
            </a:solidFill>
          </a:ln>
        </p:spPr>
      </p:pic>
      <p:pic>
        <p:nvPicPr>
          <p:cNvPr id="5" name="Рисунок 4" descr="DSCN6602.JPG"/>
          <p:cNvPicPr>
            <a:picLocks noChangeAspect="1"/>
          </p:cNvPicPr>
          <p:nvPr/>
        </p:nvPicPr>
        <p:blipFill>
          <a:blip r:embed="rId4" cstate="print">
            <a:lum contrast="20000"/>
          </a:blip>
          <a:srcRect l="3846" t="2616" r="5983" b="2705"/>
          <a:stretch>
            <a:fillRect/>
          </a:stretch>
        </p:blipFill>
        <p:spPr>
          <a:xfrm>
            <a:off x="428596" y="285728"/>
            <a:ext cx="4204637" cy="5886491"/>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Рисунок 3" descr="prezentaciya_lekarstvennye_rasteniya_bashkortostana_3672_101.jpg"/>
          <p:cNvPicPr>
            <a:picLocks noChangeAspect="1"/>
          </p:cNvPicPr>
          <p:nvPr/>
        </p:nvPicPr>
        <p:blipFill>
          <a:blip r:embed="rId2"/>
          <a:srcRect l="9962" b="14913"/>
          <a:stretch>
            <a:fillRect/>
          </a:stretch>
        </p:blipFill>
        <p:spPr>
          <a:xfrm>
            <a:off x="0" y="-1"/>
            <a:ext cx="9144000" cy="6858001"/>
          </a:xfrm>
          <a:prstGeom prst="rect">
            <a:avLst/>
          </a:prstGeom>
        </p:spPr>
      </p:pic>
      <p:sp>
        <p:nvSpPr>
          <p:cNvPr id="2" name="Заголовок 1"/>
          <p:cNvSpPr>
            <a:spLocks noGrp="1"/>
          </p:cNvSpPr>
          <p:nvPr>
            <p:ph type="title"/>
          </p:nvPr>
        </p:nvSpPr>
        <p:spPr>
          <a:xfrm>
            <a:off x="1285852" y="714356"/>
            <a:ext cx="7498080" cy="1143000"/>
          </a:xfrm>
        </p:spPr>
        <p:txBody>
          <a:bodyPr>
            <a:normAutofit fontScale="90000"/>
          </a:bodyPr>
          <a:lstStyle/>
          <a:p>
            <a:r>
              <a:rPr lang="ru-RU" sz="2700" b="1" i="1" dirty="0" smtClean="0">
                <a:solidFill>
                  <a:schemeClr val="tx1"/>
                </a:solidFill>
              </a:rPr>
              <a:t>Творческий проект </a:t>
            </a:r>
            <a:r>
              <a:rPr lang="ru-RU" sz="2700" dirty="0" smtClean="0">
                <a:solidFill>
                  <a:schemeClr val="tx1"/>
                </a:solidFill>
              </a:rPr>
              <a:t>– </a:t>
            </a:r>
            <a:r>
              <a:rPr lang="ru-RU" sz="2200" dirty="0" smtClean="0">
                <a:solidFill>
                  <a:schemeClr val="tx1"/>
                </a:solidFill>
              </a:rPr>
              <a:t>интеллектуально-практическое задание, в результате которого создаётся продукт, обладающий определённой новизной.</a:t>
            </a:r>
            <a:r>
              <a:rPr lang="ru-RU" dirty="0" smtClean="0"/>
              <a:t/>
            </a:r>
            <a:br>
              <a:rPr lang="ru-RU" dirty="0" smtClean="0"/>
            </a:br>
            <a:r>
              <a:rPr lang="ru-RU" dirty="0" smtClean="0"/>
              <a:t> </a:t>
            </a:r>
            <a:br>
              <a:rPr lang="ru-RU" dirty="0" smtClean="0"/>
            </a:br>
            <a:endParaRPr lang="ru-RU" dirty="0"/>
          </a:p>
        </p:txBody>
      </p:sp>
      <p:sp>
        <p:nvSpPr>
          <p:cNvPr id="3" name="Содержимое 2"/>
          <p:cNvSpPr>
            <a:spLocks noGrp="1"/>
          </p:cNvSpPr>
          <p:nvPr>
            <p:ph idx="1"/>
          </p:nvPr>
        </p:nvSpPr>
        <p:spPr>
          <a:xfrm>
            <a:off x="428596" y="1357298"/>
            <a:ext cx="8358246" cy="4800600"/>
          </a:xfrm>
        </p:spPr>
        <p:txBody>
          <a:bodyPr>
            <a:normAutofit fontScale="25000" lnSpcReduction="20000"/>
          </a:bodyPr>
          <a:lstStyle/>
          <a:p>
            <a:pPr>
              <a:buNone/>
            </a:pPr>
            <a:endParaRPr lang="ru-RU" sz="7200" b="1" dirty="0" smtClean="0"/>
          </a:p>
          <a:p>
            <a:pPr algn="r">
              <a:buNone/>
            </a:pPr>
            <a:r>
              <a:rPr lang="ru-RU" sz="5600" b="1" i="1" dirty="0" smtClean="0"/>
              <a:t>Цели:</a:t>
            </a:r>
          </a:p>
          <a:p>
            <a:pPr lvl="0" algn="r">
              <a:buClr>
                <a:schemeClr val="tx1"/>
              </a:buClr>
              <a:buNone/>
            </a:pPr>
            <a:r>
              <a:rPr lang="ru-RU" sz="6400" u="sng" dirty="0" smtClean="0"/>
              <a:t>Совершенствование возможностей в области проектной деятельности.</a:t>
            </a:r>
          </a:p>
          <a:p>
            <a:pPr lvl="0" algn="r">
              <a:buClr>
                <a:schemeClr val="tx1"/>
              </a:buClr>
              <a:buNone/>
            </a:pPr>
            <a:r>
              <a:rPr lang="ru-RU" sz="6400" smtClean="0"/>
              <a:t>Развитие активной творческой личности, способной самостоятельно приобретать новые знания</a:t>
            </a:r>
          </a:p>
          <a:p>
            <a:pPr lvl="0" algn="r">
              <a:buClr>
                <a:schemeClr val="tx1"/>
              </a:buClr>
              <a:buNone/>
            </a:pPr>
            <a:r>
              <a:rPr lang="ru-RU" sz="6400" u="sng" smtClean="0"/>
              <a:t>Развитие навыков  самостоятельной исследовательской работы</a:t>
            </a:r>
          </a:p>
          <a:p>
            <a:pPr lvl="0" algn="r">
              <a:buClr>
                <a:schemeClr val="tx1"/>
              </a:buClr>
              <a:buNone/>
            </a:pPr>
            <a:r>
              <a:rPr lang="ru-RU" sz="6400" smtClean="0"/>
              <a:t>Разработка </a:t>
            </a:r>
            <a:r>
              <a:rPr lang="ru-RU" sz="6400" dirty="0" smtClean="0"/>
              <a:t>и </a:t>
            </a:r>
            <a:r>
              <a:rPr lang="ru-RU" sz="6400" smtClean="0"/>
              <a:t>выполнение.</a:t>
            </a:r>
            <a:endParaRPr lang="ru-RU" sz="6400" u="sng" dirty="0" smtClean="0"/>
          </a:p>
          <a:p>
            <a:pPr lvl="0" algn="r">
              <a:buClr>
                <a:schemeClr val="tx1"/>
              </a:buClr>
              <a:buNone/>
            </a:pPr>
            <a:r>
              <a:rPr lang="ru-RU" sz="6400" u="sng" dirty="0" smtClean="0"/>
              <a:t> </a:t>
            </a:r>
          </a:p>
          <a:p>
            <a:pPr>
              <a:buClr>
                <a:schemeClr val="tx1"/>
              </a:buClr>
              <a:buNone/>
            </a:pPr>
            <a:r>
              <a:rPr lang="ru-RU" sz="6400" dirty="0" smtClean="0"/>
              <a:t> </a:t>
            </a:r>
          </a:p>
          <a:p>
            <a:pPr algn="r">
              <a:buClr>
                <a:schemeClr val="tx1"/>
              </a:buClr>
              <a:buNone/>
            </a:pPr>
            <a:r>
              <a:rPr lang="ru-RU" sz="6400" b="1" i="1" dirty="0" smtClean="0"/>
              <a:t>План:</a:t>
            </a:r>
            <a:endParaRPr lang="ru-RU" sz="6400" i="1" dirty="0" smtClean="0"/>
          </a:p>
          <a:p>
            <a:pPr marL="1225296" indent="-1143000" algn="r">
              <a:buClr>
                <a:schemeClr val="tx1"/>
              </a:buClr>
              <a:buNone/>
            </a:pPr>
            <a:r>
              <a:rPr lang="ru-RU" sz="6400" u="sng" dirty="0" smtClean="0"/>
              <a:t>Обоснование возникшей проблемы.</a:t>
            </a:r>
          </a:p>
          <a:p>
            <a:pPr marL="1225296" indent="-1143000" algn="r">
              <a:buClr>
                <a:schemeClr val="tx1"/>
              </a:buClr>
              <a:buNone/>
            </a:pPr>
            <a:r>
              <a:rPr lang="ru-RU" sz="6400" dirty="0" smtClean="0"/>
              <a:t>Разработка идей, вариантов.</a:t>
            </a:r>
          </a:p>
          <a:p>
            <a:pPr marL="1225296" indent="-1143000" algn="r">
              <a:buClr>
                <a:schemeClr val="tx1"/>
              </a:buClr>
              <a:buNone/>
            </a:pPr>
            <a:r>
              <a:rPr lang="ru-RU" sz="6400" u="sng" dirty="0" smtClean="0"/>
              <a:t>Выбор оптимального варианта.</a:t>
            </a:r>
          </a:p>
          <a:p>
            <a:pPr marL="1225296" indent="-1143000" algn="r">
              <a:buClr>
                <a:schemeClr val="tx1"/>
              </a:buClr>
              <a:buNone/>
            </a:pPr>
            <a:r>
              <a:rPr lang="ru-RU" sz="6400" dirty="0" smtClean="0"/>
              <a:t>Планирование работы.</a:t>
            </a:r>
          </a:p>
          <a:p>
            <a:pPr marL="1225296" indent="-1143000" algn="r">
              <a:buClr>
                <a:schemeClr val="tx1"/>
              </a:buClr>
              <a:buNone/>
            </a:pPr>
            <a:r>
              <a:rPr lang="ru-RU" sz="6400" u="sng" dirty="0" smtClean="0"/>
              <a:t>Подбор необходимых материалов, инструментов.</a:t>
            </a:r>
          </a:p>
          <a:p>
            <a:pPr marL="1225296" indent="-1143000" algn="r">
              <a:buClr>
                <a:schemeClr val="tx1"/>
              </a:buClr>
              <a:buNone/>
            </a:pPr>
            <a:r>
              <a:rPr lang="ru-RU" sz="6400" dirty="0" smtClean="0"/>
              <a:t>Технология изготовления.</a:t>
            </a:r>
          </a:p>
          <a:p>
            <a:pPr marL="1225296" indent="-1143000" algn="r">
              <a:buClr>
                <a:schemeClr val="tx1"/>
              </a:buClr>
              <a:buNone/>
            </a:pPr>
            <a:r>
              <a:rPr lang="ru-RU" sz="6400" u="sng" dirty="0" smtClean="0"/>
              <a:t>Экономическое обоснование. </a:t>
            </a:r>
          </a:p>
          <a:p>
            <a:pPr marL="1225296" indent="-1143000" algn="r">
              <a:buClr>
                <a:schemeClr val="tx1"/>
              </a:buClr>
              <a:buNone/>
            </a:pPr>
            <a:r>
              <a:rPr lang="ru-RU" sz="6400" dirty="0" smtClean="0"/>
              <a:t>Рекламный проект.</a:t>
            </a:r>
          </a:p>
          <a:p>
            <a:pPr marL="1225296" indent="-1143000" algn="r">
              <a:buClr>
                <a:schemeClr val="tx1"/>
              </a:buClr>
              <a:buNone/>
            </a:pPr>
            <a:r>
              <a:rPr lang="ru-RU" sz="6400" u="sng" dirty="0" smtClean="0"/>
              <a:t>Оформление.</a:t>
            </a:r>
          </a:p>
          <a:p>
            <a:pPr marL="1225296" indent="-1143000" algn="r">
              <a:buClr>
                <a:schemeClr val="tx1"/>
              </a:buClr>
              <a:buNone/>
            </a:pPr>
            <a:r>
              <a:rPr lang="ru-RU" sz="6400" dirty="0" smtClean="0"/>
              <a:t>Защита.</a:t>
            </a:r>
          </a:p>
          <a:p>
            <a:pPr marL="596646" indent="-514350"/>
            <a:endParaRPr lang="ru-RU" sz="64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72625327_1301149404_1272978561_63.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214414" y="274638"/>
            <a:ext cx="2571768" cy="5940444"/>
          </a:xfrm>
        </p:spPr>
        <p:txBody>
          <a:bodyPr>
            <a:normAutofit/>
          </a:bodyPr>
          <a:lstStyle/>
          <a:p>
            <a:r>
              <a:rPr lang="ru-RU" sz="2800" b="1" i="1" dirty="0" smtClean="0">
                <a:solidFill>
                  <a:schemeClr val="tx1"/>
                </a:solidFill>
              </a:rPr>
              <a:t>А этот </a:t>
            </a:r>
            <a:br>
              <a:rPr lang="ru-RU" sz="2800" b="1" i="1" dirty="0" smtClean="0">
                <a:solidFill>
                  <a:schemeClr val="tx1"/>
                </a:solidFill>
              </a:rPr>
            </a:br>
            <a:r>
              <a:rPr lang="ru-RU" sz="2800" b="1" i="1" dirty="0" smtClean="0">
                <a:solidFill>
                  <a:schemeClr val="tx1"/>
                </a:solidFill>
              </a:rPr>
              <a:t>натюрморт выполнен гуашью</a:t>
            </a:r>
            <a:endParaRPr lang="ru-RU" sz="2800" b="1" i="1" dirty="0">
              <a:solidFill>
                <a:schemeClr val="tx1"/>
              </a:solidFill>
            </a:endParaRPr>
          </a:p>
        </p:txBody>
      </p:sp>
      <p:pic>
        <p:nvPicPr>
          <p:cNvPr id="4" name="Содержимое 3" descr="DSCN6609.JPG"/>
          <p:cNvPicPr>
            <a:picLocks noGrp="1" noChangeAspect="1"/>
          </p:cNvPicPr>
          <p:nvPr>
            <p:ph idx="1"/>
          </p:nvPr>
        </p:nvPicPr>
        <p:blipFill>
          <a:blip r:embed="rId3" cstate="print"/>
          <a:stretch>
            <a:fillRect/>
          </a:stretch>
        </p:blipFill>
        <p:spPr>
          <a:xfrm>
            <a:off x="4143372" y="285728"/>
            <a:ext cx="4714908" cy="6286544"/>
          </a:xfrm>
          <a:ln>
            <a:solidFill>
              <a:schemeClr val="tx1"/>
            </a:solidFill>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descr="images.jpg"/>
          <p:cNvPicPr>
            <a:picLocks noChangeAspect="1"/>
          </p:cNvPicPr>
          <p:nvPr/>
        </p:nvPicPr>
        <p:blipFill>
          <a:blip r:embed="rId2"/>
          <a:stretch>
            <a:fillRect/>
          </a:stretch>
        </p:blipFill>
        <p:spPr>
          <a:xfrm>
            <a:off x="-5892" y="4412"/>
            <a:ext cx="9149892" cy="6853587"/>
          </a:xfrm>
          <a:prstGeom prst="rect">
            <a:avLst/>
          </a:prstGeom>
        </p:spPr>
      </p:pic>
      <p:sp>
        <p:nvSpPr>
          <p:cNvPr id="2" name="Заголовок 1"/>
          <p:cNvSpPr>
            <a:spLocks noGrp="1"/>
          </p:cNvSpPr>
          <p:nvPr>
            <p:ph type="title"/>
          </p:nvPr>
        </p:nvSpPr>
        <p:spPr>
          <a:xfrm>
            <a:off x="1435608" y="274638"/>
            <a:ext cx="7279796" cy="2011354"/>
          </a:xfrm>
          <a:ln>
            <a:prstDash val="sysDash"/>
          </a:ln>
          <a:effectLst>
            <a:glow rad="228600">
              <a:schemeClr val="accent4">
                <a:satMod val="175000"/>
                <a:alpha val="40000"/>
              </a:schemeClr>
            </a:glow>
            <a:outerShdw blurRad="63500" dist="25400" dir="5400000" rotWithShape="0">
              <a:srgbClr val="000000">
                <a:alpha val="43137"/>
              </a:srgbClr>
            </a:outerShdw>
          </a:effectLst>
        </p:spPr>
        <p:style>
          <a:lnRef idx="1">
            <a:schemeClr val="accent3"/>
          </a:lnRef>
          <a:fillRef idx="2">
            <a:schemeClr val="accent3"/>
          </a:fillRef>
          <a:effectRef idx="1">
            <a:schemeClr val="accent3"/>
          </a:effectRef>
          <a:fontRef idx="minor">
            <a:schemeClr val="dk1"/>
          </a:fontRef>
        </p:style>
        <p:txBody>
          <a:bodyPr>
            <a:normAutofit/>
          </a:bodyPr>
          <a:lstStyle/>
          <a:p>
            <a:r>
              <a:rPr lang="ru-RU" sz="4000" dirty="0" smtClean="0">
                <a:latin typeface="Monotype Corsiva" pitchFamily="66" charset="0"/>
              </a:rPr>
              <a:t>«Игрушки из шерсти:</a:t>
            </a:r>
            <a:br>
              <a:rPr lang="ru-RU" sz="4000" dirty="0" smtClean="0">
                <a:latin typeface="Monotype Corsiva" pitchFamily="66" charset="0"/>
              </a:rPr>
            </a:br>
            <a:r>
              <a:rPr lang="ru-RU" sz="4000" dirty="0" smtClean="0">
                <a:latin typeface="Monotype Corsiva" pitchFamily="66" charset="0"/>
              </a:rPr>
              <a:t> валяное чудо своими руками»</a:t>
            </a:r>
            <a:endParaRPr lang="ru-RU" sz="4000" dirty="0">
              <a:latin typeface="Monotype Corsiva" pitchFamily="66" charset="0"/>
            </a:endParaRPr>
          </a:p>
        </p:txBody>
      </p:sp>
      <p:sp>
        <p:nvSpPr>
          <p:cNvPr id="3" name="Содержимое 2"/>
          <p:cNvSpPr>
            <a:spLocks noGrp="1"/>
          </p:cNvSpPr>
          <p:nvPr>
            <p:ph idx="1"/>
          </p:nvPr>
        </p:nvSpPr>
        <p:spPr>
          <a:xfrm>
            <a:off x="1428728" y="2500306"/>
            <a:ext cx="7000924" cy="3786214"/>
          </a:xfrm>
          <a:ln>
            <a:solidFill>
              <a:schemeClr val="bg1"/>
            </a:solidFill>
          </a:ln>
        </p:spPr>
        <p:style>
          <a:lnRef idx="0">
            <a:scrgbClr r="0" g="0" b="0"/>
          </a:lnRef>
          <a:fillRef idx="1003">
            <a:schemeClr val="lt1"/>
          </a:fillRef>
          <a:effectRef idx="0">
            <a:scrgbClr r="0" g="0" b="0"/>
          </a:effectRef>
          <a:fontRef idx="major"/>
        </p:style>
        <p:txBody>
          <a:bodyPr>
            <a:normAutofit/>
          </a:bodyPr>
          <a:lstStyle/>
          <a:p>
            <a:pPr>
              <a:buNone/>
            </a:pPr>
            <a:r>
              <a:rPr lang="ru-RU" sz="2800" dirty="0" smtClean="0">
                <a:solidFill>
                  <a:srgbClr val="002060"/>
                </a:solidFill>
                <a:effectLst>
                  <a:outerShdw blurRad="38100" dist="38100" dir="2700000" algn="tl">
                    <a:srgbClr val="000000">
                      <a:alpha val="43137"/>
                    </a:srgbClr>
                  </a:outerShdw>
                </a:effectLst>
              </a:rPr>
              <a:t>   Мне кажется что валяние игрушек это самое интересное и занимательное занятие.</a:t>
            </a:r>
          </a:p>
          <a:p>
            <a:pPr>
              <a:buNone/>
            </a:pPr>
            <a:r>
              <a:rPr lang="ru-RU" sz="2800" dirty="0" smtClean="0">
                <a:solidFill>
                  <a:srgbClr val="002060"/>
                </a:solidFill>
                <a:effectLst>
                  <a:outerShdw blurRad="38100" dist="38100" dir="2700000" algn="tl">
                    <a:srgbClr val="000000">
                      <a:alpha val="43137"/>
                    </a:srgbClr>
                  </a:outerShdw>
                </a:effectLst>
              </a:rPr>
              <a:t>   Научиться валять очень легко, но это требует большой аккуратности и терпения. </a:t>
            </a:r>
          </a:p>
          <a:p>
            <a:pPr>
              <a:buNone/>
            </a:pPr>
            <a:r>
              <a:rPr lang="ru-RU" sz="2800" dirty="0" smtClean="0">
                <a:solidFill>
                  <a:srgbClr val="002060"/>
                </a:solidFill>
                <a:effectLst>
                  <a:outerShdw blurRad="38100" dist="38100" dir="2700000" algn="tl">
                    <a:srgbClr val="000000">
                      <a:alpha val="43137"/>
                    </a:srgbClr>
                  </a:outerShdw>
                </a:effectLst>
              </a:rPr>
              <a:t>   Игрушки получаются очень красивыми, мягкими   и милыми.</a:t>
            </a:r>
            <a:endParaRPr lang="ru-RU" sz="2800" dirty="0">
              <a:solidFill>
                <a:srgbClr val="00206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2">
            <a:lum bright="70000" contrast="-70000"/>
          </a:blip>
          <a:tile tx="0" ty="0" sx="100000" sy="100000" flip="none" algn="tl"/>
        </a:blipFill>
        <a:effectLst/>
      </p:bgPr>
    </p:bg>
    <p:spTree>
      <p:nvGrpSpPr>
        <p:cNvPr id="1" name=""/>
        <p:cNvGrpSpPr/>
        <p:nvPr/>
      </p:nvGrpSpPr>
      <p:grpSpPr>
        <a:xfrm>
          <a:off x="0" y="0"/>
          <a:ext cx="0" cy="0"/>
          <a:chOff x="0" y="0"/>
          <a:chExt cx="0" cy="0"/>
        </a:xfrm>
      </p:grpSpPr>
      <p:pic>
        <p:nvPicPr>
          <p:cNvPr id="5" name="Рисунок 4" descr="6a78ec745943.jpg"/>
          <p:cNvPicPr>
            <a:picLocks noChangeAspect="1"/>
          </p:cNvPicPr>
          <p:nvPr/>
        </p:nvPicPr>
        <p:blipFill>
          <a:blip r:embed="rId3" cstate="print"/>
          <a:stretch>
            <a:fillRect/>
          </a:stretch>
        </p:blipFill>
        <p:spPr>
          <a:xfrm>
            <a:off x="0" y="0"/>
            <a:ext cx="9144000" cy="4692316"/>
          </a:xfrm>
          <a:prstGeom prst="rect">
            <a:avLst/>
          </a:prstGeom>
        </p:spPr>
      </p:pic>
      <p:sp>
        <p:nvSpPr>
          <p:cNvPr id="2" name="Заголовок 1"/>
          <p:cNvSpPr>
            <a:spLocks noGrp="1"/>
          </p:cNvSpPr>
          <p:nvPr>
            <p:ph type="title"/>
          </p:nvPr>
        </p:nvSpPr>
        <p:spPr>
          <a:xfrm>
            <a:off x="1500166" y="1643050"/>
            <a:ext cx="4000528" cy="2143140"/>
          </a:xfrm>
        </p:spPr>
        <p:txBody>
          <a:bodyPr>
            <a:normAutofit/>
          </a:bodyPr>
          <a:lstStyle/>
          <a:p>
            <a:pPr algn="ctr"/>
            <a:r>
              <a:rPr lang="ru-RU" sz="2800" b="1" dirty="0" smtClean="0">
                <a:solidFill>
                  <a:schemeClr val="accent1">
                    <a:lumMod val="25000"/>
                  </a:schemeClr>
                </a:solidFill>
                <a:latin typeface="Segoe Script" pitchFamily="34" charset="0"/>
              </a:rPr>
              <a:t>   Подбор </a:t>
            </a:r>
            <a:br>
              <a:rPr lang="ru-RU" sz="2800" b="1" dirty="0" smtClean="0">
                <a:solidFill>
                  <a:schemeClr val="accent1">
                    <a:lumMod val="25000"/>
                  </a:schemeClr>
                </a:solidFill>
                <a:latin typeface="Segoe Script" pitchFamily="34" charset="0"/>
              </a:rPr>
            </a:br>
            <a:r>
              <a:rPr lang="ru-RU" sz="2800" b="1" dirty="0" smtClean="0">
                <a:solidFill>
                  <a:schemeClr val="accent1">
                    <a:lumMod val="25000"/>
                  </a:schemeClr>
                </a:solidFill>
                <a:latin typeface="Segoe Script" pitchFamily="34" charset="0"/>
              </a:rPr>
              <a:t>необходимых </a:t>
            </a:r>
            <a:br>
              <a:rPr lang="ru-RU" sz="2800" b="1" dirty="0" smtClean="0">
                <a:solidFill>
                  <a:schemeClr val="accent1">
                    <a:lumMod val="25000"/>
                  </a:schemeClr>
                </a:solidFill>
                <a:latin typeface="Segoe Script" pitchFamily="34" charset="0"/>
              </a:rPr>
            </a:br>
            <a:r>
              <a:rPr lang="ru-RU" sz="2800" b="1" dirty="0" smtClean="0">
                <a:solidFill>
                  <a:schemeClr val="accent1">
                    <a:lumMod val="25000"/>
                  </a:schemeClr>
                </a:solidFill>
                <a:latin typeface="Segoe Script" pitchFamily="34" charset="0"/>
              </a:rPr>
              <a:t>   материалов,</a:t>
            </a:r>
            <a:br>
              <a:rPr lang="ru-RU" sz="2800" b="1" dirty="0" smtClean="0">
                <a:solidFill>
                  <a:schemeClr val="accent1">
                    <a:lumMod val="25000"/>
                  </a:schemeClr>
                </a:solidFill>
                <a:latin typeface="Segoe Script" pitchFamily="34" charset="0"/>
              </a:rPr>
            </a:br>
            <a:r>
              <a:rPr lang="ru-RU" sz="2800" b="1" dirty="0" smtClean="0">
                <a:solidFill>
                  <a:schemeClr val="accent1">
                    <a:lumMod val="25000"/>
                  </a:schemeClr>
                </a:solidFill>
                <a:latin typeface="Segoe Script" pitchFamily="34" charset="0"/>
              </a:rPr>
              <a:t> </a:t>
            </a:r>
            <a:r>
              <a:rPr lang="ru-RU" sz="2800" b="1" u="sng" dirty="0" smtClean="0">
                <a:solidFill>
                  <a:schemeClr val="accent1">
                    <a:lumMod val="25000"/>
                  </a:schemeClr>
                </a:solidFill>
                <a:latin typeface="Segoe Script" pitchFamily="34" charset="0"/>
              </a:rPr>
              <a:t>инструментов</a:t>
            </a:r>
            <a:endParaRPr lang="ru-RU" sz="2800" b="1" u="sng" dirty="0">
              <a:solidFill>
                <a:schemeClr val="accent1">
                  <a:lumMod val="25000"/>
                </a:schemeClr>
              </a:solidFill>
              <a:latin typeface="Segoe Script" pitchFamily="34" charset="0"/>
            </a:endParaRPr>
          </a:p>
        </p:txBody>
      </p:sp>
      <p:sp>
        <p:nvSpPr>
          <p:cNvPr id="3" name="Содержимое 2"/>
          <p:cNvSpPr>
            <a:spLocks noGrp="1"/>
          </p:cNvSpPr>
          <p:nvPr>
            <p:ph idx="1"/>
          </p:nvPr>
        </p:nvSpPr>
        <p:spPr>
          <a:xfrm>
            <a:off x="1571604" y="3714752"/>
            <a:ext cx="4714908" cy="2786106"/>
          </a:xfrm>
        </p:spPr>
        <p:txBody>
          <a:bodyPr>
            <a:normAutofit/>
          </a:bodyPr>
          <a:lstStyle/>
          <a:p>
            <a:pPr>
              <a:buClr>
                <a:schemeClr val="tx1"/>
              </a:buClr>
              <a:buFont typeface="Wingdings" pitchFamily="2" charset="2"/>
              <a:buChar char="Ø"/>
            </a:pPr>
            <a:r>
              <a:rPr lang="ru-RU" sz="2400" dirty="0" smtClean="0"/>
              <a:t>Шерсть для валяния</a:t>
            </a:r>
          </a:p>
          <a:p>
            <a:pPr>
              <a:buClr>
                <a:schemeClr val="tx1"/>
              </a:buClr>
              <a:buFont typeface="Wingdings" pitchFamily="2" charset="2"/>
              <a:buChar char="Ø"/>
            </a:pPr>
            <a:r>
              <a:rPr lang="ru-RU" sz="2400" dirty="0" smtClean="0"/>
              <a:t>Специальные иголки</a:t>
            </a:r>
          </a:p>
          <a:p>
            <a:pPr>
              <a:buClr>
                <a:schemeClr val="tx1"/>
              </a:buClr>
              <a:buFont typeface="Wingdings" pitchFamily="2" charset="2"/>
              <a:buChar char="Ø"/>
            </a:pPr>
            <a:r>
              <a:rPr lang="ru-RU" sz="2400" dirty="0" smtClean="0"/>
              <a:t>Акриловые краски, </a:t>
            </a:r>
          </a:p>
          <a:p>
            <a:pPr>
              <a:buClr>
                <a:schemeClr val="tx1"/>
              </a:buClr>
              <a:buFont typeface="Wingdings" pitchFamily="2" charset="2"/>
              <a:buChar char="Ø"/>
            </a:pPr>
            <a:r>
              <a:rPr lang="ru-RU" sz="2400" dirty="0" smtClean="0"/>
              <a:t>Клей</a:t>
            </a:r>
          </a:p>
          <a:p>
            <a:pPr>
              <a:buClr>
                <a:schemeClr val="tx1"/>
              </a:buClr>
              <a:buFont typeface="Wingdings" pitchFamily="2" charset="2"/>
              <a:buChar char="Ø"/>
            </a:pPr>
            <a:r>
              <a:rPr lang="ru-RU" sz="2400" dirty="0" smtClean="0"/>
              <a:t>Пластика</a:t>
            </a:r>
          </a:p>
          <a:p>
            <a:pPr>
              <a:buClr>
                <a:schemeClr val="tx1"/>
              </a:buClr>
              <a:buFont typeface="Wingdings" pitchFamily="2" charset="2"/>
              <a:buChar char="Ø"/>
            </a:pPr>
            <a:r>
              <a:rPr lang="ru-RU" sz="2400" dirty="0" smtClean="0"/>
              <a:t>Бесцветный  лак</a:t>
            </a:r>
          </a:p>
        </p:txBody>
      </p:sp>
      <p:pic>
        <p:nvPicPr>
          <p:cNvPr id="7" name="Рисунок 6" descr="klipart-bozhi-korovki.png"/>
          <p:cNvPicPr>
            <a:picLocks noChangeAspect="1"/>
          </p:cNvPicPr>
          <p:nvPr/>
        </p:nvPicPr>
        <p:blipFill>
          <a:blip r:embed="rId4"/>
          <a:srcRect r="16643" b="21657"/>
          <a:stretch>
            <a:fillRect/>
          </a:stretch>
        </p:blipFill>
        <p:spPr>
          <a:xfrm>
            <a:off x="6429388" y="4786322"/>
            <a:ext cx="2714612" cy="2071678"/>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Рисунок 4" descr="0_80644_d352493e_XL.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285720" y="500042"/>
            <a:ext cx="7715304" cy="4929222"/>
          </a:xfrm>
        </p:spPr>
        <p:txBody>
          <a:bodyPr>
            <a:normAutofit/>
          </a:bodyPr>
          <a:lstStyle/>
          <a:p>
            <a:r>
              <a:rPr lang="ru-RU" sz="2000" dirty="0" smtClean="0">
                <a:solidFill>
                  <a:schemeClr val="tx1">
                    <a:lumMod val="95000"/>
                    <a:lumOff val="5000"/>
                  </a:schemeClr>
                </a:solidFill>
                <a:latin typeface="Segoe Print" pitchFamily="2" charset="0"/>
              </a:rPr>
              <a:t> Во время процесса создания игрушки </a:t>
            </a:r>
            <a:br>
              <a:rPr lang="ru-RU" sz="2000" dirty="0" smtClean="0">
                <a:solidFill>
                  <a:schemeClr val="tx1">
                    <a:lumMod val="95000"/>
                    <a:lumOff val="5000"/>
                  </a:schemeClr>
                </a:solidFill>
                <a:latin typeface="Segoe Print" pitchFamily="2" charset="0"/>
              </a:rPr>
            </a:br>
            <a:r>
              <a:rPr lang="ru-RU" sz="2000" dirty="0" smtClean="0">
                <a:solidFill>
                  <a:schemeClr val="tx1">
                    <a:lumMod val="95000"/>
                    <a:lumOff val="5000"/>
                  </a:schemeClr>
                </a:solidFill>
                <a:latin typeface="Segoe Print" pitchFamily="2" charset="0"/>
              </a:rPr>
              <a:t> у меня очень часто ломаются иголки </a:t>
            </a:r>
            <a:br>
              <a:rPr lang="ru-RU" sz="2000" dirty="0" smtClean="0">
                <a:solidFill>
                  <a:schemeClr val="tx1">
                    <a:lumMod val="95000"/>
                    <a:lumOff val="5000"/>
                  </a:schemeClr>
                </a:solidFill>
                <a:latin typeface="Segoe Print" pitchFamily="2" charset="0"/>
              </a:rPr>
            </a:br>
            <a:r>
              <a:rPr lang="ru-RU" sz="2000" dirty="0" smtClean="0">
                <a:solidFill>
                  <a:schemeClr val="tx1">
                    <a:lumMod val="95000"/>
                    <a:lumOff val="5000"/>
                  </a:schemeClr>
                </a:solidFill>
                <a:latin typeface="Segoe Print" pitchFamily="2" charset="0"/>
              </a:rPr>
              <a:t> для валяния, и к тому же они очень тонкие и</a:t>
            </a:r>
            <a:br>
              <a:rPr lang="ru-RU" sz="2000" dirty="0" smtClean="0">
                <a:solidFill>
                  <a:schemeClr val="tx1">
                    <a:lumMod val="95000"/>
                    <a:lumOff val="5000"/>
                  </a:schemeClr>
                </a:solidFill>
                <a:latin typeface="Segoe Print" pitchFamily="2" charset="0"/>
              </a:rPr>
            </a:br>
            <a:r>
              <a:rPr lang="ru-RU" sz="2000" dirty="0" smtClean="0">
                <a:solidFill>
                  <a:schemeClr val="tx1">
                    <a:lumMod val="95000"/>
                    <a:lumOff val="5000"/>
                  </a:schemeClr>
                </a:solidFill>
                <a:latin typeface="Segoe Print" pitchFamily="2" charset="0"/>
              </a:rPr>
              <a:t> острые и ими  можно легко уколоться. </a:t>
            </a:r>
            <a:r>
              <a:rPr lang="ru-RU" sz="2800" dirty="0" smtClean="0"/>
              <a:t/>
            </a:r>
            <a:br>
              <a:rPr lang="ru-RU" sz="2800" dirty="0" smtClean="0"/>
            </a:br>
            <a:r>
              <a:rPr lang="ru-RU" sz="2800" dirty="0" smtClean="0"/>
              <a:t/>
            </a:r>
            <a:br>
              <a:rPr lang="ru-RU" sz="2800" dirty="0" smtClean="0"/>
            </a:br>
            <a:r>
              <a:rPr lang="ru-RU" sz="2800" dirty="0" smtClean="0"/>
              <a:t/>
            </a:r>
            <a:br>
              <a:rPr lang="ru-RU" sz="2800" dirty="0" smtClean="0"/>
            </a:br>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r>
              <a:rPr lang="ru-RU" sz="2400" dirty="0" smtClean="0"/>
              <a:t/>
            </a:r>
            <a:br>
              <a:rPr lang="ru-RU" sz="2400" dirty="0" smtClean="0"/>
            </a:br>
            <a:endParaRPr lang="ru-RU" sz="2400" dirty="0"/>
          </a:p>
        </p:txBody>
      </p:sp>
      <p:pic>
        <p:nvPicPr>
          <p:cNvPr id="4" name="Содержимое 3" descr="DSCN6610.JPG"/>
          <p:cNvPicPr>
            <a:picLocks noGrp="1" noChangeAspect="1"/>
          </p:cNvPicPr>
          <p:nvPr>
            <p:ph idx="1"/>
          </p:nvPr>
        </p:nvPicPr>
        <p:blipFill>
          <a:blip r:embed="rId3" cstate="print"/>
          <a:stretch>
            <a:fillRect/>
          </a:stretch>
        </p:blipFill>
        <p:spPr>
          <a:xfrm>
            <a:off x="1428728" y="2357430"/>
            <a:ext cx="6543677" cy="4170922"/>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Рисунок 8" descr="Фон старый.jpg"/>
          <p:cNvPicPr>
            <a:picLocks noChangeAspect="1"/>
          </p:cNvPicPr>
          <p:nvPr/>
        </p:nvPicPr>
        <p:blipFill>
          <a:blip r:embed="rId2"/>
          <a:stretch>
            <a:fillRect/>
          </a:stretch>
        </p:blipFill>
        <p:spPr>
          <a:xfrm>
            <a:off x="-32" y="0"/>
            <a:ext cx="9144032" cy="6858000"/>
          </a:xfrm>
          <a:prstGeom prst="rect">
            <a:avLst/>
          </a:prstGeom>
        </p:spPr>
      </p:pic>
      <p:sp>
        <p:nvSpPr>
          <p:cNvPr id="2" name="Заголовок 1"/>
          <p:cNvSpPr>
            <a:spLocks noGrp="1"/>
          </p:cNvSpPr>
          <p:nvPr>
            <p:ph type="title"/>
          </p:nvPr>
        </p:nvSpPr>
        <p:spPr>
          <a:xfrm>
            <a:off x="285720" y="0"/>
            <a:ext cx="5286412" cy="1428736"/>
          </a:xfrm>
        </p:spPr>
        <p:txBody>
          <a:bodyPr>
            <a:normAutofit/>
          </a:bodyPr>
          <a:lstStyle/>
          <a:p>
            <a:r>
              <a:rPr lang="ru-RU" b="1" i="1" dirty="0" smtClean="0">
                <a:ln w="1905"/>
                <a:solidFill>
                  <a:schemeClr val="tx1">
                    <a:lumMod val="95000"/>
                    <a:lumOff val="5000"/>
                  </a:schemeClr>
                </a:solidFill>
                <a:effectLst>
                  <a:innerShdw blurRad="69850" dist="43180" dir="5400000">
                    <a:srgbClr val="000000">
                      <a:alpha val="65000"/>
                    </a:srgbClr>
                  </a:innerShdw>
                </a:effectLst>
              </a:rPr>
              <a:t>Разработка идей, вариантов</a:t>
            </a:r>
            <a:endParaRPr lang="ru-RU" b="1" i="1" dirty="0">
              <a:ln w="1905"/>
              <a:solidFill>
                <a:schemeClr val="tx1">
                  <a:lumMod val="95000"/>
                  <a:lumOff val="5000"/>
                </a:schemeClr>
              </a:solidFill>
              <a:effectLst>
                <a:innerShdw blurRad="69850" dist="43180" dir="5400000">
                  <a:srgbClr val="000000">
                    <a:alpha val="65000"/>
                  </a:srgbClr>
                </a:innerShdw>
              </a:effectLst>
            </a:endParaRPr>
          </a:p>
        </p:txBody>
      </p:sp>
      <p:pic>
        <p:nvPicPr>
          <p:cNvPr id="6" name="Рисунок 5" descr="1392291169__miniponechka1.jpg"/>
          <p:cNvPicPr>
            <a:picLocks noChangeAspect="1"/>
          </p:cNvPicPr>
          <p:nvPr/>
        </p:nvPicPr>
        <p:blipFill>
          <a:blip r:embed="rId3"/>
          <a:srcRect t="3017" r="15765"/>
          <a:stretch>
            <a:fillRect/>
          </a:stretch>
        </p:blipFill>
        <p:spPr>
          <a:xfrm rot="264732">
            <a:off x="3663571" y="1604830"/>
            <a:ext cx="2888426" cy="4352502"/>
          </a:xfrm>
          <a:prstGeom prst="rect">
            <a:avLst/>
          </a:prstGeom>
          <a:ln>
            <a:solidFill>
              <a:schemeClr val="accent5">
                <a:lumMod val="50000"/>
              </a:schemeClr>
            </a:solidFill>
          </a:ln>
        </p:spPr>
      </p:pic>
      <p:pic>
        <p:nvPicPr>
          <p:cNvPr id="7" name="Рисунок 6" descr="YqxuFs-4tAE.jpg"/>
          <p:cNvPicPr>
            <a:picLocks noChangeAspect="1"/>
          </p:cNvPicPr>
          <p:nvPr/>
        </p:nvPicPr>
        <p:blipFill>
          <a:blip r:embed="rId4"/>
          <a:stretch>
            <a:fillRect/>
          </a:stretch>
        </p:blipFill>
        <p:spPr>
          <a:xfrm rot="551109">
            <a:off x="6203152" y="2742056"/>
            <a:ext cx="2425146" cy="3625714"/>
          </a:xfrm>
          <a:prstGeom prst="rect">
            <a:avLst/>
          </a:prstGeom>
          <a:ln>
            <a:solidFill>
              <a:schemeClr val="tx1">
                <a:lumMod val="95000"/>
                <a:lumOff val="5000"/>
              </a:schemeClr>
            </a:solidFill>
          </a:ln>
        </p:spPr>
      </p:pic>
      <p:pic>
        <p:nvPicPr>
          <p:cNvPr id="4" name="Содержимое 3" descr="72496130_1300914132_614_bellochka3.jpg"/>
          <p:cNvPicPr>
            <a:picLocks noGrp="1" noChangeAspect="1"/>
          </p:cNvPicPr>
          <p:nvPr>
            <p:ph idx="1"/>
          </p:nvPr>
        </p:nvPicPr>
        <p:blipFill>
          <a:blip r:embed="rId5"/>
          <a:stretch>
            <a:fillRect/>
          </a:stretch>
        </p:blipFill>
        <p:spPr>
          <a:xfrm rot="21270835">
            <a:off x="561152" y="1943238"/>
            <a:ext cx="3503425" cy="4435336"/>
          </a:xfrm>
          <a:ln w="28575">
            <a:solidFill>
              <a:schemeClr val="accent2">
                <a:lumMod val="60000"/>
                <a:lumOff val="40000"/>
              </a:schemeClr>
            </a:solidFill>
            <a:prstDash val="sysDash"/>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komi_respublika_prezentaciya_716_102.jpg"/>
          <p:cNvPicPr>
            <a:picLocks noChangeAspect="1"/>
          </p:cNvPicPr>
          <p:nvPr/>
        </p:nvPicPr>
        <p:blipFill>
          <a:blip r:embed="rId2"/>
          <a:stretch>
            <a:fillRect/>
          </a:stretch>
        </p:blipFill>
        <p:spPr>
          <a:xfrm>
            <a:off x="0" y="-1"/>
            <a:ext cx="9144000" cy="6858001"/>
          </a:xfrm>
          <a:prstGeom prst="rect">
            <a:avLst/>
          </a:prstGeom>
        </p:spPr>
      </p:pic>
      <p:sp>
        <p:nvSpPr>
          <p:cNvPr id="2" name="Заголовок 1"/>
          <p:cNvSpPr>
            <a:spLocks noGrp="1"/>
          </p:cNvSpPr>
          <p:nvPr>
            <p:ph type="title"/>
          </p:nvPr>
        </p:nvSpPr>
        <p:spPr>
          <a:xfrm>
            <a:off x="5857884" y="428604"/>
            <a:ext cx="3071834" cy="5429288"/>
          </a:xfrm>
        </p:spPr>
        <p:txBody>
          <a:bodyPr>
            <a:normAutofit/>
          </a:bodyPr>
          <a:lstStyle/>
          <a:p>
            <a:r>
              <a:rPr lang="ru-RU" sz="2700" b="1" i="1" dirty="0" smtClean="0">
                <a:solidFill>
                  <a:schemeClr val="tx1"/>
                </a:solidFill>
                <a:latin typeface="Segoe Print" pitchFamily="2" charset="0"/>
                <a:cs typeface="Simplified Arabic" pitchFamily="18" charset="-78"/>
              </a:rPr>
              <a:t>    </a:t>
            </a:r>
            <a:r>
              <a:rPr lang="ru-RU" sz="2700" b="1" i="1" u="sng" dirty="0" smtClean="0">
                <a:solidFill>
                  <a:schemeClr val="tx1"/>
                </a:solidFill>
                <a:latin typeface="Segoe Print" pitchFamily="2" charset="0"/>
                <a:cs typeface="Simplified Arabic" pitchFamily="18" charset="-78"/>
              </a:rPr>
              <a:t>Выбор оптимального </a:t>
            </a:r>
            <a:br>
              <a:rPr lang="ru-RU" sz="2700" b="1" i="1" u="sng" dirty="0" smtClean="0">
                <a:solidFill>
                  <a:schemeClr val="tx1"/>
                </a:solidFill>
                <a:latin typeface="Segoe Print" pitchFamily="2" charset="0"/>
                <a:cs typeface="Simplified Arabic" pitchFamily="18" charset="-78"/>
              </a:rPr>
            </a:br>
            <a:r>
              <a:rPr lang="ru-RU" sz="2700" b="1" i="1" u="sng" dirty="0" smtClean="0">
                <a:solidFill>
                  <a:schemeClr val="tx1"/>
                </a:solidFill>
                <a:latin typeface="Segoe Print" pitchFamily="2" charset="0"/>
                <a:cs typeface="Simplified Arabic" pitchFamily="18" charset="-78"/>
              </a:rPr>
              <a:t>варианта</a:t>
            </a:r>
            <a:br>
              <a:rPr lang="ru-RU" sz="2700" b="1" i="1" u="sng" dirty="0" smtClean="0">
                <a:solidFill>
                  <a:schemeClr val="tx1"/>
                </a:solidFill>
                <a:latin typeface="Segoe Print" pitchFamily="2" charset="0"/>
                <a:cs typeface="Simplified Arabic" pitchFamily="18" charset="-78"/>
              </a:rPr>
            </a:br>
            <a:r>
              <a:rPr lang="ru-RU" sz="2700" b="1" i="1" u="sng" dirty="0" smtClean="0">
                <a:solidFill>
                  <a:schemeClr val="tx1"/>
                </a:solidFill>
                <a:latin typeface="Segoe Print" pitchFamily="2" charset="0"/>
                <a:cs typeface="Simplified Arabic" pitchFamily="18" charset="-78"/>
              </a:rPr>
              <a:t/>
            </a:r>
            <a:br>
              <a:rPr lang="ru-RU" sz="2700" b="1" i="1" u="sng" dirty="0" smtClean="0">
                <a:solidFill>
                  <a:schemeClr val="tx1"/>
                </a:solidFill>
                <a:latin typeface="Segoe Print" pitchFamily="2" charset="0"/>
                <a:cs typeface="Simplified Arabic" pitchFamily="18" charset="-78"/>
              </a:rPr>
            </a:br>
            <a:r>
              <a:rPr lang="ru-RU" sz="2700" b="1" i="1" dirty="0" smtClean="0">
                <a:solidFill>
                  <a:schemeClr val="tx1"/>
                </a:solidFill>
                <a:latin typeface="Segoe Print" pitchFamily="2" charset="0"/>
                <a:cs typeface="Simplified Arabic" pitchFamily="18" charset="-78"/>
              </a:rPr>
              <a:t/>
            </a:r>
            <a:br>
              <a:rPr lang="ru-RU" sz="2700" b="1" i="1" dirty="0" smtClean="0">
                <a:solidFill>
                  <a:schemeClr val="tx1"/>
                </a:solidFill>
                <a:latin typeface="Segoe Print" pitchFamily="2" charset="0"/>
                <a:cs typeface="Simplified Arabic" pitchFamily="18" charset="-78"/>
              </a:rPr>
            </a:br>
            <a:r>
              <a:rPr lang="ru-RU" sz="2200" dirty="0" smtClean="0">
                <a:solidFill>
                  <a:schemeClr val="tx1"/>
                </a:solidFill>
              </a:rPr>
              <a:t>Так как я очень люблю кошек, я сваляла рыжего котика –</a:t>
            </a:r>
            <a:r>
              <a:rPr lang="ru-RU" sz="2200" dirty="0" err="1" smtClean="0">
                <a:solidFill>
                  <a:schemeClr val="tx1"/>
                </a:solidFill>
              </a:rPr>
              <a:t>Басеньку</a:t>
            </a:r>
            <a:r>
              <a:rPr lang="ru-RU" sz="2200" dirty="0" smtClean="0">
                <a:solidFill>
                  <a:schemeClr val="tx1"/>
                </a:solidFill>
              </a:rPr>
              <a:t>. Он получился весьма забавный  и  он стал одной из моих любимых игрушек </a:t>
            </a:r>
            <a:endParaRPr lang="ru-RU" sz="2200" dirty="0">
              <a:solidFill>
                <a:schemeClr val="tx1"/>
              </a:solidFill>
            </a:endParaRPr>
          </a:p>
        </p:txBody>
      </p:sp>
      <p:pic>
        <p:nvPicPr>
          <p:cNvPr id="4" name="Содержимое 3" descr="DSCN6141.JPG"/>
          <p:cNvPicPr>
            <a:picLocks noGrp="1" noChangeAspect="1"/>
          </p:cNvPicPr>
          <p:nvPr>
            <p:ph idx="1"/>
          </p:nvPr>
        </p:nvPicPr>
        <p:blipFill>
          <a:blip r:embed="rId3" cstate="print"/>
          <a:srcRect l="20249" t="-1588" r="19004"/>
          <a:stretch>
            <a:fillRect/>
          </a:stretch>
        </p:blipFill>
        <p:spPr>
          <a:xfrm>
            <a:off x="714348" y="407997"/>
            <a:ext cx="4857784" cy="60928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428728" y="285728"/>
            <a:ext cx="5065218" cy="368280"/>
          </a:xfrm>
        </p:spPr>
        <p:txBody>
          <a:bodyPr>
            <a:normAutofit fontScale="90000"/>
          </a:bodyPr>
          <a:lstStyle/>
          <a:p>
            <a:r>
              <a:rPr lang="ru-RU" sz="2400" b="1" dirty="0" smtClean="0">
                <a:solidFill>
                  <a:schemeClr val="tx1"/>
                </a:solidFill>
              </a:rPr>
              <a:t>Процесс создания </a:t>
            </a:r>
            <a:r>
              <a:rPr lang="ru-RU" sz="2400" b="1" dirty="0" err="1" smtClean="0">
                <a:solidFill>
                  <a:schemeClr val="tx1"/>
                </a:solidFill>
              </a:rPr>
              <a:t>Басеньки</a:t>
            </a:r>
            <a:r>
              <a:rPr lang="ru-RU" sz="2400" b="1" dirty="0" smtClean="0">
                <a:solidFill>
                  <a:schemeClr val="tx1"/>
                </a:solidFill>
              </a:rPr>
              <a:t>:</a:t>
            </a:r>
            <a:endParaRPr lang="ru-RU" sz="2400" b="1" dirty="0">
              <a:solidFill>
                <a:schemeClr val="tx1"/>
              </a:solidFill>
            </a:endParaRPr>
          </a:p>
        </p:txBody>
      </p:sp>
      <p:sp>
        <p:nvSpPr>
          <p:cNvPr id="3" name="Содержимое 2"/>
          <p:cNvSpPr>
            <a:spLocks noGrp="1"/>
          </p:cNvSpPr>
          <p:nvPr>
            <p:ph idx="1"/>
          </p:nvPr>
        </p:nvSpPr>
        <p:spPr>
          <a:xfrm>
            <a:off x="1285852" y="714356"/>
            <a:ext cx="7498080" cy="5929354"/>
          </a:xfrm>
        </p:spPr>
        <p:style>
          <a:lnRef idx="1">
            <a:schemeClr val="accent1"/>
          </a:lnRef>
          <a:fillRef idx="3">
            <a:schemeClr val="accent1"/>
          </a:fillRef>
          <a:effectRef idx="2">
            <a:schemeClr val="accent1"/>
          </a:effectRef>
          <a:fontRef idx="minor">
            <a:schemeClr val="lt1"/>
          </a:fontRef>
        </p:style>
        <p:txBody>
          <a:bodyPr>
            <a:normAutofit lnSpcReduction="10000"/>
          </a:bodyPr>
          <a:lstStyle/>
          <a:p>
            <a:pPr>
              <a:buNone/>
            </a:pPr>
            <a:r>
              <a:rPr lang="ru-RU" sz="1800" b="1" i="1" u="sng" smtClean="0">
                <a:solidFill>
                  <a:schemeClr val="tx1"/>
                </a:solidFill>
              </a:rPr>
              <a:t>   Тело котика:</a:t>
            </a:r>
          </a:p>
          <a:p>
            <a:pPr>
              <a:buClr>
                <a:schemeClr val="tx1"/>
              </a:buClr>
              <a:buFont typeface="Wingdings" pitchFamily="2" charset="2"/>
              <a:buChar char="Ø"/>
            </a:pPr>
            <a:r>
              <a:rPr lang="ru-RU" sz="1800" smtClean="0">
                <a:solidFill>
                  <a:schemeClr val="tx1"/>
                </a:solidFill>
              </a:rPr>
              <a:t>Сначала  я взяла два куска рыжей  шерсти, один побольше, другой поменьше. </a:t>
            </a:r>
          </a:p>
          <a:p>
            <a:pPr>
              <a:buClr>
                <a:schemeClr val="tx1"/>
              </a:buClr>
              <a:buFont typeface="Wingdings" pitchFamily="2" charset="2"/>
              <a:buChar char="Ø"/>
            </a:pPr>
            <a:r>
              <a:rPr lang="ru-RU" sz="1800" smtClean="0">
                <a:solidFill>
                  <a:schemeClr val="tx1"/>
                </a:solidFill>
              </a:rPr>
              <a:t>Сваляла два шарика – голову и туловище. Соединила их.</a:t>
            </a:r>
          </a:p>
          <a:p>
            <a:pPr>
              <a:buClr>
                <a:schemeClr val="tx1"/>
              </a:buClr>
              <a:buFont typeface="Wingdings" pitchFamily="2" charset="2"/>
              <a:buChar char="Ø"/>
            </a:pPr>
            <a:r>
              <a:rPr lang="ru-RU" sz="1800" smtClean="0">
                <a:solidFill>
                  <a:schemeClr val="tx1"/>
                </a:solidFill>
              </a:rPr>
              <a:t>Потом  сделала лапки, хвост, носик  и ушки. Присоединила их к телу.</a:t>
            </a:r>
          </a:p>
          <a:p>
            <a:pPr>
              <a:buClr>
                <a:schemeClr val="tx1"/>
              </a:buClr>
              <a:buFont typeface="Wingdings" pitchFamily="2" charset="2"/>
              <a:buChar char="Ø"/>
            </a:pPr>
            <a:r>
              <a:rPr lang="ru-RU" sz="1800" smtClean="0">
                <a:solidFill>
                  <a:schemeClr val="tx1"/>
                </a:solidFill>
              </a:rPr>
              <a:t>С помощью белой шерсти я сваляла щечки, грудку и полоски  котику</a:t>
            </a:r>
          </a:p>
          <a:p>
            <a:pPr>
              <a:buNone/>
            </a:pPr>
            <a:r>
              <a:rPr lang="ru-RU" sz="2000" b="1" i="1" u="sng" smtClean="0">
                <a:solidFill>
                  <a:schemeClr val="tx1"/>
                </a:solidFill>
              </a:rPr>
              <a:t>Глаза котика:</a:t>
            </a:r>
          </a:p>
          <a:p>
            <a:pPr>
              <a:buClr>
                <a:schemeClr val="tx1"/>
              </a:buClr>
              <a:buFont typeface="Wingdings" pitchFamily="2" charset="2"/>
              <a:buChar char="Ø"/>
            </a:pPr>
            <a:r>
              <a:rPr lang="ru-RU" sz="2000" smtClean="0">
                <a:solidFill>
                  <a:schemeClr val="tx1"/>
                </a:solidFill>
              </a:rPr>
              <a:t>Из пластики скатываем два шарика. Это и будут наши глаза</a:t>
            </a:r>
          </a:p>
          <a:p>
            <a:pPr>
              <a:buClr>
                <a:schemeClr val="tx1"/>
              </a:buClr>
              <a:buFont typeface="Wingdings" pitchFamily="2" charset="2"/>
              <a:buChar char="Ø"/>
            </a:pPr>
            <a:r>
              <a:rPr lang="ru-RU" sz="2000" smtClean="0">
                <a:solidFill>
                  <a:schemeClr val="tx1"/>
                </a:solidFill>
              </a:rPr>
              <a:t>Пластика в руках напоминает пластилин, но при высокой температуре она застывает. Ставим наши глазки в духовку на пару минут.</a:t>
            </a:r>
          </a:p>
          <a:p>
            <a:pPr>
              <a:buClr>
                <a:schemeClr val="tx1"/>
              </a:buClr>
              <a:buFont typeface="Wingdings" pitchFamily="2" charset="2"/>
              <a:buChar char="Ø"/>
            </a:pPr>
            <a:r>
              <a:rPr lang="ru-RU" sz="2000" smtClean="0">
                <a:solidFill>
                  <a:schemeClr val="tx1"/>
                </a:solidFill>
              </a:rPr>
              <a:t>Остывшие шарики пластики раскрашиваем акриловыми красками и покрываем бесцветным лаком , даем высохнуть.</a:t>
            </a:r>
          </a:p>
          <a:p>
            <a:pPr>
              <a:buNone/>
            </a:pPr>
            <a:r>
              <a:rPr lang="ru-RU" sz="2000" smtClean="0">
                <a:solidFill>
                  <a:schemeClr val="tx1"/>
                </a:solidFill>
              </a:rPr>
              <a:t>     </a:t>
            </a:r>
            <a:r>
              <a:rPr lang="ru-RU" sz="2000" b="1" i="1" smtClean="0">
                <a:solidFill>
                  <a:schemeClr val="tx1"/>
                </a:solidFill>
              </a:rPr>
              <a:t>Приклеиваем готовые глазки в мордочке –</a:t>
            </a:r>
          </a:p>
          <a:p>
            <a:pPr>
              <a:buNone/>
            </a:pPr>
            <a:r>
              <a:rPr lang="ru-RU" sz="2000" b="1" i="1" smtClean="0">
                <a:solidFill>
                  <a:schemeClr val="tx1"/>
                </a:solidFill>
              </a:rPr>
              <a:t>                        и наш котик готов!</a:t>
            </a:r>
          </a:p>
          <a:p>
            <a:pPr>
              <a:buFont typeface="Wingdings" pitchFamily="2" charset="2"/>
              <a:buChar char="v"/>
            </a:pPr>
            <a:endParaRPr lang="ru-RU" sz="20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428596" y="285728"/>
            <a:ext cx="8358246" cy="703282"/>
          </a:xfrm>
        </p:spPr>
        <p:style>
          <a:lnRef idx="2">
            <a:schemeClr val="accent1">
              <a:shade val="50000"/>
            </a:schemeClr>
          </a:lnRef>
          <a:fillRef idx="1">
            <a:schemeClr val="accent1"/>
          </a:fillRef>
          <a:effectRef idx="0">
            <a:schemeClr val="accent1"/>
          </a:effectRef>
          <a:fontRef idx="minor">
            <a:schemeClr val="lt1"/>
          </a:fontRef>
        </p:style>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i="1" cap="all" dirty="0" smtClean="0">
                <a:ln w="0"/>
                <a:solidFill>
                  <a:schemeClr val="tx1"/>
                </a:solidFill>
                <a:effectLst>
                  <a:reflection blurRad="12700" stA="50000" endPos="50000" dist="5000" dir="5400000" sy="-100000" rotWithShape="0"/>
                </a:effectLst>
              </a:rPr>
              <a:t>Экономическое обоснование кота из шерсти</a:t>
            </a:r>
            <a:endParaRPr lang="ru-RU" sz="2400" b="1" i="1" cap="all" dirty="0">
              <a:ln w="0"/>
              <a:solidFill>
                <a:schemeClr val="tx1"/>
              </a:solidFill>
              <a:effectLst>
                <a:reflection blurRad="12700" stA="50000" endPos="50000" dist="5000" dir="5400000" sy="-100000" rotWithShape="0"/>
              </a:effectLst>
            </a:endParaRPr>
          </a:p>
        </p:txBody>
      </p:sp>
      <p:graphicFrame>
        <p:nvGraphicFramePr>
          <p:cNvPr id="4" name="Содержимое 3"/>
          <p:cNvGraphicFramePr>
            <a:graphicFrameLocks noGrp="1"/>
          </p:cNvGraphicFramePr>
          <p:nvPr>
            <p:ph idx="1"/>
          </p:nvPr>
        </p:nvGraphicFramePr>
        <p:xfrm>
          <a:off x="428595" y="1097082"/>
          <a:ext cx="8358246" cy="5029200"/>
        </p:xfrm>
        <a:graphic>
          <a:graphicData uri="http://schemas.openxmlformats.org/drawingml/2006/table">
            <a:tbl>
              <a:tblPr firstRow="1" bandRow="1">
                <a:tableStyleId>{7DF18680-E054-41AD-8BC1-D1AEF772440D}</a:tableStyleId>
              </a:tblPr>
              <a:tblGrid>
                <a:gridCol w="2786082"/>
                <a:gridCol w="2786082"/>
                <a:gridCol w="2786082"/>
              </a:tblGrid>
              <a:tr h="495481">
                <a:tc>
                  <a:txBody>
                    <a:bodyPr/>
                    <a:lstStyle/>
                    <a:p>
                      <a:r>
                        <a:rPr lang="ru-RU" sz="2000" dirty="0" smtClean="0"/>
                        <a:t>     Название</a:t>
                      </a:r>
                      <a:endParaRPr lang="ru-RU" sz="2000" i="1" dirty="0"/>
                    </a:p>
                  </a:txBody>
                  <a:tcPr/>
                </a:tc>
                <a:tc>
                  <a:txBody>
                    <a:bodyPr/>
                    <a:lstStyle/>
                    <a:p>
                      <a:r>
                        <a:rPr lang="ru-RU" sz="2000" dirty="0" smtClean="0"/>
                        <a:t>    Количество </a:t>
                      </a:r>
                      <a:endParaRPr lang="ru-RU" sz="2000" b="1" i="1" dirty="0"/>
                    </a:p>
                  </a:txBody>
                  <a:tcPr/>
                </a:tc>
                <a:tc>
                  <a:txBody>
                    <a:bodyPr/>
                    <a:lstStyle/>
                    <a:p>
                      <a:r>
                        <a:rPr lang="ru-RU" sz="2000" dirty="0" smtClean="0"/>
                        <a:t>     Стоимость</a:t>
                      </a:r>
                      <a:r>
                        <a:rPr lang="ru-RU" sz="2000" baseline="0" dirty="0" smtClean="0"/>
                        <a:t>  </a:t>
                      </a:r>
                    </a:p>
                    <a:p>
                      <a:r>
                        <a:rPr lang="ru-RU" sz="2000" baseline="0" dirty="0" smtClean="0"/>
                        <a:t>         </a:t>
                      </a:r>
                      <a:r>
                        <a:rPr lang="ru-RU" sz="2000" dirty="0" smtClean="0"/>
                        <a:t>(руб.)</a:t>
                      </a:r>
                      <a:endParaRPr lang="ru-RU" sz="2000" i="1" dirty="0"/>
                    </a:p>
                  </a:txBody>
                  <a:tcPr/>
                </a:tc>
              </a:tr>
              <a:tr h="258512">
                <a:tc>
                  <a:txBody>
                    <a:bodyPr/>
                    <a:lstStyle/>
                    <a:p>
                      <a:r>
                        <a:rPr lang="ru-RU" dirty="0" smtClean="0"/>
                        <a:t>Шерсть для валяния</a:t>
                      </a:r>
                      <a:endParaRPr lang="ru-RU" dirty="0"/>
                    </a:p>
                  </a:txBody>
                  <a:tcPr/>
                </a:tc>
                <a:tc>
                  <a:txBody>
                    <a:bodyPr/>
                    <a:lstStyle/>
                    <a:p>
                      <a:r>
                        <a:rPr lang="ru-RU" dirty="0" smtClean="0"/>
                        <a:t>         2 (пакета)</a:t>
                      </a:r>
                      <a:endParaRPr lang="ru-RU" dirty="0"/>
                    </a:p>
                  </a:txBody>
                  <a:tcPr/>
                </a:tc>
                <a:tc>
                  <a:txBody>
                    <a:bodyPr/>
                    <a:lstStyle/>
                    <a:p>
                      <a:r>
                        <a:rPr lang="ru-RU" dirty="0" smtClean="0"/>
                        <a:t>           220</a:t>
                      </a:r>
                      <a:endParaRPr lang="ru-RU" dirty="0"/>
                    </a:p>
                  </a:txBody>
                  <a:tcPr/>
                </a:tc>
              </a:tr>
              <a:tr h="258512">
                <a:tc>
                  <a:txBody>
                    <a:bodyPr/>
                    <a:lstStyle/>
                    <a:p>
                      <a:pPr>
                        <a:buFont typeface="Wingdings" pitchFamily="2" charset="2"/>
                        <a:buNone/>
                      </a:pPr>
                      <a:r>
                        <a:rPr lang="ru-RU" sz="1800" dirty="0" smtClean="0"/>
                        <a:t>Специальные иголки</a:t>
                      </a:r>
                    </a:p>
                  </a:txBody>
                  <a:tcPr/>
                </a:tc>
                <a:tc>
                  <a:txBody>
                    <a:bodyPr/>
                    <a:lstStyle/>
                    <a:p>
                      <a:r>
                        <a:rPr lang="ru-RU" dirty="0" smtClean="0"/>
                        <a:t>             5</a:t>
                      </a:r>
                      <a:endParaRPr lang="ru-RU" dirty="0"/>
                    </a:p>
                  </a:txBody>
                  <a:tcPr/>
                </a:tc>
                <a:tc>
                  <a:txBody>
                    <a:bodyPr/>
                    <a:lstStyle/>
                    <a:p>
                      <a:pPr algn="just"/>
                      <a:r>
                        <a:rPr lang="ru-RU" dirty="0" smtClean="0"/>
                        <a:t>             100</a:t>
                      </a:r>
                      <a:endParaRPr lang="ru-RU" dirty="0"/>
                    </a:p>
                  </a:txBody>
                  <a:tcPr/>
                </a:tc>
              </a:tr>
              <a:tr h="452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Акриловые краски </a:t>
                      </a:r>
                    </a:p>
                    <a:p>
                      <a:endParaRPr lang="ru-RU" dirty="0"/>
                    </a:p>
                  </a:txBody>
                  <a:tcPr/>
                </a:tc>
                <a:tc>
                  <a:txBody>
                    <a:bodyPr/>
                    <a:lstStyle/>
                    <a:p>
                      <a:r>
                        <a:rPr lang="ru-RU" dirty="0" smtClean="0"/>
                        <a:t>             1</a:t>
                      </a:r>
                      <a:endParaRPr lang="ru-RU" dirty="0"/>
                    </a:p>
                  </a:txBody>
                  <a:tcPr/>
                </a:tc>
                <a:tc>
                  <a:txBody>
                    <a:bodyPr/>
                    <a:lstStyle/>
                    <a:p>
                      <a:r>
                        <a:rPr lang="ru-RU" dirty="0" smtClean="0"/>
                        <a:t>             360</a:t>
                      </a:r>
                      <a:endParaRPr lang="ru-RU" dirty="0"/>
                    </a:p>
                  </a:txBody>
                  <a:tcPr/>
                </a:tc>
              </a:tr>
              <a:tr h="452396">
                <a:tc>
                  <a:txBody>
                    <a:bodyPr/>
                    <a:lstStyle/>
                    <a:p>
                      <a:r>
                        <a:rPr lang="ru-RU" dirty="0" smtClean="0"/>
                        <a:t>Клей </a:t>
                      </a:r>
                    </a:p>
                    <a:p>
                      <a:endParaRPr lang="ru-RU" dirty="0"/>
                    </a:p>
                  </a:txBody>
                  <a:tcPr/>
                </a:tc>
                <a:tc>
                  <a:txBody>
                    <a:bodyPr/>
                    <a:lstStyle/>
                    <a:p>
                      <a:r>
                        <a:rPr lang="ru-RU" dirty="0" smtClean="0"/>
                        <a:t>             1</a:t>
                      </a:r>
                      <a:endParaRPr lang="ru-RU" dirty="0"/>
                    </a:p>
                  </a:txBody>
                  <a:tcPr/>
                </a:tc>
                <a:tc>
                  <a:txBody>
                    <a:bodyPr/>
                    <a:lstStyle/>
                    <a:p>
                      <a:r>
                        <a:rPr lang="ru-RU" dirty="0" smtClean="0"/>
                        <a:t>                40</a:t>
                      </a:r>
                      <a:endParaRPr lang="ru-RU" dirty="0"/>
                    </a:p>
                  </a:txBody>
                  <a:tcPr/>
                </a:tc>
              </a:tr>
              <a:tr h="452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Пластика</a:t>
                      </a:r>
                    </a:p>
                    <a:p>
                      <a:endParaRPr lang="ru-RU" dirty="0"/>
                    </a:p>
                  </a:txBody>
                  <a:tcPr/>
                </a:tc>
                <a:tc>
                  <a:txBody>
                    <a:bodyPr/>
                    <a:lstStyle/>
                    <a:p>
                      <a:r>
                        <a:rPr lang="ru-RU" dirty="0" smtClean="0"/>
                        <a:t>             1</a:t>
                      </a:r>
                      <a:endParaRPr lang="ru-RU" dirty="0"/>
                    </a:p>
                  </a:txBody>
                  <a:tcPr/>
                </a:tc>
                <a:tc>
                  <a:txBody>
                    <a:bodyPr/>
                    <a:lstStyle/>
                    <a:p>
                      <a:r>
                        <a:rPr lang="ru-RU" dirty="0" smtClean="0"/>
                        <a:t>              150</a:t>
                      </a:r>
                      <a:endParaRPr lang="ru-RU" dirty="0"/>
                    </a:p>
                  </a:txBody>
                  <a:tcPr/>
                </a:tc>
              </a:tr>
              <a:tr h="258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Бесцветный  лак</a:t>
                      </a:r>
                    </a:p>
                  </a:txBody>
                  <a:tcPr/>
                </a:tc>
                <a:tc>
                  <a:txBody>
                    <a:bodyPr/>
                    <a:lstStyle/>
                    <a:p>
                      <a:r>
                        <a:rPr lang="ru-RU" dirty="0" smtClean="0"/>
                        <a:t>             1</a:t>
                      </a:r>
                      <a:endParaRPr lang="ru-RU" dirty="0"/>
                    </a:p>
                  </a:txBody>
                  <a:tcPr/>
                </a:tc>
                <a:tc>
                  <a:txBody>
                    <a:bodyPr/>
                    <a:lstStyle/>
                    <a:p>
                      <a:r>
                        <a:rPr lang="ru-RU" dirty="0" smtClean="0"/>
                        <a:t>                50</a:t>
                      </a:r>
                      <a:endParaRPr lang="ru-RU" dirty="0"/>
                    </a:p>
                  </a:txBody>
                  <a:tcPr/>
                </a:tc>
              </a:tr>
              <a:tr h="452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Ручной труд</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txBody>
                  <a:tcPr/>
                </a:tc>
                <a:tc>
                  <a:txBody>
                    <a:bodyPr/>
                    <a:lstStyle/>
                    <a:p>
                      <a:r>
                        <a:rPr lang="ru-RU" dirty="0" smtClean="0"/>
                        <a:t>       </a:t>
                      </a:r>
                      <a:r>
                        <a:rPr lang="ru-RU" baseline="0" dirty="0" smtClean="0"/>
                        <a:t> </a:t>
                      </a:r>
                      <a:r>
                        <a:rPr lang="ru-RU" dirty="0" smtClean="0"/>
                        <a:t>34 (часа)</a:t>
                      </a:r>
                      <a:endParaRPr lang="ru-RU" dirty="0"/>
                    </a:p>
                  </a:txBody>
                  <a:tcPr/>
                </a:tc>
                <a:tc>
                  <a:txBody>
                    <a:bodyPr/>
                    <a:lstStyle/>
                    <a:p>
                      <a:r>
                        <a:rPr lang="ru-RU" dirty="0" smtClean="0"/>
                        <a:t>             1500</a:t>
                      </a:r>
                      <a:endParaRPr lang="ru-RU" dirty="0"/>
                    </a:p>
                  </a:txBody>
                  <a:tcPr/>
                </a:tc>
              </a:tr>
              <a:tr h="473938">
                <a:tc gridSpan="3">
                  <a:txBody>
                    <a:bodyPr/>
                    <a:lstStyle/>
                    <a:p>
                      <a:r>
                        <a:rPr lang="ru-RU" sz="2000" dirty="0" smtClean="0"/>
                        <a:t>Итого:                                                                              </a:t>
                      </a:r>
                      <a:r>
                        <a:rPr lang="ru-RU" dirty="0" smtClean="0"/>
                        <a:t>2420   </a:t>
                      </a:r>
                    </a:p>
                    <a:p>
                      <a:endParaRPr lang="ru-RU" dirty="0"/>
                    </a:p>
                  </a:txBody>
                  <a:tcPr/>
                </a:tc>
                <a:tc hMerge="1">
                  <a:txBody>
                    <a:bodyPr/>
                    <a:lstStyle/>
                    <a:p>
                      <a:endParaRPr lang="ru-RU" dirty="0"/>
                    </a:p>
                  </a:txBody>
                  <a:tcPr/>
                </a:tc>
                <a:tc hMerge="1">
                  <a:txBody>
                    <a:bodyPr/>
                    <a:lstStyle/>
                    <a:p>
                      <a:endParaRPr lang="ru-RU" dirty="0"/>
                    </a:p>
                  </a:txBody>
                  <a:tcPr/>
                </a:tc>
              </a:tr>
            </a:tbl>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obschevoinskie_ustavy_prezentaciya_360_101.jpg"/>
          <p:cNvPicPr>
            <a:picLocks noGrp="1" noChangeAspect="1"/>
          </p:cNvPicPr>
          <p:nvPr>
            <p:ph idx="1"/>
          </p:nvPr>
        </p:nvPicPr>
        <p:blipFill>
          <a:blip r:embed="rId2"/>
          <a:stretch>
            <a:fillRect/>
          </a:stretch>
        </p:blipFill>
        <p:spPr>
          <a:xfrm>
            <a:off x="0" y="0"/>
            <a:ext cx="9144000" cy="6858016"/>
          </a:xfrm>
        </p:spPr>
      </p:pic>
      <p:sp>
        <p:nvSpPr>
          <p:cNvPr id="2" name="Заголовок 1"/>
          <p:cNvSpPr>
            <a:spLocks noGrp="1"/>
          </p:cNvSpPr>
          <p:nvPr>
            <p:ph type="title"/>
          </p:nvPr>
        </p:nvSpPr>
        <p:spPr>
          <a:xfrm>
            <a:off x="571472" y="274638"/>
            <a:ext cx="8362216" cy="4725998"/>
          </a:xfrm>
        </p:spPr>
        <p:txBody>
          <a:bodyPr>
            <a:normAutofit fontScale="90000"/>
          </a:bodyPr>
          <a:lstStyle/>
          <a:p>
            <a:r>
              <a:rPr lang="ru-RU" sz="3100" i="1" u="sng" dirty="0" smtClean="0">
                <a:solidFill>
                  <a:schemeClr val="tx1"/>
                </a:solidFill>
              </a:rPr>
              <a:t>ВЫВОДЫ: </a:t>
            </a:r>
            <a:r>
              <a:rPr lang="ru-RU" sz="3100" dirty="0" smtClean="0">
                <a:solidFill>
                  <a:schemeClr val="tx1"/>
                </a:solidFill>
              </a:rPr>
              <a:t>Самостоятельно изготовленная  игрушка стоит во много раз дешевле, чем купить ее у мастериц. Цена за такую же игрушку в интернете равна  35-40 тысяч  рублей, поэтому  при желании иметь такую игрушку лучше сделать ее своими руками, что я и сделала. Изучила технологию изготовления и выполнила ее своими руками.</a:t>
            </a:r>
            <a:r>
              <a:rPr lang="ru-RU" dirty="0" smtClean="0"/>
              <a:t/>
            </a:r>
            <a:br>
              <a:rPr lang="ru-RU" dirty="0" smtClean="0"/>
            </a:br>
            <a:endParaRPr lang="ru-RU"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artleo.com-5532.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endParaRPr lang="ru-RU" dirty="0"/>
          </a:p>
        </p:txBody>
      </p:sp>
      <p:pic>
        <p:nvPicPr>
          <p:cNvPr id="5" name="Рисунок 4" descr="ма.png"/>
          <p:cNvPicPr>
            <a:picLocks noChangeAspect="1"/>
          </p:cNvPicPr>
          <p:nvPr/>
        </p:nvPicPr>
        <p:blipFill>
          <a:blip r:embed="rId3"/>
          <a:srcRect l="21875" t="10667" r="35499" b="6666"/>
          <a:stretch>
            <a:fillRect/>
          </a:stretch>
        </p:blipFill>
        <p:spPr>
          <a:xfrm>
            <a:off x="231427" y="500042"/>
            <a:ext cx="4840639" cy="5500726"/>
          </a:xfrm>
          <a:prstGeom prst="rect">
            <a:avLst/>
          </a:prstGeom>
        </p:spPr>
      </p:pic>
      <p:pic>
        <p:nvPicPr>
          <p:cNvPr id="4" name="Содержимое 3" descr="Безымянный.png"/>
          <p:cNvPicPr>
            <a:picLocks noGrp="1" noChangeAspect="1"/>
          </p:cNvPicPr>
          <p:nvPr>
            <p:ph idx="1"/>
          </p:nvPr>
        </p:nvPicPr>
        <p:blipFill>
          <a:blip r:embed="rId4"/>
          <a:srcRect l="21447" t="11381" r="39987" b="7332"/>
          <a:stretch>
            <a:fillRect/>
          </a:stretch>
        </p:blipFill>
        <p:spPr>
          <a:xfrm>
            <a:off x="4683411" y="857232"/>
            <a:ext cx="4460589" cy="5508961"/>
          </a:xfr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 name="Рисунок 3" descr="prezentaciya_lekarstvennye_rasteniya_bashkortostana_3672_101.jpg"/>
          <p:cNvPicPr>
            <a:picLocks noChangeAspect="1"/>
          </p:cNvPicPr>
          <p:nvPr/>
        </p:nvPicPr>
        <p:blipFill>
          <a:blip r:embed="rId2"/>
          <a:srcRect l="4687" b="17708"/>
          <a:stretch>
            <a:fillRect/>
          </a:stretch>
        </p:blipFill>
        <p:spPr>
          <a:xfrm>
            <a:off x="0" y="0"/>
            <a:ext cx="9144000" cy="6858000"/>
          </a:xfrm>
          <a:prstGeom prst="rect">
            <a:avLst/>
          </a:prstGeom>
        </p:spPr>
      </p:pic>
      <p:sp>
        <p:nvSpPr>
          <p:cNvPr id="2" name="Заголовок 1"/>
          <p:cNvSpPr>
            <a:spLocks noGrp="1"/>
          </p:cNvSpPr>
          <p:nvPr>
            <p:ph type="title"/>
          </p:nvPr>
        </p:nvSpPr>
        <p:spPr>
          <a:xfrm>
            <a:off x="2143108" y="0"/>
            <a:ext cx="5357850" cy="928669"/>
          </a:xfrm>
        </p:spPr>
        <p:txBody>
          <a:bodyPr>
            <a:normAutofit/>
          </a:bodyPr>
          <a:lstStyle/>
          <a:p>
            <a:pPr algn="ctr"/>
            <a:endParaRPr lang="ru-RU" sz="4000" dirty="0">
              <a:solidFill>
                <a:schemeClr val="tx1"/>
              </a:solidFill>
            </a:endParaRPr>
          </a:p>
        </p:txBody>
      </p:sp>
      <p:sp>
        <p:nvSpPr>
          <p:cNvPr id="3" name="Содержимое 2"/>
          <p:cNvSpPr>
            <a:spLocks noGrp="1"/>
          </p:cNvSpPr>
          <p:nvPr>
            <p:ph idx="1"/>
          </p:nvPr>
        </p:nvSpPr>
        <p:spPr>
          <a:xfrm>
            <a:off x="0" y="500042"/>
            <a:ext cx="9144000" cy="3786238"/>
          </a:xfrm>
        </p:spPr>
        <p:txBody>
          <a:bodyPr>
            <a:normAutofit fontScale="85000" lnSpcReduction="10000"/>
          </a:bodyPr>
          <a:lstStyle/>
          <a:p>
            <a:pPr algn="ctr">
              <a:buNone/>
            </a:pPr>
            <a:endPar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buNone/>
            </a:pPr>
            <a:r>
              <a:rPr lang="ru-RU" sz="2000" b="1" dirty="0" smtClean="0">
                <a:ln w="1905"/>
                <a:solidFill>
                  <a:schemeClr val="accent1">
                    <a:lumMod val="10000"/>
                  </a:schemeClr>
                </a:solidFill>
                <a:effectLst>
                  <a:innerShdw blurRad="69850" dist="43180" dir="5400000">
                    <a:srgbClr val="000000">
                      <a:alpha val="65000"/>
                    </a:srgbClr>
                  </a:innerShdw>
                </a:effectLst>
              </a:rPr>
              <a:t>        </a:t>
            </a:r>
            <a:r>
              <a:rPr lang="ru-RU" sz="2000" b="1" i="1" dirty="0" smtClean="0">
                <a:ln w="1905"/>
                <a:solidFill>
                  <a:schemeClr val="accent1">
                    <a:lumMod val="10000"/>
                  </a:schemeClr>
                </a:solidFill>
                <a:effectLst>
                  <a:innerShdw blurRad="69850" dist="43180" dir="5400000">
                    <a:srgbClr val="000000">
                      <a:alpha val="65000"/>
                    </a:srgbClr>
                  </a:innerShdw>
                </a:effectLst>
              </a:rPr>
              <a:t>Обоснование возникшей проблемы.    </a:t>
            </a:r>
          </a:p>
          <a:p>
            <a:pPr>
              <a:buNone/>
            </a:pPr>
            <a:endParaRPr lang="ru-RU" sz="2800" dirty="0" smtClean="0"/>
          </a:p>
          <a:p>
            <a:pPr>
              <a:buNone/>
            </a:pPr>
            <a:r>
              <a:rPr lang="ru-RU" sz="2000" b="1" i="1" dirty="0" smtClean="0"/>
              <a:t>   Вышивка, роспись, валяние из шерсти , рисунок , витражи</a:t>
            </a:r>
            <a:r>
              <a:rPr lang="ru-RU" sz="2000" dirty="0" smtClean="0"/>
              <a:t>–древнейшие виды искусства. Научиться этому легко, нужно только чуть-чуть терпения. </a:t>
            </a:r>
          </a:p>
          <a:p>
            <a:pPr>
              <a:buNone/>
            </a:pPr>
            <a:r>
              <a:rPr lang="ru-RU" sz="2000" dirty="0" smtClean="0"/>
              <a:t>   Эти картины очень красиво смотрятся,  переливаются и блестят на солнце. Я с раннего детства  люблю живопись, вышивать крестом и бисером, лепить из глины , пластилина и пластика, рисовать карандашом и красками, изготавливать небольшие изделия из шерсти способом валяния, создавать витражи из пластилина и красками. </a:t>
            </a:r>
          </a:p>
          <a:p>
            <a:pPr>
              <a:buNone/>
            </a:pPr>
            <a:r>
              <a:rPr lang="ru-RU" sz="2000" dirty="0" smtClean="0"/>
              <a:t>На уроках технологии я предпочтение отдаю темам по рукоделию  и принимаю участие в школьных, городских, районных, областных и всероссийских выставках и конкурсах</a:t>
            </a:r>
          </a:p>
          <a:p>
            <a:endParaRPr lang="ru-R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72625327_1301149404_1272978561_63.jpg"/>
          <p:cNvPicPr>
            <a:picLocks noChangeAspect="1"/>
          </p:cNvPicPr>
          <p:nvPr/>
        </p:nvPicPr>
        <p:blipFill>
          <a:blip r:embed="rId2"/>
          <a:stretch>
            <a:fillRect/>
          </a:stretch>
        </p:blipFill>
        <p:spPr>
          <a:xfrm>
            <a:off x="5187" y="0"/>
            <a:ext cx="9138813" cy="6858000"/>
          </a:xfrm>
          <a:prstGeom prst="rect">
            <a:avLst/>
          </a:prstGeom>
        </p:spPr>
      </p:pic>
      <p:sp>
        <p:nvSpPr>
          <p:cNvPr id="2" name="Заголовок 1"/>
          <p:cNvSpPr>
            <a:spLocks noGrp="1"/>
          </p:cNvSpPr>
          <p:nvPr>
            <p:ph type="title"/>
          </p:nvPr>
        </p:nvSpPr>
        <p:spPr>
          <a:xfrm>
            <a:off x="500034" y="428604"/>
            <a:ext cx="3286148" cy="5857916"/>
          </a:xfrm>
        </p:spPr>
        <p:txBody>
          <a:bodyPr>
            <a:normAutofit fontScale="90000"/>
          </a:bodyPr>
          <a:lstStyle/>
          <a:p>
            <a:r>
              <a:rPr lang="ru-RU" sz="3200" dirty="0" smtClean="0">
                <a:solidFill>
                  <a:schemeClr val="tx1">
                    <a:lumMod val="95000"/>
                    <a:lumOff val="5000"/>
                  </a:schemeClr>
                </a:solidFill>
              </a:rPr>
              <a:t>А вот и еще одна моя работа: эта  </a:t>
            </a:r>
            <a:br>
              <a:rPr lang="ru-RU" sz="3200" dirty="0" smtClean="0">
                <a:solidFill>
                  <a:schemeClr val="tx1">
                    <a:lumMod val="95000"/>
                    <a:lumOff val="5000"/>
                  </a:schemeClr>
                </a:solidFill>
              </a:rPr>
            </a:br>
            <a:r>
              <a:rPr lang="ru-RU" sz="3600" dirty="0" smtClean="0">
                <a:solidFill>
                  <a:schemeClr val="tx1">
                    <a:lumMod val="95000"/>
                    <a:lumOff val="5000"/>
                  </a:schemeClr>
                </a:solidFill>
              </a:rPr>
              <a:t>Синяя валяная лошадь – символ года 2014</a:t>
            </a:r>
            <a:br>
              <a:rPr lang="ru-RU" sz="3600" dirty="0" smtClean="0">
                <a:solidFill>
                  <a:schemeClr val="tx1">
                    <a:lumMod val="95000"/>
                    <a:lumOff val="5000"/>
                  </a:schemeClr>
                </a:solidFill>
              </a:rPr>
            </a:br>
            <a:r>
              <a:rPr lang="ru-RU" sz="3600" dirty="0" smtClean="0">
                <a:solidFill>
                  <a:schemeClr val="tx1">
                    <a:lumMod val="95000"/>
                    <a:lumOff val="5000"/>
                  </a:schemeClr>
                </a:solidFill>
              </a:rPr>
              <a:t/>
            </a:r>
            <a:br>
              <a:rPr lang="ru-RU" sz="3600" dirty="0" smtClean="0">
                <a:solidFill>
                  <a:schemeClr val="tx1">
                    <a:lumMod val="95000"/>
                    <a:lumOff val="5000"/>
                  </a:schemeClr>
                </a:solidFill>
              </a:rPr>
            </a:br>
            <a:r>
              <a:rPr lang="ru-RU" sz="2700" dirty="0" smtClean="0">
                <a:solidFill>
                  <a:schemeClr val="tx1">
                    <a:lumMod val="95000"/>
                    <a:lumOff val="5000"/>
                  </a:schemeClr>
                </a:solidFill>
              </a:rPr>
              <a:t>Я её представила редакции газеты «Хронометр» на конкурс, где заняла 1 место </a:t>
            </a:r>
            <a:endParaRPr lang="ru-RU" sz="2700" dirty="0">
              <a:solidFill>
                <a:schemeClr val="tx1">
                  <a:lumMod val="95000"/>
                  <a:lumOff val="5000"/>
                </a:schemeClr>
              </a:solidFill>
            </a:endParaRPr>
          </a:p>
        </p:txBody>
      </p:sp>
      <p:pic>
        <p:nvPicPr>
          <p:cNvPr id="4" name="Содержимое 3" descr="DSCN6139.JPG"/>
          <p:cNvPicPr>
            <a:picLocks noGrp="1" noChangeAspect="1"/>
          </p:cNvPicPr>
          <p:nvPr>
            <p:ph idx="1"/>
          </p:nvPr>
        </p:nvPicPr>
        <p:blipFill>
          <a:blip r:embed="rId3" cstate="print">
            <a:lum contrast="20000"/>
          </a:blip>
          <a:stretch>
            <a:fillRect/>
          </a:stretch>
        </p:blipFill>
        <p:spPr>
          <a:xfrm rot="5400000">
            <a:off x="3166790" y="1047996"/>
            <a:ext cx="6098143" cy="45736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Рисунок 4" descr="97b551e7dd58.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214414" y="214290"/>
            <a:ext cx="7929586" cy="714380"/>
          </a:xfrm>
        </p:spPr>
        <p:txBody>
          <a:bodyPr>
            <a:normAutofit fontScale="90000"/>
          </a:bodyPr>
          <a:lstStyle/>
          <a:p>
            <a:r>
              <a:rPr lang="ru-RU" sz="5400" b="1" i="1" dirty="0" smtClean="0">
                <a:solidFill>
                  <a:schemeClr val="tx1"/>
                </a:solidFill>
                <a:latin typeface="Book Antiqua" pitchFamily="18" charset="0"/>
              </a:rPr>
              <a:t>Мои  расписные доски</a:t>
            </a:r>
            <a:endParaRPr lang="ru-RU" sz="5400" b="1" i="1" dirty="0">
              <a:solidFill>
                <a:schemeClr val="tx1"/>
              </a:solidFill>
              <a:latin typeface="Book Antiqua" pitchFamily="18" charset="0"/>
            </a:endParaRPr>
          </a:p>
        </p:txBody>
      </p:sp>
      <p:pic>
        <p:nvPicPr>
          <p:cNvPr id="4" name="Содержимое 3" descr="Спиридонова Виктория Роспись по дереву  Матрешки Разделочные доски..JPG"/>
          <p:cNvPicPr>
            <a:picLocks noGrp="1" noChangeAspect="1"/>
          </p:cNvPicPr>
          <p:nvPr>
            <p:ph idx="1"/>
          </p:nvPr>
        </p:nvPicPr>
        <p:blipFill>
          <a:blip r:embed="rId3" cstate="print">
            <a:lum bright="-10000"/>
          </a:blip>
          <a:stretch>
            <a:fillRect/>
          </a:stretch>
        </p:blipFill>
        <p:spPr>
          <a:xfrm>
            <a:off x="1500166" y="1285860"/>
            <a:ext cx="6143668" cy="4857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descr="07.jpg"/>
          <p:cNvPicPr>
            <a:picLocks noChangeAspect="1"/>
          </p:cNvPicPr>
          <p:nvPr/>
        </p:nvPicPr>
        <p:blipFill>
          <a:blip r:embed="rId2"/>
          <a:srcRect l="17969" t="1366"/>
          <a:stretch>
            <a:fillRect/>
          </a:stretch>
        </p:blipFill>
        <p:spPr>
          <a:xfrm>
            <a:off x="0" y="0"/>
            <a:ext cx="9144000" cy="6858000"/>
          </a:xfrm>
          <a:prstGeom prst="rect">
            <a:avLst/>
          </a:prstGeom>
        </p:spPr>
      </p:pic>
      <p:sp>
        <p:nvSpPr>
          <p:cNvPr id="2" name="Заголовок 1"/>
          <p:cNvSpPr>
            <a:spLocks noGrp="1"/>
          </p:cNvSpPr>
          <p:nvPr>
            <p:ph type="title"/>
          </p:nvPr>
        </p:nvSpPr>
        <p:spPr>
          <a:xfrm flipH="1">
            <a:off x="9144000" y="571480"/>
            <a:ext cx="2428924" cy="846158"/>
          </a:xfrm>
        </p:spPr>
        <p:txBody>
          <a:bodyPr/>
          <a:lstStyle/>
          <a:p>
            <a:endParaRPr lang="ru-RU" dirty="0"/>
          </a:p>
        </p:txBody>
      </p:sp>
      <p:sp>
        <p:nvSpPr>
          <p:cNvPr id="3" name="Содержимое 2"/>
          <p:cNvSpPr>
            <a:spLocks noGrp="1"/>
          </p:cNvSpPr>
          <p:nvPr>
            <p:ph idx="1"/>
          </p:nvPr>
        </p:nvSpPr>
        <p:spPr>
          <a:xfrm>
            <a:off x="1142976" y="1071546"/>
            <a:ext cx="2786082" cy="4929222"/>
          </a:xfrm>
        </p:spPr>
        <p:txBody>
          <a:bodyPr>
            <a:noAutofit/>
          </a:bodyPr>
          <a:lstStyle/>
          <a:p>
            <a:pPr>
              <a:buNone/>
            </a:pPr>
            <a:r>
              <a:rPr lang="ru-RU" sz="4000" dirty="0" smtClean="0">
                <a:latin typeface="Gabriola" pitchFamily="82" charset="0"/>
                <a:cs typeface="FrankRuehl" pitchFamily="34" charset="-79"/>
              </a:rPr>
              <a:t>   Этот мой рисунок выполнен акриловыми красками на деревянной        доске  </a:t>
            </a:r>
            <a:endParaRPr lang="ru-RU" sz="4000" dirty="0">
              <a:latin typeface="Gabriola" pitchFamily="82" charset="0"/>
              <a:cs typeface="FrankRuehl" pitchFamily="34" charset="-79"/>
            </a:endParaRPr>
          </a:p>
        </p:txBody>
      </p:sp>
      <p:pic>
        <p:nvPicPr>
          <p:cNvPr id="4" name="Рисунок 3" descr="фото0319.jpg"/>
          <p:cNvPicPr>
            <a:picLocks noChangeAspect="1"/>
          </p:cNvPicPr>
          <p:nvPr/>
        </p:nvPicPr>
        <p:blipFill>
          <a:blip r:embed="rId3"/>
          <a:stretch>
            <a:fillRect/>
          </a:stretch>
        </p:blipFill>
        <p:spPr>
          <a:xfrm>
            <a:off x="4214810" y="500041"/>
            <a:ext cx="4411297" cy="588172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prezentaciya_lekarstvennye_rasteniya_bashkortostana_3672_101.jpg"/>
          <p:cNvPicPr>
            <a:picLocks noChangeAspect="1"/>
          </p:cNvPicPr>
          <p:nvPr/>
        </p:nvPicPr>
        <p:blipFill>
          <a:blip r:embed="rId2"/>
          <a:srcRect l="12500" b="10937"/>
          <a:stretch>
            <a:fillRect/>
          </a:stretch>
        </p:blipFill>
        <p:spPr>
          <a:xfrm>
            <a:off x="0" y="0"/>
            <a:ext cx="9144000" cy="6858000"/>
          </a:xfrm>
          <a:prstGeom prst="rect">
            <a:avLst/>
          </a:prstGeom>
        </p:spPr>
      </p:pic>
      <p:sp>
        <p:nvSpPr>
          <p:cNvPr id="2" name="Заголовок 1"/>
          <p:cNvSpPr>
            <a:spLocks noGrp="1"/>
          </p:cNvSpPr>
          <p:nvPr>
            <p:ph type="title"/>
          </p:nvPr>
        </p:nvSpPr>
        <p:spPr>
          <a:xfrm>
            <a:off x="1357290" y="285728"/>
            <a:ext cx="2714644" cy="5286412"/>
          </a:xfrm>
        </p:spPr>
        <p:txBody>
          <a:bodyPr>
            <a:normAutofit fontScale="90000"/>
          </a:bodyPr>
          <a:lstStyle/>
          <a:p>
            <a:r>
              <a:rPr lang="ru-RU" sz="2000" b="1" i="1" dirty="0" smtClean="0">
                <a:solidFill>
                  <a:schemeClr val="tx1"/>
                </a:solidFill>
              </a:rPr>
              <a:t>Спиридонова Виктория </a:t>
            </a:r>
            <a:r>
              <a:rPr lang="ru-RU" sz="2000" b="1" i="1" u="sng" dirty="0" smtClean="0">
                <a:solidFill>
                  <a:schemeClr val="tx1"/>
                </a:solidFill>
              </a:rPr>
              <a:t>(2 место)</a:t>
            </a:r>
            <a:r>
              <a:rPr lang="ru-RU" sz="2000" i="1" dirty="0" smtClean="0">
                <a:solidFill>
                  <a:schemeClr val="tx1"/>
                </a:solidFill>
              </a:rPr>
              <a:t/>
            </a:r>
            <a:br>
              <a:rPr lang="ru-RU" sz="2000" i="1" dirty="0" smtClean="0">
                <a:solidFill>
                  <a:schemeClr val="tx1"/>
                </a:solidFill>
              </a:rPr>
            </a:br>
            <a:r>
              <a:rPr lang="ru-RU" sz="2000" i="1" dirty="0" smtClean="0">
                <a:solidFill>
                  <a:schemeClr val="tx1"/>
                </a:solidFill>
              </a:rPr>
              <a:t> </a:t>
            </a:r>
            <a:br>
              <a:rPr lang="ru-RU" sz="2000" i="1" dirty="0" smtClean="0">
                <a:solidFill>
                  <a:schemeClr val="tx1"/>
                </a:solidFill>
              </a:rPr>
            </a:br>
            <a:r>
              <a:rPr lang="ru-RU" sz="2000" i="1" dirty="0" smtClean="0">
                <a:solidFill>
                  <a:schemeClr val="tx1"/>
                </a:solidFill>
              </a:rPr>
              <a:t>3.Всероссийский конкурс «Сотворение», и областной конкурс рационализаторов и изобретателей – </a:t>
            </a:r>
            <a:r>
              <a:rPr lang="ru-RU" sz="2000" b="1" i="1" u="sng" dirty="0" smtClean="0">
                <a:solidFill>
                  <a:schemeClr val="tx1"/>
                </a:solidFill>
              </a:rPr>
              <a:t>лауреат</a:t>
            </a:r>
            <a:r>
              <a:rPr lang="ru-RU" sz="2000" b="1" i="1" dirty="0" smtClean="0">
                <a:solidFill>
                  <a:schemeClr val="tx1"/>
                </a:solidFill>
              </a:rPr>
              <a:t> </a:t>
            </a:r>
            <a:r>
              <a:rPr lang="ru-RU" sz="2000" i="1" dirty="0" smtClean="0">
                <a:solidFill>
                  <a:schemeClr val="tx1"/>
                </a:solidFill>
              </a:rPr>
              <a:t/>
            </a:r>
            <a:br>
              <a:rPr lang="ru-RU" sz="2000" i="1" dirty="0" smtClean="0">
                <a:solidFill>
                  <a:schemeClr val="tx1"/>
                </a:solidFill>
              </a:rPr>
            </a:br>
            <a:r>
              <a:rPr lang="ru-RU" sz="2000" dirty="0" smtClean="0">
                <a:solidFill>
                  <a:schemeClr val="tx1"/>
                </a:solidFill>
              </a:rPr>
              <a:t/>
            </a:r>
            <a:br>
              <a:rPr lang="ru-RU" sz="2000" dirty="0" smtClean="0">
                <a:solidFill>
                  <a:schemeClr val="tx1"/>
                </a:solidFill>
              </a:rPr>
            </a:br>
            <a:r>
              <a:rPr lang="ru-RU" sz="2000" i="1" dirty="0" smtClean="0">
                <a:solidFill>
                  <a:schemeClr val="tx1"/>
                </a:solidFill>
              </a:rPr>
              <a:t>Педагог</a:t>
            </a:r>
            <a:r>
              <a:rPr lang="ru-RU" sz="2000" dirty="0" smtClean="0">
                <a:solidFill>
                  <a:schemeClr val="tx1"/>
                </a:solidFill>
              </a:rPr>
              <a:t>: </a:t>
            </a:r>
            <a:r>
              <a:rPr lang="ru-RU" sz="2000" i="1" dirty="0" smtClean="0">
                <a:solidFill>
                  <a:schemeClr val="tx1"/>
                </a:solidFill>
              </a:rPr>
              <a:t>Уварова Елена Юрьевна</a:t>
            </a:r>
            <a:r>
              <a:rPr lang="ru-RU" sz="2000" dirty="0" smtClean="0">
                <a:solidFill>
                  <a:schemeClr val="tx1"/>
                </a:solidFill>
              </a:rPr>
              <a:t/>
            </a:r>
            <a:br>
              <a:rPr lang="ru-RU" sz="2000" dirty="0" smtClean="0">
                <a:solidFill>
                  <a:schemeClr val="tx1"/>
                </a:solidFill>
              </a:rPr>
            </a:br>
            <a:r>
              <a:rPr lang="ru-RU" sz="2000" i="1" dirty="0" smtClean="0">
                <a:solidFill>
                  <a:schemeClr val="tx1"/>
                </a:solidFill>
              </a:rPr>
              <a:t>Владимирская область</a:t>
            </a:r>
            <a:br>
              <a:rPr lang="ru-RU" sz="2000" i="1" dirty="0" smtClean="0">
                <a:solidFill>
                  <a:schemeClr val="tx1"/>
                </a:solidFill>
              </a:rPr>
            </a:br>
            <a:r>
              <a:rPr lang="ru-RU" sz="2000" dirty="0" smtClean="0">
                <a:solidFill>
                  <a:schemeClr val="tx1"/>
                </a:solidFill>
              </a:rPr>
              <a:t/>
            </a:r>
            <a:br>
              <a:rPr lang="ru-RU" sz="2000" dirty="0" smtClean="0">
                <a:solidFill>
                  <a:schemeClr val="tx1"/>
                </a:solidFill>
              </a:rPr>
            </a:br>
            <a:r>
              <a:rPr lang="ru-RU" sz="2000" b="1" i="1" dirty="0" smtClean="0">
                <a:solidFill>
                  <a:schemeClr val="tx1"/>
                </a:solidFill>
              </a:rPr>
              <a:t>«Разделочная доска».</a:t>
            </a:r>
            <a:r>
              <a:rPr lang="ru-RU" sz="2000" dirty="0" smtClean="0">
                <a:solidFill>
                  <a:schemeClr val="tx1"/>
                </a:solidFill>
              </a:rPr>
              <a:t> </a:t>
            </a:r>
            <a:r>
              <a:rPr lang="ru-RU" sz="2000" b="1" i="1" dirty="0" smtClean="0">
                <a:solidFill>
                  <a:schemeClr val="tx1"/>
                </a:solidFill>
              </a:rPr>
              <a:t>Хохлома. </a:t>
            </a:r>
            <a:r>
              <a:rPr lang="ru-RU" dirty="0" smtClean="0">
                <a:solidFill>
                  <a:schemeClr val="tx1"/>
                </a:solidFill>
              </a:rPr>
              <a:t/>
            </a:r>
            <a:br>
              <a:rPr lang="ru-RU" dirty="0" smtClean="0">
                <a:solidFill>
                  <a:schemeClr val="tx1"/>
                </a:solidFill>
              </a:rPr>
            </a:br>
            <a:endParaRPr lang="ru-RU" dirty="0">
              <a:solidFill>
                <a:schemeClr val="tx1"/>
              </a:solidFill>
            </a:endParaRPr>
          </a:p>
        </p:txBody>
      </p:sp>
      <p:pic>
        <p:nvPicPr>
          <p:cNvPr id="4" name="Содержимое 3" descr="П_2_Спиридонова Виктори  Роспись по дереву Хохлома Разделочная доска"/>
          <p:cNvPicPr>
            <a:picLocks noGrp="1"/>
          </p:cNvPicPr>
          <p:nvPr>
            <p:ph idx="1"/>
          </p:nvPr>
        </p:nvPicPr>
        <p:blipFill>
          <a:blip r:embed="rId3"/>
          <a:srcRect l="5390" t="5953" r="8363" b="4761"/>
          <a:stretch>
            <a:fillRect/>
          </a:stretch>
        </p:blipFill>
        <p:spPr bwMode="auto">
          <a:xfrm>
            <a:off x="4286248" y="571480"/>
            <a:ext cx="4143404" cy="48577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rgbClr val="3399FF">
                <a:alpha val="0"/>
              </a:srgbClr>
            </a:gs>
            <a:gs pos="16000">
              <a:srgbClr val="00CCCC"/>
            </a:gs>
            <a:gs pos="47000">
              <a:srgbClr val="9999FF"/>
            </a:gs>
            <a:gs pos="60001">
              <a:srgbClr val="2E6792"/>
            </a:gs>
            <a:gs pos="71001">
              <a:srgbClr val="3333CC"/>
            </a:gs>
            <a:gs pos="81000">
              <a:srgbClr val="1170FF"/>
            </a:gs>
            <a:gs pos="100000">
              <a:srgbClr val="006699"/>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Рисунок 4"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071538" y="274638"/>
            <a:ext cx="2714644" cy="6154758"/>
          </a:xfrm>
        </p:spPr>
        <p:style>
          <a:lnRef idx="3">
            <a:schemeClr val="lt1"/>
          </a:lnRef>
          <a:fillRef idx="1">
            <a:schemeClr val="accent1"/>
          </a:fillRef>
          <a:effectRef idx="1">
            <a:schemeClr val="accent1"/>
          </a:effectRef>
          <a:fontRef idx="minor">
            <a:schemeClr val="lt1"/>
          </a:fontRef>
        </p:style>
        <p:txBody>
          <a:bodyPr>
            <a:normAutofit/>
          </a:bodyPr>
          <a:lstStyle/>
          <a:p>
            <a:r>
              <a:rPr lang="ru-RU" sz="2000" dirty="0" smtClean="0">
                <a:solidFill>
                  <a:schemeClr val="tx1"/>
                </a:solidFill>
              </a:rPr>
              <a:t>В свободное время я вышиваю картины бисером, и вот некоторые из них:</a:t>
            </a:r>
            <a:r>
              <a:rPr lang="ru-RU" sz="2000" b="1" i="1" dirty="0" smtClean="0">
                <a:solidFill>
                  <a:schemeClr val="tx1"/>
                </a:solidFill>
              </a:rPr>
              <a:t/>
            </a:r>
            <a:br>
              <a:rPr lang="ru-RU" sz="2000" b="1" i="1" dirty="0" smtClean="0">
                <a:solidFill>
                  <a:schemeClr val="tx1"/>
                </a:solidFill>
              </a:rPr>
            </a:br>
            <a:r>
              <a:rPr lang="ru-RU" sz="2400" b="1" i="1" dirty="0" smtClean="0">
                <a:solidFill>
                  <a:schemeClr val="tx1"/>
                </a:solidFill>
              </a:rPr>
              <a:t/>
            </a:r>
            <a:br>
              <a:rPr lang="ru-RU" sz="2400" b="1" i="1" dirty="0" smtClean="0">
                <a:solidFill>
                  <a:schemeClr val="tx1"/>
                </a:solidFill>
              </a:rPr>
            </a:br>
            <a:r>
              <a:rPr lang="ru-RU" sz="2400" b="1" i="1" dirty="0" smtClean="0">
                <a:solidFill>
                  <a:schemeClr val="tx1"/>
                </a:solidFill>
              </a:rPr>
              <a:t>« Икона Владимирской Богородицы»</a:t>
            </a:r>
            <a:br>
              <a:rPr lang="ru-RU" sz="2400" b="1" i="1" dirty="0" smtClean="0">
                <a:solidFill>
                  <a:schemeClr val="tx1"/>
                </a:solidFill>
              </a:rPr>
            </a:br>
            <a:r>
              <a:rPr lang="ru-RU" sz="2400" b="1" i="1" dirty="0" smtClean="0">
                <a:solidFill>
                  <a:schemeClr val="tx1"/>
                </a:solidFill>
              </a:rPr>
              <a:t/>
            </a:r>
            <a:br>
              <a:rPr lang="ru-RU" sz="2400" b="1" i="1" dirty="0" smtClean="0">
                <a:solidFill>
                  <a:schemeClr val="tx1"/>
                </a:solidFill>
              </a:rPr>
            </a:br>
            <a:r>
              <a:rPr lang="ru-RU" sz="2400" i="1" dirty="0" smtClean="0">
                <a:solidFill>
                  <a:schemeClr val="tx1"/>
                </a:solidFill>
              </a:rPr>
              <a:t> вышивка           бисером </a:t>
            </a:r>
            <a:br>
              <a:rPr lang="ru-RU" sz="2400" i="1" dirty="0" smtClean="0">
                <a:solidFill>
                  <a:schemeClr val="tx1"/>
                </a:solidFill>
              </a:rPr>
            </a:br>
            <a:r>
              <a:rPr lang="ru-RU" sz="2400" i="1" dirty="0" smtClean="0">
                <a:solidFill>
                  <a:schemeClr val="tx1"/>
                </a:solidFill>
              </a:rPr>
              <a:t/>
            </a:r>
            <a:br>
              <a:rPr lang="ru-RU" sz="2400" i="1" dirty="0" smtClean="0">
                <a:solidFill>
                  <a:schemeClr val="tx1"/>
                </a:solidFill>
              </a:rPr>
            </a:br>
            <a:r>
              <a:rPr lang="ru-RU" sz="2400" i="1" dirty="0" smtClean="0">
                <a:solidFill>
                  <a:schemeClr val="tx1"/>
                </a:solidFill>
              </a:rPr>
              <a:t>участник районной выставки          </a:t>
            </a:r>
            <a:br>
              <a:rPr lang="ru-RU" sz="2400" i="1" dirty="0" smtClean="0">
                <a:solidFill>
                  <a:schemeClr val="tx1"/>
                </a:solidFill>
              </a:rPr>
            </a:br>
            <a:r>
              <a:rPr lang="ru-RU" sz="2400" i="1" dirty="0" smtClean="0">
                <a:solidFill>
                  <a:schemeClr val="tx1"/>
                </a:solidFill>
              </a:rPr>
              <a:t>  </a:t>
            </a:r>
            <a:endParaRPr lang="ru-RU" sz="2400" b="1" i="1" dirty="0">
              <a:solidFill>
                <a:schemeClr val="tx1"/>
              </a:solidFill>
            </a:endParaRPr>
          </a:p>
        </p:txBody>
      </p:sp>
      <p:pic>
        <p:nvPicPr>
          <p:cNvPr id="4" name="Содержимое 3" descr="вышивка бисером (4).JPG"/>
          <p:cNvPicPr>
            <a:picLocks noGrp="1" noChangeAspect="1"/>
          </p:cNvPicPr>
          <p:nvPr>
            <p:ph idx="1"/>
          </p:nvPr>
        </p:nvPicPr>
        <p:blipFill>
          <a:blip r:embed="rId3" cstate="print">
            <a:lum contrast="20000"/>
          </a:blip>
          <a:srcRect l="1791" t="1116" r="1483" b="1785"/>
          <a:stretch>
            <a:fillRect/>
          </a:stretch>
        </p:blipFill>
        <p:spPr>
          <a:xfrm>
            <a:off x="3786182" y="285728"/>
            <a:ext cx="5143536" cy="62150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000100" y="214290"/>
            <a:ext cx="7569518" cy="4429156"/>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ru-RU" sz="2000" b="1" dirty="0" smtClean="0">
                <a:solidFill>
                  <a:schemeClr val="tx1"/>
                </a:solidFill>
              </a:rPr>
              <a:t/>
            </a:r>
            <a:br>
              <a:rPr lang="ru-RU" sz="2000" b="1" dirty="0" smtClean="0">
                <a:solidFill>
                  <a:schemeClr val="tx1"/>
                </a:solidFill>
              </a:rPr>
            </a:br>
            <a:r>
              <a:rPr lang="ru-RU" sz="2000" b="1" dirty="0" smtClean="0">
                <a:solidFill>
                  <a:schemeClr val="tx1"/>
                </a:solidFill>
              </a:rPr>
              <a:t>Работы победителей Первого Всероссийского конкурса </a:t>
            </a:r>
            <a:r>
              <a:rPr lang="ru-RU" sz="2000" dirty="0" smtClean="0">
                <a:solidFill>
                  <a:schemeClr val="tx1"/>
                </a:solidFill>
              </a:rPr>
              <a:t/>
            </a:r>
            <a:br>
              <a:rPr lang="ru-RU" sz="2000" dirty="0" smtClean="0">
                <a:solidFill>
                  <a:schemeClr val="tx1"/>
                </a:solidFill>
              </a:rPr>
            </a:br>
            <a:r>
              <a:rPr lang="ru-RU" sz="2000" b="1" dirty="0" smtClean="0">
                <a:solidFill>
                  <a:schemeClr val="tx1"/>
                </a:solidFill>
              </a:rPr>
              <a:t>художественного и декоративно-прикладного творчества</a:t>
            </a:r>
            <a:r>
              <a:rPr lang="ru-RU" sz="2000" dirty="0" smtClean="0">
                <a:solidFill>
                  <a:schemeClr val="tx1"/>
                </a:solidFill>
              </a:rPr>
              <a:t/>
            </a:r>
            <a:br>
              <a:rPr lang="ru-RU" sz="2000" dirty="0" smtClean="0">
                <a:solidFill>
                  <a:schemeClr val="tx1"/>
                </a:solidFill>
              </a:rPr>
            </a:br>
            <a:r>
              <a:rPr lang="ru-RU" sz="2000" dirty="0" smtClean="0">
                <a:solidFill>
                  <a:schemeClr val="tx1"/>
                </a:solidFill>
              </a:rPr>
              <a:t>                                        </a:t>
            </a:r>
            <a:r>
              <a:rPr lang="ru-RU" sz="2000" b="1" cap="all" dirty="0" smtClean="0">
                <a:solidFill>
                  <a:schemeClr val="tx1"/>
                </a:solidFill>
              </a:rPr>
              <a:t>«сотворение»</a:t>
            </a:r>
            <a:r>
              <a:rPr lang="ru-RU" sz="2000" dirty="0" smtClean="0">
                <a:solidFill>
                  <a:schemeClr val="tx1"/>
                </a:solidFill>
              </a:rPr>
              <a:t/>
            </a:r>
            <a:br>
              <a:rPr lang="ru-RU" sz="2000" dirty="0" smtClean="0">
                <a:solidFill>
                  <a:schemeClr val="tx1"/>
                </a:solidFill>
              </a:rPr>
            </a:br>
            <a:r>
              <a:rPr lang="ru-RU" sz="2000" dirty="0" smtClean="0">
                <a:solidFill>
                  <a:schemeClr val="tx1"/>
                </a:solidFill>
              </a:rPr>
              <a:t>                                                                             </a:t>
            </a:r>
            <a:r>
              <a:rPr lang="ru-RU" sz="2000" i="1" dirty="0" smtClean="0">
                <a:solidFill>
                  <a:schemeClr val="tx1"/>
                </a:solidFill>
              </a:rPr>
              <a:t>Февраль 2013 г.</a:t>
            </a:r>
            <a:r>
              <a:rPr lang="ru-RU" dirty="0" smtClean="0">
                <a:solidFill>
                  <a:schemeClr val="tx1"/>
                </a:solidFill>
              </a:rPr>
              <a:t/>
            </a:r>
            <a:br>
              <a:rPr lang="ru-RU" dirty="0" smtClean="0">
                <a:solidFill>
                  <a:schemeClr val="tx1"/>
                </a:solidFill>
              </a:rPr>
            </a:br>
            <a:r>
              <a:rPr lang="ru-RU" sz="2200" b="1" i="1" dirty="0" smtClean="0">
                <a:solidFill>
                  <a:schemeClr val="tx1"/>
                </a:solidFill>
              </a:rPr>
              <a:t>Спиридонова Виктория</a:t>
            </a:r>
            <a:br>
              <a:rPr lang="ru-RU" sz="2200" b="1" i="1" dirty="0" smtClean="0">
                <a:solidFill>
                  <a:schemeClr val="tx1"/>
                </a:solidFill>
              </a:rPr>
            </a:br>
            <a:r>
              <a:rPr lang="ru-RU" sz="2200" i="1" dirty="0" smtClean="0">
                <a:solidFill>
                  <a:schemeClr val="tx1"/>
                </a:solidFill>
              </a:rPr>
              <a:t> (лауреат)</a:t>
            </a:r>
            <a:br>
              <a:rPr lang="ru-RU" sz="2200" i="1" dirty="0" smtClean="0">
                <a:solidFill>
                  <a:schemeClr val="tx1"/>
                </a:solidFill>
              </a:rPr>
            </a:br>
            <a:r>
              <a:rPr lang="ru-RU" sz="2200" dirty="0" smtClean="0">
                <a:solidFill>
                  <a:schemeClr val="tx1"/>
                </a:solidFill>
              </a:rPr>
              <a:t/>
            </a:r>
            <a:br>
              <a:rPr lang="ru-RU" sz="2200" dirty="0" smtClean="0">
                <a:solidFill>
                  <a:schemeClr val="tx1"/>
                </a:solidFill>
              </a:rPr>
            </a:br>
            <a:r>
              <a:rPr lang="ru-RU" sz="2200" i="1" dirty="0" smtClean="0">
                <a:solidFill>
                  <a:schemeClr val="tx1"/>
                </a:solidFill>
              </a:rPr>
              <a:t>Педагог – Уварова Е.Ю.</a:t>
            </a:r>
            <a:r>
              <a:rPr lang="ru-RU" sz="2200" dirty="0" smtClean="0">
                <a:solidFill>
                  <a:schemeClr val="tx1"/>
                </a:solidFill>
              </a:rPr>
              <a:t/>
            </a:r>
            <a:br>
              <a:rPr lang="ru-RU" sz="2200" dirty="0" smtClean="0">
                <a:solidFill>
                  <a:schemeClr val="tx1"/>
                </a:solidFill>
              </a:rPr>
            </a:br>
            <a:r>
              <a:rPr lang="ru-RU" sz="2200" i="1" dirty="0" smtClean="0">
                <a:solidFill>
                  <a:schemeClr val="tx1"/>
                </a:solidFill>
              </a:rPr>
              <a:t>Владимирская обл.</a:t>
            </a:r>
            <a:br>
              <a:rPr lang="ru-RU" sz="2200" i="1" dirty="0" smtClean="0">
                <a:solidFill>
                  <a:schemeClr val="tx1"/>
                </a:solidFill>
              </a:rPr>
            </a:br>
            <a:r>
              <a:rPr lang="ru-RU" sz="2200" dirty="0" smtClean="0">
                <a:solidFill>
                  <a:schemeClr val="tx1"/>
                </a:solidFill>
              </a:rPr>
              <a:t/>
            </a:r>
            <a:br>
              <a:rPr lang="ru-RU" sz="2200" dirty="0" smtClean="0">
                <a:solidFill>
                  <a:schemeClr val="tx1"/>
                </a:solidFill>
              </a:rPr>
            </a:br>
            <a:r>
              <a:rPr lang="ru-RU" sz="2200" b="1" i="1" dirty="0" smtClean="0">
                <a:solidFill>
                  <a:schemeClr val="tx1"/>
                </a:solidFill>
              </a:rPr>
              <a:t>«Икона Божия Матерь.</a:t>
            </a:r>
            <a:br>
              <a:rPr lang="ru-RU" sz="2200" b="1" i="1" dirty="0" smtClean="0">
                <a:solidFill>
                  <a:schemeClr val="tx1"/>
                </a:solidFill>
              </a:rPr>
            </a:br>
            <a:r>
              <a:rPr lang="ru-RU" sz="2200" b="1" i="1" dirty="0" smtClean="0">
                <a:solidFill>
                  <a:schemeClr val="tx1"/>
                </a:solidFill>
              </a:rPr>
              <a:t> Умиление». </a:t>
            </a:r>
            <a:br>
              <a:rPr lang="ru-RU" sz="2200" b="1" i="1" dirty="0" smtClean="0">
                <a:solidFill>
                  <a:schemeClr val="tx1"/>
                </a:solidFill>
              </a:rPr>
            </a:br>
            <a:r>
              <a:rPr lang="ru-RU" sz="2200" b="1" i="1" dirty="0" smtClean="0">
                <a:solidFill>
                  <a:schemeClr val="tx1"/>
                </a:solidFill>
              </a:rPr>
              <a:t>Вышивка</a:t>
            </a:r>
            <a:r>
              <a:rPr lang="ru-RU" dirty="0" smtClean="0"/>
              <a:t/>
            </a:r>
            <a:br>
              <a:rPr lang="ru-RU" dirty="0" smtClean="0"/>
            </a:br>
            <a:endParaRPr lang="ru-RU" dirty="0"/>
          </a:p>
        </p:txBody>
      </p:sp>
      <p:pic>
        <p:nvPicPr>
          <p:cNvPr id="4" name="Содержимое 3" descr="вышивка бисером (2).JPG"/>
          <p:cNvPicPr>
            <a:picLocks noGrp="1" noChangeAspect="1"/>
          </p:cNvPicPr>
          <p:nvPr>
            <p:ph idx="1"/>
          </p:nvPr>
        </p:nvPicPr>
        <p:blipFill>
          <a:blip r:embed="rId3" cstate="print"/>
          <a:stretch>
            <a:fillRect/>
          </a:stretch>
        </p:blipFill>
        <p:spPr>
          <a:xfrm>
            <a:off x="4500562" y="1571612"/>
            <a:ext cx="4357686" cy="4954837"/>
          </a:xfr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descr="images.jpg"/>
          <p:cNvPicPr>
            <a:picLocks noChangeAspect="1"/>
          </p:cNvPicPr>
          <p:nvPr/>
        </p:nvPicPr>
        <p:blipFill>
          <a:blip r:embed="rId2"/>
          <a:stretch>
            <a:fillRect/>
          </a:stretch>
        </p:blipFill>
        <p:spPr>
          <a:xfrm>
            <a:off x="0" y="0"/>
            <a:ext cx="9155784" cy="6858000"/>
          </a:xfrm>
          <a:prstGeom prst="rect">
            <a:avLst/>
          </a:prstGeom>
        </p:spPr>
      </p:pic>
      <p:sp>
        <p:nvSpPr>
          <p:cNvPr id="2" name="Заголовок 1"/>
          <p:cNvSpPr>
            <a:spLocks noGrp="1"/>
          </p:cNvSpPr>
          <p:nvPr>
            <p:ph type="title"/>
          </p:nvPr>
        </p:nvSpPr>
        <p:spPr>
          <a:xfrm>
            <a:off x="500034" y="214290"/>
            <a:ext cx="3500462" cy="4143380"/>
          </a:xfrm>
        </p:spPr>
        <p:txBody>
          <a:bodyPr>
            <a:normAutofit/>
          </a:bodyPr>
          <a:lstStyle/>
          <a:p>
            <a:r>
              <a:rPr lang="ru-RU" sz="2400" b="1" i="1" dirty="0" smtClean="0">
                <a:solidFill>
                  <a:schemeClr val="tx1"/>
                </a:solidFill>
                <a:cs typeface="CordiaUPC" pitchFamily="34" charset="-34"/>
              </a:rPr>
              <a:t>«Попугайчики»</a:t>
            </a:r>
            <a:br>
              <a:rPr lang="ru-RU" sz="2400" b="1" i="1" dirty="0" smtClean="0">
                <a:solidFill>
                  <a:schemeClr val="tx1"/>
                </a:solidFill>
                <a:cs typeface="CordiaUPC" pitchFamily="34" charset="-34"/>
              </a:rPr>
            </a:br>
            <a:r>
              <a:rPr lang="ru-RU" sz="2400" i="1" dirty="0" smtClean="0">
                <a:solidFill>
                  <a:schemeClr val="tx1"/>
                </a:solidFill>
                <a:cs typeface="CordiaUPC" pitchFamily="34" charset="-34"/>
              </a:rPr>
              <a:t/>
            </a:r>
            <a:br>
              <a:rPr lang="ru-RU" sz="2400" i="1" dirty="0" smtClean="0">
                <a:solidFill>
                  <a:schemeClr val="tx1"/>
                </a:solidFill>
                <a:cs typeface="CordiaUPC" pitchFamily="34" charset="-34"/>
              </a:rPr>
            </a:br>
            <a:r>
              <a:rPr lang="ru-RU" sz="2400" i="1" dirty="0" smtClean="0">
                <a:solidFill>
                  <a:schemeClr val="tx1"/>
                </a:solidFill>
                <a:cs typeface="CordiaUPC" pitchFamily="34" charset="-34"/>
              </a:rPr>
              <a:t>вышивка бисером</a:t>
            </a:r>
            <a:br>
              <a:rPr lang="ru-RU" sz="2400" i="1" dirty="0" smtClean="0">
                <a:solidFill>
                  <a:schemeClr val="tx1"/>
                </a:solidFill>
                <a:cs typeface="CordiaUPC" pitchFamily="34" charset="-34"/>
              </a:rPr>
            </a:br>
            <a:r>
              <a:rPr lang="ru-RU" sz="2400" i="1" dirty="0" smtClean="0">
                <a:solidFill>
                  <a:schemeClr val="tx1"/>
                </a:solidFill>
                <a:cs typeface="CordiaUPC" pitchFamily="34" charset="-34"/>
              </a:rPr>
              <a:t>Её я подготовила для 4 Всероссийского конкурса «Сотворение»</a:t>
            </a:r>
            <a:endParaRPr lang="ru-RU" sz="2400" i="1" dirty="0">
              <a:solidFill>
                <a:schemeClr val="tx1"/>
              </a:solidFill>
              <a:cs typeface="CordiaUPC" pitchFamily="34" charset="-34"/>
            </a:endParaRPr>
          </a:p>
        </p:txBody>
      </p:sp>
      <p:pic>
        <p:nvPicPr>
          <p:cNvPr id="4" name="Содержимое 3" descr="фото0321.jpg"/>
          <p:cNvPicPr>
            <a:picLocks noGrp="1" noChangeAspect="1"/>
          </p:cNvPicPr>
          <p:nvPr>
            <p:ph idx="1"/>
          </p:nvPr>
        </p:nvPicPr>
        <p:blipFill>
          <a:blip r:embed="rId3">
            <a:lum contrast="30000"/>
          </a:blip>
          <a:srcRect l="5203" b="694"/>
          <a:stretch>
            <a:fillRect/>
          </a:stretch>
        </p:blipFill>
        <p:spPr>
          <a:xfrm>
            <a:off x="3500430" y="-285776"/>
            <a:ext cx="4714908" cy="65855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style>
          <a:lnRef idx="3">
            <a:schemeClr val="lt1"/>
          </a:lnRef>
          <a:fillRef idx="1">
            <a:schemeClr val="accent6"/>
          </a:fillRef>
          <a:effectRef idx="1">
            <a:schemeClr val="accent6"/>
          </a:effectRef>
          <a:fontRef idx="minor">
            <a:schemeClr val="lt1"/>
          </a:fontRef>
        </p:style>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97b551e7dd58.jpg"/>
          <p:cNvPicPr>
            <a:picLocks noChangeAspect="1"/>
          </p:cNvPicPr>
          <p:nvPr/>
        </p:nvPicPr>
        <p:blipFill>
          <a:blip r:embed="rId2"/>
          <a:srcRect r="20937" b="47500"/>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pPr algn="ctr"/>
            <a:r>
              <a:rPr lang="ru-RU" sz="6000" i="1" u="sng" dirty="0" smtClean="0">
                <a:solidFill>
                  <a:schemeClr val="tx1"/>
                </a:solidFill>
                <a:latin typeface="Comic Sans MS" pitchFamily="66" charset="0"/>
              </a:rPr>
              <a:t>Витраж</a:t>
            </a:r>
            <a:r>
              <a:rPr lang="ru-RU" dirty="0" smtClean="0"/>
              <a:t/>
            </a:r>
            <a:br>
              <a:rPr lang="ru-RU" dirty="0" smtClean="0"/>
            </a:br>
            <a:endParaRPr lang="ru-RU" dirty="0"/>
          </a:p>
        </p:txBody>
      </p:sp>
      <p:sp>
        <p:nvSpPr>
          <p:cNvPr id="3" name="Содержимое 2"/>
          <p:cNvSpPr>
            <a:spLocks noGrp="1"/>
          </p:cNvSpPr>
          <p:nvPr>
            <p:ph idx="1"/>
          </p:nvPr>
        </p:nvSpPr>
        <p:spPr/>
        <p:txBody>
          <a:bodyPr>
            <a:normAutofit lnSpcReduction="10000"/>
          </a:bodyPr>
          <a:lstStyle/>
          <a:p>
            <a:pPr>
              <a:buNone/>
            </a:pPr>
            <a:r>
              <a:rPr lang="ru-RU" sz="2400" b="1" dirty="0" smtClean="0"/>
              <a:t>Это очень красивые и не обычные</a:t>
            </a:r>
          </a:p>
          <a:p>
            <a:pPr>
              <a:buNone/>
            </a:pPr>
            <a:r>
              <a:rPr lang="ru-RU" sz="2400" b="1" dirty="0" smtClean="0"/>
              <a:t> картины на стекле.</a:t>
            </a:r>
          </a:p>
          <a:p>
            <a:pPr>
              <a:buNone/>
            </a:pPr>
            <a:r>
              <a:rPr lang="ru-RU" sz="2400" b="1" dirty="0" smtClean="0"/>
              <a:t> </a:t>
            </a:r>
          </a:p>
          <a:p>
            <a:pPr>
              <a:buNone/>
            </a:pPr>
            <a:r>
              <a:rPr lang="ru-RU" sz="2400" b="1" dirty="0" smtClean="0"/>
              <a:t>Витражи очень просто нарисовать:</a:t>
            </a:r>
          </a:p>
          <a:p>
            <a:pPr>
              <a:buNone/>
            </a:pPr>
            <a:r>
              <a:rPr lang="ru-RU" sz="2400" b="1" dirty="0" smtClean="0"/>
              <a:t> надо чуть – </a:t>
            </a:r>
            <a:r>
              <a:rPr lang="ru-RU" sz="2400" b="1" dirty="0" err="1" smtClean="0"/>
              <a:t>чуть</a:t>
            </a:r>
            <a:r>
              <a:rPr lang="ru-RU" sz="2400" b="1" dirty="0" smtClean="0"/>
              <a:t> фантазии, терпения</a:t>
            </a:r>
          </a:p>
          <a:p>
            <a:pPr>
              <a:buNone/>
            </a:pPr>
            <a:r>
              <a:rPr lang="ru-RU" sz="2400" b="1" dirty="0" smtClean="0"/>
              <a:t> и аккуратности. </a:t>
            </a:r>
          </a:p>
          <a:p>
            <a:pPr>
              <a:buNone/>
            </a:pPr>
            <a:endParaRPr lang="ru-RU" sz="2400" b="1" dirty="0" smtClean="0"/>
          </a:p>
          <a:p>
            <a:pPr>
              <a:buNone/>
            </a:pPr>
            <a:endParaRPr lang="ru-RU" sz="2400" b="1" dirty="0" smtClean="0"/>
          </a:p>
          <a:p>
            <a:pPr>
              <a:buNone/>
            </a:pPr>
            <a:r>
              <a:rPr lang="ru-RU" sz="2400" b="1" dirty="0" smtClean="0"/>
              <a:t> Думаю что такие замечательные шедевры</a:t>
            </a:r>
          </a:p>
          <a:p>
            <a:pPr>
              <a:buNone/>
            </a:pPr>
            <a:r>
              <a:rPr lang="ru-RU" sz="2400" b="1" dirty="0" smtClean="0"/>
              <a:t> на стекле станут отличным подарком вам </a:t>
            </a:r>
          </a:p>
          <a:p>
            <a:pPr>
              <a:buNone/>
            </a:pPr>
            <a:r>
              <a:rPr lang="ru-RU" sz="2400" b="1" dirty="0" smtClean="0"/>
              <a:t>и вашим близким!</a:t>
            </a:r>
            <a:endParaRPr lang="ru-RU" sz="2400" b="1"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97b551e7dd58.jpg"/>
          <p:cNvPicPr>
            <a:picLocks noChangeAspect="1"/>
          </p:cNvPicPr>
          <p:nvPr/>
        </p:nvPicPr>
        <p:blipFill>
          <a:blip r:embed="rId2"/>
          <a:srcRect r="28437" b="48867"/>
          <a:stretch>
            <a:fillRect/>
          </a:stretch>
        </p:blipFill>
        <p:spPr>
          <a:xfrm>
            <a:off x="0" y="0"/>
            <a:ext cx="9144000" cy="6858000"/>
          </a:xfrm>
          <a:prstGeom prst="rect">
            <a:avLst/>
          </a:prstGeom>
        </p:spPr>
      </p:pic>
      <p:sp>
        <p:nvSpPr>
          <p:cNvPr id="2" name="Заголовок 1"/>
          <p:cNvSpPr>
            <a:spLocks noGrp="1"/>
          </p:cNvSpPr>
          <p:nvPr>
            <p:ph type="title"/>
          </p:nvPr>
        </p:nvSpPr>
        <p:spPr>
          <a:xfrm>
            <a:off x="714348" y="428604"/>
            <a:ext cx="2857520" cy="6072230"/>
          </a:xfrm>
        </p:spPr>
        <p:txBody>
          <a:bodyPr>
            <a:normAutofit fontScale="90000"/>
          </a:bodyPr>
          <a:lstStyle/>
          <a:p>
            <a:r>
              <a:rPr lang="ru-RU" sz="1800" b="1" dirty="0" smtClean="0">
                <a:solidFill>
                  <a:schemeClr val="tx1"/>
                </a:solidFill>
              </a:rPr>
              <a:t>Работы победителей Первого Всероссийского конкурса </a:t>
            </a:r>
            <a:r>
              <a:rPr lang="ru-RU" sz="1800" dirty="0" smtClean="0">
                <a:solidFill>
                  <a:schemeClr val="tx1"/>
                </a:solidFill>
              </a:rPr>
              <a:t/>
            </a:r>
            <a:br>
              <a:rPr lang="ru-RU" sz="1800" dirty="0" smtClean="0">
                <a:solidFill>
                  <a:schemeClr val="tx1"/>
                </a:solidFill>
              </a:rPr>
            </a:br>
            <a:r>
              <a:rPr lang="ru-RU" sz="1800" b="1" dirty="0" smtClean="0">
                <a:solidFill>
                  <a:schemeClr val="tx1"/>
                </a:solidFill>
              </a:rPr>
              <a:t>художественного и декоративно-прикладного творчества</a:t>
            </a:r>
            <a:r>
              <a:rPr lang="ru-RU" sz="1800" dirty="0" smtClean="0">
                <a:solidFill>
                  <a:schemeClr val="tx1"/>
                </a:solidFill>
              </a:rPr>
              <a:t/>
            </a:r>
            <a:br>
              <a:rPr lang="ru-RU" sz="1800" dirty="0" smtClean="0">
                <a:solidFill>
                  <a:schemeClr val="tx1"/>
                </a:solidFill>
              </a:rPr>
            </a:br>
            <a:r>
              <a:rPr lang="ru-RU" sz="1800" b="1" cap="all" dirty="0" smtClean="0">
                <a:solidFill>
                  <a:schemeClr val="tx1"/>
                </a:solidFill>
              </a:rPr>
              <a:t>«сотворение»</a:t>
            </a:r>
            <a:br>
              <a:rPr lang="ru-RU" sz="1800" b="1" cap="all" dirty="0" smtClean="0">
                <a:solidFill>
                  <a:schemeClr val="tx1"/>
                </a:solidFill>
              </a:rPr>
            </a:br>
            <a:r>
              <a:rPr lang="ru-RU" sz="1800" dirty="0" smtClean="0">
                <a:solidFill>
                  <a:schemeClr val="tx1"/>
                </a:solidFill>
              </a:rPr>
              <a:t/>
            </a:r>
            <a:br>
              <a:rPr lang="ru-RU" sz="1800" dirty="0" smtClean="0">
                <a:solidFill>
                  <a:schemeClr val="tx1"/>
                </a:solidFill>
              </a:rPr>
            </a:br>
            <a:r>
              <a:rPr lang="ru-RU" sz="1800" i="1" dirty="0" smtClean="0">
                <a:solidFill>
                  <a:schemeClr val="tx1"/>
                </a:solidFill>
              </a:rPr>
              <a:t>Февраль 2013 г.</a:t>
            </a:r>
            <a:r>
              <a:rPr lang="ru-RU" dirty="0" smtClean="0">
                <a:solidFill>
                  <a:schemeClr val="tx1"/>
                </a:solidFill>
              </a:rPr>
              <a:t/>
            </a:r>
            <a:br>
              <a:rPr lang="ru-RU" dirty="0" smtClean="0">
                <a:solidFill>
                  <a:schemeClr val="tx1"/>
                </a:solidFill>
              </a:rPr>
            </a:br>
            <a:r>
              <a:rPr lang="ru-RU" i="1" dirty="0" smtClean="0">
                <a:solidFill>
                  <a:schemeClr val="tx1"/>
                </a:solidFill>
              </a:rPr>
              <a:t> </a:t>
            </a:r>
            <a:r>
              <a:rPr lang="ru-RU" dirty="0" smtClean="0">
                <a:solidFill>
                  <a:schemeClr val="tx1"/>
                </a:solidFill>
              </a:rPr>
              <a:t/>
            </a:r>
            <a:br>
              <a:rPr lang="ru-RU" dirty="0" smtClean="0">
                <a:solidFill>
                  <a:schemeClr val="tx1"/>
                </a:solidFill>
              </a:rPr>
            </a:br>
            <a:r>
              <a:rPr lang="ru-RU" sz="1800" b="1" i="1" dirty="0" smtClean="0">
                <a:solidFill>
                  <a:schemeClr val="tx1"/>
                </a:solidFill>
              </a:rPr>
              <a:t>Спиридонова Виктория</a:t>
            </a:r>
            <a:r>
              <a:rPr lang="ru-RU" sz="1800" i="1" dirty="0" smtClean="0">
                <a:solidFill>
                  <a:schemeClr val="tx1"/>
                </a:solidFill>
              </a:rPr>
              <a:t> (1 место)</a:t>
            </a:r>
            <a:br>
              <a:rPr lang="ru-RU" sz="1800" i="1" dirty="0" smtClean="0">
                <a:solidFill>
                  <a:schemeClr val="tx1"/>
                </a:solidFill>
              </a:rPr>
            </a:br>
            <a:r>
              <a:rPr lang="ru-RU" sz="1800" dirty="0" smtClean="0">
                <a:solidFill>
                  <a:schemeClr val="tx1"/>
                </a:solidFill>
              </a:rPr>
              <a:t/>
            </a:r>
            <a:br>
              <a:rPr lang="ru-RU" sz="1800" dirty="0" smtClean="0">
                <a:solidFill>
                  <a:schemeClr val="tx1"/>
                </a:solidFill>
              </a:rPr>
            </a:br>
            <a:r>
              <a:rPr lang="ru-RU" sz="1800" i="1" dirty="0" smtClean="0">
                <a:solidFill>
                  <a:schemeClr val="tx1"/>
                </a:solidFill>
              </a:rPr>
              <a:t>Педагог – Уварова Е.Ю.</a:t>
            </a:r>
            <a:r>
              <a:rPr lang="ru-RU" sz="1800" dirty="0" smtClean="0">
                <a:solidFill>
                  <a:schemeClr val="tx1"/>
                </a:solidFill>
              </a:rPr>
              <a:t/>
            </a:r>
            <a:br>
              <a:rPr lang="ru-RU" sz="1800" dirty="0" smtClean="0">
                <a:solidFill>
                  <a:schemeClr val="tx1"/>
                </a:solidFill>
              </a:rPr>
            </a:br>
            <a:r>
              <a:rPr lang="ru-RU" sz="1800" i="1" dirty="0" smtClean="0">
                <a:solidFill>
                  <a:schemeClr val="tx1"/>
                </a:solidFill>
              </a:rPr>
              <a:t>Владимирская обл.</a:t>
            </a:r>
            <a:br>
              <a:rPr lang="ru-RU" sz="1800" i="1" dirty="0" smtClean="0">
                <a:solidFill>
                  <a:schemeClr val="tx1"/>
                </a:solidFill>
              </a:rPr>
            </a:br>
            <a:r>
              <a:rPr lang="ru-RU" sz="1800" dirty="0" smtClean="0">
                <a:solidFill>
                  <a:schemeClr val="tx1"/>
                </a:solidFill>
              </a:rPr>
              <a:t/>
            </a:r>
            <a:br>
              <a:rPr lang="ru-RU" sz="1800" dirty="0" smtClean="0">
                <a:solidFill>
                  <a:schemeClr val="tx1"/>
                </a:solidFill>
              </a:rPr>
            </a:br>
            <a:r>
              <a:rPr lang="ru-RU" sz="1800" b="1" i="1" dirty="0" smtClean="0">
                <a:solidFill>
                  <a:schemeClr val="tx1"/>
                </a:solidFill>
              </a:rPr>
              <a:t>«Осень». Витраж на стекле</a:t>
            </a:r>
            <a:r>
              <a:rPr lang="ru-RU" dirty="0" smtClean="0">
                <a:solidFill>
                  <a:schemeClr val="tx1"/>
                </a:solidFill>
              </a:rPr>
              <a:t/>
            </a:r>
            <a:br>
              <a:rPr lang="ru-RU" dirty="0" smtClean="0">
                <a:solidFill>
                  <a:schemeClr val="tx1"/>
                </a:solidFill>
              </a:rPr>
            </a:br>
            <a:endParaRPr lang="ru-RU" dirty="0">
              <a:solidFill>
                <a:schemeClr val="tx1"/>
              </a:solidFill>
            </a:endParaRPr>
          </a:p>
        </p:txBody>
      </p:sp>
      <p:pic>
        <p:nvPicPr>
          <p:cNvPr id="4" name="Содержимое 3" descr="П-1_Спиридонова_Виктория_Осень_витраж на стекле"/>
          <p:cNvPicPr>
            <a:picLocks noGrp="1"/>
          </p:cNvPicPr>
          <p:nvPr>
            <p:ph idx="1"/>
          </p:nvPr>
        </p:nvPicPr>
        <p:blipFill>
          <a:blip r:embed="rId3">
            <a:extLst>
              <a:ext uri="{28A0092B-C50C-407E-A947-70E740481C1C}">
                <a14:useLocalDpi xmlns:a14="http://schemas.microsoft.com/office/drawing/2010/main" xmlns:lc="http://schemas.openxmlformats.org/drawingml/2006/lockedCanvas" xmlns="" val="0"/>
              </a:ext>
            </a:extLst>
          </a:blip>
          <a:srcRect/>
          <a:stretch>
            <a:fillRect/>
          </a:stretch>
        </p:blipFill>
        <p:spPr bwMode="auto">
          <a:xfrm>
            <a:off x="3643306" y="571480"/>
            <a:ext cx="5286380" cy="5572164"/>
          </a:xfrm>
          <a:prstGeom prst="rect">
            <a:avLst/>
          </a:prstGeom>
          <a:noFill/>
          <a:ln>
            <a:noFill/>
          </a:ln>
          <a:effectLst>
            <a:innerShdw blurRad="63500" dist="50800" dir="8100000">
              <a:prstClr val="black">
                <a:alpha val="50000"/>
              </a:prstClr>
            </a:innerShdw>
            <a:softEdge rad="127000"/>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Рисунок 4" descr="priroda92.png"/>
          <p:cNvPicPr>
            <a:picLocks noChangeAspect="1"/>
          </p:cNvPicPr>
          <p:nvPr/>
        </p:nvPicPr>
        <p:blipFill>
          <a:blip r:embed="rId2"/>
          <a:srcRect r="13024" b="14051"/>
          <a:stretch>
            <a:fillRect/>
          </a:stretch>
        </p:blipFill>
        <p:spPr>
          <a:xfrm>
            <a:off x="0" y="0"/>
            <a:ext cx="9144000" cy="6858000"/>
          </a:xfrm>
          <a:prstGeom prst="rect">
            <a:avLst/>
          </a:prstGeom>
        </p:spPr>
      </p:pic>
      <p:sp>
        <p:nvSpPr>
          <p:cNvPr id="2" name="Заголовок 1"/>
          <p:cNvSpPr>
            <a:spLocks noGrp="1"/>
          </p:cNvSpPr>
          <p:nvPr>
            <p:ph type="title"/>
          </p:nvPr>
        </p:nvSpPr>
        <p:spPr>
          <a:xfrm>
            <a:off x="4000496" y="285728"/>
            <a:ext cx="4786314" cy="1285884"/>
          </a:xfrm>
        </p:spPr>
        <p:txBody>
          <a:bodyPr>
            <a:normAutofit fontScale="90000"/>
          </a:bodyPr>
          <a:lstStyle/>
          <a:p>
            <a:r>
              <a:rPr lang="ru-RU" sz="2400" b="1" dirty="0" smtClean="0">
                <a:solidFill>
                  <a:schemeClr val="tx1"/>
                </a:solidFill>
                <a:latin typeface="Segoe Script" pitchFamily="34" charset="0"/>
              </a:rPr>
              <a:t> </a:t>
            </a:r>
            <a:r>
              <a:rPr lang="ru-RU" sz="2800" b="1" dirty="0" smtClean="0">
                <a:solidFill>
                  <a:schemeClr val="tx1"/>
                </a:solidFill>
                <a:latin typeface="Segoe Script" pitchFamily="34" charset="0"/>
              </a:rPr>
              <a:t>Подбор необходимых </a:t>
            </a:r>
            <a:br>
              <a:rPr lang="ru-RU" sz="2800" b="1" dirty="0" smtClean="0">
                <a:solidFill>
                  <a:schemeClr val="tx1"/>
                </a:solidFill>
                <a:latin typeface="Segoe Script" pitchFamily="34" charset="0"/>
              </a:rPr>
            </a:br>
            <a:r>
              <a:rPr lang="ru-RU" sz="2800" b="1" dirty="0" smtClean="0">
                <a:solidFill>
                  <a:schemeClr val="tx1"/>
                </a:solidFill>
                <a:latin typeface="Segoe Script" pitchFamily="34" charset="0"/>
              </a:rPr>
              <a:t> </a:t>
            </a:r>
            <a:r>
              <a:rPr lang="ru-RU" sz="2800" b="1" u="sng" dirty="0" smtClean="0">
                <a:solidFill>
                  <a:schemeClr val="tx1"/>
                </a:solidFill>
                <a:latin typeface="Segoe Script" pitchFamily="34" charset="0"/>
              </a:rPr>
              <a:t>материалов, инструментов</a:t>
            </a:r>
            <a:endParaRPr lang="ru-RU" sz="2800" u="sng" dirty="0">
              <a:solidFill>
                <a:schemeClr val="tx1"/>
              </a:solidFill>
            </a:endParaRPr>
          </a:p>
        </p:txBody>
      </p:sp>
      <p:sp>
        <p:nvSpPr>
          <p:cNvPr id="3" name="Содержимое 2"/>
          <p:cNvSpPr>
            <a:spLocks noGrp="1"/>
          </p:cNvSpPr>
          <p:nvPr>
            <p:ph idx="1"/>
          </p:nvPr>
        </p:nvSpPr>
        <p:spPr>
          <a:xfrm>
            <a:off x="3571868" y="1785926"/>
            <a:ext cx="3929090" cy="4429156"/>
          </a:xfrm>
        </p:spPr>
        <p:txBody>
          <a:bodyPr>
            <a:normAutofit fontScale="77500" lnSpcReduction="20000"/>
          </a:bodyPr>
          <a:lstStyle/>
          <a:p>
            <a:pPr>
              <a:buClr>
                <a:schemeClr val="tx1"/>
              </a:buClr>
              <a:buFont typeface="Wingdings" pitchFamily="2" charset="2"/>
              <a:buChar char="ü"/>
            </a:pPr>
            <a:r>
              <a:rPr lang="ru-RU" sz="2600" b="1" dirty="0" smtClean="0"/>
              <a:t>Стекло</a:t>
            </a:r>
          </a:p>
          <a:p>
            <a:pPr>
              <a:buClr>
                <a:schemeClr val="tx1"/>
              </a:buClr>
              <a:buFont typeface="Wingdings" pitchFamily="2" charset="2"/>
              <a:buChar char="ü"/>
            </a:pPr>
            <a:endParaRPr lang="ru-RU" sz="2600" b="1" dirty="0" smtClean="0"/>
          </a:p>
          <a:p>
            <a:pPr>
              <a:buClr>
                <a:schemeClr val="tx1"/>
              </a:buClr>
              <a:buFont typeface="Wingdings" pitchFamily="2" charset="2"/>
              <a:buChar char="ü"/>
            </a:pPr>
            <a:r>
              <a:rPr lang="ru-RU" sz="2600" b="1" dirty="0" smtClean="0"/>
              <a:t>Бумажный скотч</a:t>
            </a:r>
          </a:p>
          <a:p>
            <a:pPr>
              <a:buClr>
                <a:schemeClr val="tx1"/>
              </a:buClr>
              <a:buFont typeface="Wingdings" pitchFamily="2" charset="2"/>
              <a:buChar char="ü"/>
            </a:pPr>
            <a:endParaRPr lang="ru-RU" sz="2600" b="1" dirty="0" smtClean="0"/>
          </a:p>
          <a:p>
            <a:pPr>
              <a:buClr>
                <a:schemeClr val="tx1"/>
              </a:buClr>
              <a:buFont typeface="Wingdings" pitchFamily="2" charset="2"/>
              <a:buChar char="ü"/>
            </a:pPr>
            <a:r>
              <a:rPr lang="ru-RU" sz="2600" b="1" dirty="0" smtClean="0"/>
              <a:t>Бумага</a:t>
            </a:r>
          </a:p>
          <a:p>
            <a:pPr>
              <a:buClr>
                <a:schemeClr val="tx1"/>
              </a:buClr>
              <a:buFont typeface="Wingdings" pitchFamily="2" charset="2"/>
              <a:buChar char="ü"/>
            </a:pPr>
            <a:endParaRPr lang="ru-RU" sz="2600" b="1" dirty="0" smtClean="0"/>
          </a:p>
          <a:p>
            <a:pPr>
              <a:buClr>
                <a:schemeClr val="tx1"/>
              </a:buClr>
              <a:buFont typeface="Wingdings" pitchFamily="2" charset="2"/>
              <a:buChar char="ü"/>
            </a:pPr>
            <a:r>
              <a:rPr lang="ru-RU" sz="2600" b="1" dirty="0" smtClean="0"/>
              <a:t>Карандаш, ластик</a:t>
            </a:r>
          </a:p>
          <a:p>
            <a:pPr>
              <a:buClr>
                <a:schemeClr val="tx1"/>
              </a:buClr>
              <a:buFont typeface="Wingdings" pitchFamily="2" charset="2"/>
              <a:buChar char="ü"/>
            </a:pPr>
            <a:endParaRPr lang="ru-RU" sz="2600" b="1" dirty="0" smtClean="0"/>
          </a:p>
          <a:p>
            <a:pPr>
              <a:buClr>
                <a:schemeClr val="tx1"/>
              </a:buClr>
              <a:buFont typeface="Wingdings" pitchFamily="2" charset="2"/>
              <a:buChar char="ü"/>
            </a:pPr>
            <a:r>
              <a:rPr lang="ru-RU" sz="2600" b="1" dirty="0" smtClean="0"/>
              <a:t>Контур  (черного, бронзового и </a:t>
            </a:r>
          </a:p>
          <a:p>
            <a:pPr>
              <a:buClr>
                <a:schemeClr val="tx1"/>
              </a:buClr>
              <a:buNone/>
            </a:pPr>
            <a:r>
              <a:rPr lang="ru-RU" sz="2600" b="1" dirty="0" smtClean="0"/>
              <a:t>    золотого цветов)</a:t>
            </a:r>
          </a:p>
          <a:p>
            <a:pPr>
              <a:buClr>
                <a:schemeClr val="tx1"/>
              </a:buClr>
              <a:buFont typeface="Wingdings" pitchFamily="2" charset="2"/>
              <a:buChar char="ü"/>
            </a:pPr>
            <a:endParaRPr lang="ru-RU" sz="2600" b="1" dirty="0" smtClean="0"/>
          </a:p>
          <a:p>
            <a:pPr>
              <a:buClr>
                <a:schemeClr val="tx1"/>
              </a:buClr>
              <a:buFont typeface="Wingdings" pitchFamily="2" charset="2"/>
              <a:buChar char="ü"/>
            </a:pPr>
            <a:r>
              <a:rPr lang="ru-RU" sz="2600" b="1" dirty="0" smtClean="0"/>
              <a:t>Жидкие витражные краски</a:t>
            </a:r>
          </a:p>
          <a:p>
            <a:pPr>
              <a:buFont typeface="Wingdings" pitchFamily="2" charset="2"/>
              <a:buChar char="ü"/>
            </a:pPr>
            <a:endParaRPr lang="ru-RU"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accent1">
            <a:lumMod val="75000"/>
          </a:schemeClr>
        </a:solidFill>
        <a:effectLst/>
      </p:bgPr>
    </p:bg>
    <p:spTree>
      <p:nvGrpSpPr>
        <p:cNvPr id="1" name=""/>
        <p:cNvGrpSpPr/>
        <p:nvPr/>
      </p:nvGrpSpPr>
      <p:grpSpPr>
        <a:xfrm>
          <a:off x="0" y="0"/>
          <a:ext cx="0" cy="0"/>
          <a:chOff x="0" y="0"/>
          <a:chExt cx="0" cy="0"/>
        </a:xfrm>
      </p:grpSpPr>
      <p:pic>
        <p:nvPicPr>
          <p:cNvPr id="5" name="Рисунок 4" descr="905921254.jpg"/>
          <p:cNvPicPr>
            <a:picLocks noChangeAspect="1"/>
          </p:cNvPicPr>
          <p:nvPr/>
        </p:nvPicPr>
        <p:blipFill>
          <a:blip r:embed="rId3"/>
          <a:stretch>
            <a:fillRect/>
          </a:stretch>
        </p:blipFill>
        <p:spPr>
          <a:xfrm>
            <a:off x="0" y="0"/>
            <a:ext cx="9144000" cy="6858000"/>
          </a:xfrm>
          <a:prstGeom prst="rect">
            <a:avLst/>
          </a:prstGeom>
        </p:spPr>
      </p:pic>
      <p:sp>
        <p:nvSpPr>
          <p:cNvPr id="4" name="Скругленный прямоугольник 3"/>
          <p:cNvSpPr/>
          <p:nvPr/>
        </p:nvSpPr>
        <p:spPr>
          <a:xfrm>
            <a:off x="642910" y="714356"/>
            <a:ext cx="8072494" cy="5643602"/>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5">
                  <a:lumMod val="75000"/>
                </a:schemeClr>
              </a:solidFill>
            </a:endParaRPr>
          </a:p>
        </p:txBody>
      </p:sp>
      <p:sp>
        <p:nvSpPr>
          <p:cNvPr id="2" name="Заголовок 1"/>
          <p:cNvSpPr>
            <a:spLocks noGrp="1"/>
          </p:cNvSpPr>
          <p:nvPr>
            <p:ph type="title"/>
          </p:nvPr>
        </p:nvSpPr>
        <p:spPr>
          <a:xfrm>
            <a:off x="1000100" y="642918"/>
            <a:ext cx="7279796" cy="1225536"/>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3600" b="1" i="1" cap="all" dirty="0" smtClean="0">
                <a:ln w="0"/>
                <a:solidFill>
                  <a:schemeClr val="tx1">
                    <a:lumMod val="95000"/>
                    <a:lumOff val="5000"/>
                  </a:schemeClr>
                </a:solidFill>
                <a:effectLst>
                  <a:reflection blurRad="12700" stA="50000" endPos="50000" dist="5000" dir="5400000" sy="-100000" rotWithShape="0"/>
                </a:effectLst>
                <a:latin typeface="Segoe Script" pitchFamily="34" charset="0"/>
              </a:rPr>
              <a:t>ПЛАНИРОВАНИЕ РАБОТЫ</a:t>
            </a:r>
            <a:endParaRPr lang="ru-RU" sz="3600" b="1" i="1" cap="all" dirty="0">
              <a:ln w="0"/>
              <a:solidFill>
                <a:schemeClr val="tx1">
                  <a:lumMod val="95000"/>
                  <a:lumOff val="5000"/>
                </a:schemeClr>
              </a:solidFill>
              <a:effectLst>
                <a:reflection blurRad="12700" stA="50000" endPos="50000" dist="5000" dir="5400000" sy="-100000" rotWithShape="0"/>
              </a:effectLst>
              <a:latin typeface="Segoe Script" pitchFamily="34" charset="0"/>
            </a:endParaRPr>
          </a:p>
        </p:txBody>
      </p:sp>
      <p:graphicFrame>
        <p:nvGraphicFramePr>
          <p:cNvPr id="1026" name="Diagram 31"/>
          <p:cNvGraphicFramePr>
            <a:graphicFrameLocks/>
          </p:cNvGraphicFramePr>
          <p:nvPr>
            <p:ph idx="1"/>
          </p:nvPr>
        </p:nvGraphicFramePr>
        <p:xfrm>
          <a:off x="857224" y="1357298"/>
          <a:ext cx="7570788" cy="5143536"/>
        </p:xfrm>
        <a:graphic>
          <a:graphicData uri="http://schemas.openxmlformats.org/drawingml/2006/compatibility">
            <com:legacyDrawing xmlns:com="http://schemas.openxmlformats.org/drawingml/2006/compatibility" spid="_x0000_s1026"/>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97b551e7dd58.jpg"/>
          <p:cNvPicPr>
            <a:picLocks noChangeAspect="1"/>
          </p:cNvPicPr>
          <p:nvPr/>
        </p:nvPicPr>
        <p:blipFill>
          <a:blip r:embed="rId2"/>
          <a:srcRect r="55625" b="47500"/>
          <a:stretch>
            <a:fillRect/>
          </a:stretch>
        </p:blipFill>
        <p:spPr>
          <a:xfrm>
            <a:off x="0" y="0"/>
            <a:ext cx="9144000" cy="6858000"/>
          </a:xfrm>
          <a:prstGeom prst="rect">
            <a:avLst/>
          </a:prstGeom>
        </p:spPr>
      </p:pic>
      <p:sp>
        <p:nvSpPr>
          <p:cNvPr id="2" name="Заголовок 1"/>
          <p:cNvSpPr>
            <a:spLocks noGrp="1"/>
          </p:cNvSpPr>
          <p:nvPr>
            <p:ph type="title"/>
          </p:nvPr>
        </p:nvSpPr>
        <p:spPr>
          <a:xfrm>
            <a:off x="1500166" y="0"/>
            <a:ext cx="7355204" cy="1214422"/>
          </a:xfrm>
        </p:spPr>
        <p:txBody>
          <a:bodyPr>
            <a:normAutofit fontScale="90000"/>
          </a:bodyPr>
          <a:lstStyle/>
          <a:p>
            <a:pPr algn="ctr"/>
            <a:r>
              <a:rPr lang="ru-RU" sz="2800" i="1" dirty="0" smtClean="0">
                <a:solidFill>
                  <a:schemeClr val="tx1"/>
                </a:solidFill>
                <a:latin typeface="Comic Sans MS" pitchFamily="66" charset="0"/>
              </a:rPr>
              <a:t>Процесс создания  </a:t>
            </a:r>
            <a:br>
              <a:rPr lang="ru-RU" sz="2800" i="1" dirty="0" smtClean="0">
                <a:solidFill>
                  <a:schemeClr val="tx1"/>
                </a:solidFill>
                <a:latin typeface="Comic Sans MS" pitchFamily="66" charset="0"/>
              </a:rPr>
            </a:br>
            <a:r>
              <a:rPr lang="ru-RU" sz="2800" i="1" u="sng" dirty="0" smtClean="0">
                <a:solidFill>
                  <a:schemeClr val="tx1"/>
                </a:solidFill>
                <a:latin typeface="Comic Sans MS" pitchFamily="66" charset="0"/>
              </a:rPr>
              <a:t>«Осень». Витраж на стекле</a:t>
            </a:r>
            <a:r>
              <a:rPr lang="ru-RU" sz="2800" i="1" dirty="0" smtClean="0">
                <a:latin typeface="Comic Sans MS" pitchFamily="66" charset="0"/>
              </a:rPr>
              <a:t/>
            </a:r>
            <a:br>
              <a:rPr lang="ru-RU" sz="2800" i="1" dirty="0" smtClean="0">
                <a:latin typeface="Comic Sans MS" pitchFamily="66" charset="0"/>
              </a:rPr>
            </a:br>
            <a:endParaRPr lang="ru-RU" sz="2800" i="1" dirty="0">
              <a:latin typeface="Comic Sans MS" pitchFamily="66" charset="0"/>
            </a:endParaRPr>
          </a:p>
        </p:txBody>
      </p:sp>
      <p:sp>
        <p:nvSpPr>
          <p:cNvPr id="3" name="Содержимое 2"/>
          <p:cNvSpPr>
            <a:spLocks noGrp="1"/>
          </p:cNvSpPr>
          <p:nvPr>
            <p:ph idx="1"/>
          </p:nvPr>
        </p:nvSpPr>
        <p:spPr>
          <a:xfrm>
            <a:off x="1142976" y="1714488"/>
            <a:ext cx="7790712" cy="4929222"/>
          </a:xfrm>
        </p:spPr>
        <p:txBody>
          <a:bodyPr>
            <a:normAutofit fontScale="92500"/>
          </a:bodyPr>
          <a:lstStyle/>
          <a:p>
            <a:pPr marL="596646" indent="-514350">
              <a:buClr>
                <a:schemeClr val="tx1"/>
              </a:buClr>
              <a:buFont typeface="Wingdings" pitchFamily="2" charset="2"/>
              <a:buChar char="Ø"/>
            </a:pPr>
            <a:r>
              <a:rPr lang="ru-RU" sz="2000" dirty="0" smtClean="0"/>
              <a:t>Рисуем на бумаге наброски нашего будущего витража</a:t>
            </a:r>
          </a:p>
          <a:p>
            <a:pPr marL="596646" indent="-514350">
              <a:buClr>
                <a:schemeClr val="tx1"/>
              </a:buClr>
              <a:buFont typeface="Wingdings" pitchFamily="2" charset="2"/>
              <a:buChar char="Ø"/>
            </a:pPr>
            <a:r>
              <a:rPr lang="ru-RU" sz="2000" dirty="0" smtClean="0"/>
              <a:t>Подготавливаем стекло: </a:t>
            </a:r>
          </a:p>
          <a:p>
            <a:pPr marL="596646" indent="-514350">
              <a:buClr>
                <a:schemeClr val="tx1"/>
              </a:buClr>
              <a:buFont typeface="+mj-lt"/>
              <a:buAutoNum type="alphaLcParenR"/>
            </a:pPr>
            <a:r>
              <a:rPr lang="ru-RU" sz="2000" dirty="0" smtClean="0"/>
              <a:t>моем или протираем стекло</a:t>
            </a:r>
          </a:p>
          <a:p>
            <a:pPr marL="596646" indent="-514350">
              <a:buClr>
                <a:schemeClr val="tx1"/>
              </a:buClr>
              <a:buFont typeface="+mj-lt"/>
              <a:buAutoNum type="alphaLcParenR"/>
            </a:pPr>
            <a:r>
              <a:rPr lang="ru-RU" sz="2000" dirty="0" smtClean="0"/>
              <a:t>Обклеиваем бумажным скотчем края стекла что бы не пораниться</a:t>
            </a:r>
          </a:p>
          <a:p>
            <a:pPr marL="596646" indent="-514350">
              <a:buClr>
                <a:schemeClr val="tx1"/>
              </a:buClr>
              <a:buFont typeface="Wingdings" pitchFamily="2" charset="2"/>
              <a:buChar char="Ø"/>
            </a:pPr>
            <a:r>
              <a:rPr lang="ru-RU" sz="2000" dirty="0" smtClean="0"/>
              <a:t>Подкладываем рисунок под стекло и обводим его черным, бронзовым и золотым контуром.</a:t>
            </a:r>
          </a:p>
          <a:p>
            <a:pPr marL="596646" indent="-514350">
              <a:buClr>
                <a:schemeClr val="tx1"/>
              </a:buClr>
              <a:buFont typeface="Wingdings" pitchFamily="2" charset="2"/>
              <a:buChar char="Ø"/>
            </a:pPr>
            <a:r>
              <a:rPr lang="ru-RU" sz="2000" dirty="0" smtClean="0"/>
              <a:t>Даем контуру высохнуть</a:t>
            </a:r>
          </a:p>
          <a:p>
            <a:pPr marL="596646" indent="-514350">
              <a:buClr>
                <a:schemeClr val="tx1"/>
              </a:buClr>
              <a:buFont typeface="Wingdings" pitchFamily="2" charset="2"/>
              <a:buChar char="Ø"/>
            </a:pPr>
            <a:r>
              <a:rPr lang="ru-RU" sz="2000" dirty="0" smtClean="0"/>
              <a:t>Убедиться что контур высох, и аккуратно закрасить стекло жидкими витражными красками </a:t>
            </a:r>
          </a:p>
          <a:p>
            <a:pPr marL="596646" indent="-514350">
              <a:buClr>
                <a:schemeClr val="tx1"/>
              </a:buClr>
              <a:buFont typeface="Wingdings" pitchFamily="2" charset="2"/>
              <a:buChar char="Ø"/>
            </a:pPr>
            <a:r>
              <a:rPr lang="ru-RU" sz="2000" dirty="0" smtClean="0"/>
              <a:t>Дать краскам высохнуть</a:t>
            </a:r>
          </a:p>
          <a:p>
            <a:pPr marL="596646" indent="-514350">
              <a:buClr>
                <a:schemeClr val="tx1"/>
              </a:buClr>
              <a:buFont typeface="Wingdings" pitchFamily="2" charset="2"/>
              <a:buChar char="Ø"/>
            </a:pPr>
            <a:r>
              <a:rPr lang="ru-RU" sz="2000" dirty="0" smtClean="0"/>
              <a:t>Аккуратно отклеить скотч с краев стекла </a:t>
            </a:r>
          </a:p>
          <a:p>
            <a:pPr marL="596646" indent="-514350">
              <a:buFont typeface="Wingdings" pitchFamily="2" charset="2"/>
              <a:buChar char="Ø"/>
            </a:pPr>
            <a:endParaRPr lang="ru-RU" sz="2000" dirty="0" smtClean="0"/>
          </a:p>
          <a:p>
            <a:pPr marL="596646" indent="-514350" algn="ctr">
              <a:buNone/>
            </a:pPr>
            <a:r>
              <a:rPr lang="ru-RU" sz="2000" b="1" i="1" dirty="0" smtClean="0"/>
              <a:t>Наш витраж готов!</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artleo.com-5532.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857224" y="0"/>
            <a:ext cx="8076464" cy="928670"/>
          </a:xfrm>
        </p:spPr>
        <p:txBody>
          <a:bodyPr>
            <a:normAutofit fontScale="90000"/>
          </a:bodyPr>
          <a:lstStyle/>
          <a:p>
            <a:r>
              <a:rPr lang="ru-RU" sz="3200" b="1" i="1" cap="all" dirty="0" smtClean="0">
                <a:ln w="0"/>
                <a:solidFill>
                  <a:schemeClr val="accent2">
                    <a:lumMod val="60000"/>
                    <a:lumOff val="40000"/>
                  </a:schemeClr>
                </a:solidFill>
                <a:effectLst>
                  <a:reflection blurRad="12700" stA="50000" endPos="50000" dist="5000" dir="5400000" sy="-100000" rotWithShape="0"/>
                </a:effectLst>
              </a:rPr>
              <a:t>Экономическое обоснование изделия витраж </a:t>
            </a:r>
            <a:endParaRPr lang="ru-RU" sz="3200" dirty="0">
              <a:solidFill>
                <a:schemeClr val="accent2">
                  <a:lumMod val="60000"/>
                  <a:lumOff val="40000"/>
                </a:schemeClr>
              </a:solidFill>
            </a:endParaRPr>
          </a:p>
        </p:txBody>
      </p:sp>
      <p:graphicFrame>
        <p:nvGraphicFramePr>
          <p:cNvPr id="4" name="Содержимое 3"/>
          <p:cNvGraphicFramePr>
            <a:graphicFrameLocks noGrp="1"/>
          </p:cNvGraphicFramePr>
          <p:nvPr>
            <p:ph idx="1"/>
          </p:nvPr>
        </p:nvGraphicFramePr>
        <p:xfrm>
          <a:off x="714349" y="1214421"/>
          <a:ext cx="7858179" cy="5364924"/>
        </p:xfrm>
        <a:graphic>
          <a:graphicData uri="http://schemas.openxmlformats.org/drawingml/2006/table">
            <a:tbl>
              <a:tblPr firstRow="1" bandRow="1">
                <a:tableStyleId>{5C22544A-7EE6-4342-B048-85BDC9FD1C3A}</a:tableStyleId>
              </a:tblPr>
              <a:tblGrid>
                <a:gridCol w="2619393"/>
                <a:gridCol w="2619393"/>
                <a:gridCol w="2619393"/>
              </a:tblGrid>
              <a:tr h="732923">
                <a:tc>
                  <a:txBody>
                    <a:bodyPr/>
                    <a:lstStyle/>
                    <a:p>
                      <a:r>
                        <a:rPr lang="ru-RU" sz="2000" i="1" dirty="0" smtClean="0">
                          <a:solidFill>
                            <a:schemeClr val="tx1"/>
                          </a:solidFill>
                        </a:rPr>
                        <a:t>     Название</a:t>
                      </a:r>
                      <a:endParaRPr lang="ru-RU" sz="2000" i="1" dirty="0">
                        <a:solidFill>
                          <a:schemeClr val="tx1"/>
                        </a:solidFill>
                      </a:endParaRPr>
                    </a:p>
                  </a:txBody>
                  <a:tcPr>
                    <a:solidFill>
                      <a:schemeClr val="accent5">
                        <a:lumMod val="75000"/>
                      </a:schemeClr>
                    </a:solidFill>
                  </a:tcPr>
                </a:tc>
                <a:tc>
                  <a:txBody>
                    <a:bodyPr/>
                    <a:lstStyle/>
                    <a:p>
                      <a:r>
                        <a:rPr lang="ru-RU" sz="2000" dirty="0" smtClean="0">
                          <a:solidFill>
                            <a:schemeClr val="tx1"/>
                          </a:solidFill>
                        </a:rPr>
                        <a:t>   </a:t>
                      </a:r>
                      <a:r>
                        <a:rPr lang="ru-RU" sz="2000" b="1" i="1" dirty="0" smtClean="0">
                          <a:solidFill>
                            <a:schemeClr val="tx1"/>
                          </a:solidFill>
                        </a:rPr>
                        <a:t> Количество </a:t>
                      </a:r>
                      <a:endParaRPr lang="ru-RU" sz="2000" b="1" i="1" dirty="0">
                        <a:solidFill>
                          <a:schemeClr val="tx1"/>
                        </a:solidFill>
                      </a:endParaRPr>
                    </a:p>
                  </a:txBody>
                  <a:tcPr>
                    <a:solidFill>
                      <a:schemeClr val="accent5">
                        <a:lumMod val="75000"/>
                      </a:schemeClr>
                    </a:solidFill>
                  </a:tcPr>
                </a:tc>
                <a:tc>
                  <a:txBody>
                    <a:bodyPr/>
                    <a:lstStyle/>
                    <a:p>
                      <a:r>
                        <a:rPr lang="ru-RU" sz="2000" i="1" dirty="0" smtClean="0">
                          <a:solidFill>
                            <a:schemeClr val="tx1"/>
                          </a:solidFill>
                        </a:rPr>
                        <a:t>     Стоимость</a:t>
                      </a:r>
                      <a:r>
                        <a:rPr lang="ru-RU" sz="2000" i="1" baseline="0" dirty="0" smtClean="0">
                          <a:solidFill>
                            <a:schemeClr val="tx1"/>
                          </a:solidFill>
                        </a:rPr>
                        <a:t>  </a:t>
                      </a:r>
                    </a:p>
                    <a:p>
                      <a:r>
                        <a:rPr lang="ru-RU" sz="2000" i="1" baseline="0" dirty="0" smtClean="0">
                          <a:solidFill>
                            <a:schemeClr val="tx1"/>
                          </a:solidFill>
                        </a:rPr>
                        <a:t>         </a:t>
                      </a:r>
                      <a:r>
                        <a:rPr lang="ru-RU" sz="2000" i="1" dirty="0" smtClean="0">
                          <a:solidFill>
                            <a:schemeClr val="tx1"/>
                          </a:solidFill>
                        </a:rPr>
                        <a:t>(руб.)</a:t>
                      </a:r>
                      <a:endParaRPr lang="ru-RU" sz="2000" i="1" dirty="0">
                        <a:solidFill>
                          <a:schemeClr val="tx1"/>
                        </a:solidFill>
                      </a:endParaRPr>
                    </a:p>
                  </a:txBody>
                  <a:tcPr>
                    <a:solidFill>
                      <a:schemeClr val="accent5">
                        <a:lumMod val="75000"/>
                      </a:schemeClr>
                    </a:solidFill>
                  </a:tcPr>
                </a:tc>
              </a:tr>
              <a:tr h="467527">
                <a:tc>
                  <a:txBody>
                    <a:bodyPr/>
                    <a:lstStyle/>
                    <a:p>
                      <a:pPr>
                        <a:buFont typeface="Wingdings" pitchFamily="2" charset="2"/>
                        <a:buNone/>
                      </a:pPr>
                      <a:r>
                        <a:rPr lang="ru-RU" sz="1800" dirty="0" smtClean="0"/>
                        <a:t>Стекло</a:t>
                      </a:r>
                    </a:p>
                  </a:txBody>
                  <a:tcPr/>
                </a:tc>
                <a:tc>
                  <a:txBody>
                    <a:bodyPr/>
                    <a:lstStyle/>
                    <a:p>
                      <a:pPr algn="ctr"/>
                      <a:r>
                        <a:rPr lang="ru-RU" dirty="0" smtClean="0"/>
                        <a:t>1</a:t>
                      </a:r>
                      <a:endParaRPr lang="ru-RU" dirty="0"/>
                    </a:p>
                  </a:txBody>
                  <a:tcPr/>
                </a:tc>
                <a:tc>
                  <a:txBody>
                    <a:bodyPr/>
                    <a:lstStyle/>
                    <a:p>
                      <a:pPr algn="ctr"/>
                      <a:r>
                        <a:rPr lang="ru-RU" dirty="0" smtClean="0"/>
                        <a:t>180</a:t>
                      </a:r>
                      <a:endParaRPr lang="ru-RU" dirty="0"/>
                    </a:p>
                  </a:txBody>
                  <a:tcPr/>
                </a:tc>
              </a:tr>
              <a:tr h="467527">
                <a:tc>
                  <a:txBody>
                    <a:bodyPr/>
                    <a:lstStyle/>
                    <a:p>
                      <a:pPr>
                        <a:buFont typeface="Wingdings" pitchFamily="2" charset="2"/>
                        <a:buNone/>
                      </a:pPr>
                      <a:r>
                        <a:rPr lang="ru-RU" sz="1800" dirty="0" smtClean="0"/>
                        <a:t>Бумажный скотч</a:t>
                      </a:r>
                    </a:p>
                  </a:txBody>
                  <a:tcPr/>
                </a:tc>
                <a:tc>
                  <a:txBody>
                    <a:bodyPr/>
                    <a:lstStyle/>
                    <a:p>
                      <a:pPr algn="ctr"/>
                      <a:r>
                        <a:rPr lang="ru-RU" dirty="0" smtClean="0"/>
                        <a:t>1</a:t>
                      </a:r>
                      <a:endParaRPr lang="ru-RU" dirty="0"/>
                    </a:p>
                  </a:txBody>
                  <a:tcPr/>
                </a:tc>
                <a:tc>
                  <a:txBody>
                    <a:bodyPr/>
                    <a:lstStyle/>
                    <a:p>
                      <a:pPr algn="ctr"/>
                      <a:r>
                        <a:rPr lang="ru-RU" dirty="0" smtClean="0"/>
                        <a:t>50</a:t>
                      </a:r>
                      <a:endParaRPr lang="ru-RU" dirty="0"/>
                    </a:p>
                  </a:txBody>
                  <a:tcPr/>
                </a:tc>
              </a:tr>
              <a:tr h="467527">
                <a:tc>
                  <a:txBody>
                    <a:bodyPr/>
                    <a:lstStyle/>
                    <a:p>
                      <a:r>
                        <a:rPr lang="ru-RU" dirty="0" smtClean="0"/>
                        <a:t>Бумага </a:t>
                      </a:r>
                      <a:endParaRPr lang="ru-RU" dirty="0"/>
                    </a:p>
                  </a:txBody>
                  <a:tcPr/>
                </a:tc>
                <a:tc>
                  <a:txBody>
                    <a:bodyPr/>
                    <a:lstStyle/>
                    <a:p>
                      <a:pPr algn="ctr"/>
                      <a:r>
                        <a:rPr lang="ru-RU" dirty="0" smtClean="0"/>
                        <a:t>1</a:t>
                      </a:r>
                      <a:endParaRPr lang="ru-RU" dirty="0"/>
                    </a:p>
                  </a:txBody>
                  <a:tcPr/>
                </a:tc>
                <a:tc>
                  <a:txBody>
                    <a:bodyPr/>
                    <a:lstStyle/>
                    <a:p>
                      <a:pPr algn="ctr"/>
                      <a:r>
                        <a:rPr lang="ru-RU" dirty="0" smtClean="0"/>
                        <a:t>20</a:t>
                      </a:r>
                      <a:endParaRPr lang="ru-RU" dirty="0"/>
                    </a:p>
                  </a:txBody>
                  <a:tcPr/>
                </a:tc>
              </a:tr>
              <a:tr h="6691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Карандаш, ластик</a:t>
                      </a:r>
                    </a:p>
                  </a:txBody>
                  <a:tcPr/>
                </a:tc>
                <a:tc>
                  <a:txBody>
                    <a:bodyPr/>
                    <a:lstStyle/>
                    <a:p>
                      <a:pPr algn="ctr"/>
                      <a:r>
                        <a:rPr lang="ru-RU" dirty="0" smtClean="0"/>
                        <a:t>2</a:t>
                      </a:r>
                      <a:endParaRPr lang="ru-RU" dirty="0"/>
                    </a:p>
                  </a:txBody>
                  <a:tcPr/>
                </a:tc>
                <a:tc>
                  <a:txBody>
                    <a:bodyPr/>
                    <a:lstStyle/>
                    <a:p>
                      <a:pPr algn="ctr"/>
                      <a:r>
                        <a:rPr lang="ru-RU" dirty="0" smtClean="0"/>
                        <a:t>30</a:t>
                      </a:r>
                      <a:endParaRPr lang="ru-RU" dirty="0"/>
                    </a:p>
                  </a:txBody>
                  <a:tcPr/>
                </a:tc>
              </a:tr>
              <a:tr h="955986">
                <a:tc>
                  <a:txBody>
                    <a:bodyPr/>
                    <a:lstStyle/>
                    <a:p>
                      <a:pPr>
                        <a:buFont typeface="Wingdings" pitchFamily="2" charset="2"/>
                        <a:buNone/>
                      </a:pPr>
                      <a:r>
                        <a:rPr lang="ru-RU" sz="1800" dirty="0" smtClean="0"/>
                        <a:t>Контур(черного, бронзового и</a:t>
                      </a:r>
                      <a:r>
                        <a:rPr lang="ru-RU" sz="1800" baseline="0" dirty="0" smtClean="0"/>
                        <a:t> </a:t>
                      </a:r>
                      <a:r>
                        <a:rPr lang="ru-RU" sz="1800" dirty="0" smtClean="0"/>
                        <a:t>золотого цветов)</a:t>
                      </a:r>
                    </a:p>
                  </a:txBody>
                  <a:tcPr/>
                </a:tc>
                <a:tc>
                  <a:txBody>
                    <a:bodyPr/>
                    <a:lstStyle/>
                    <a:p>
                      <a:pPr algn="ctr"/>
                      <a:r>
                        <a:rPr lang="ru-RU" dirty="0" smtClean="0"/>
                        <a:t>3</a:t>
                      </a:r>
                      <a:endParaRPr lang="ru-RU" dirty="0"/>
                    </a:p>
                  </a:txBody>
                  <a:tcPr/>
                </a:tc>
                <a:tc>
                  <a:txBody>
                    <a:bodyPr/>
                    <a:lstStyle/>
                    <a:p>
                      <a:pPr algn="ctr"/>
                      <a:r>
                        <a:rPr lang="ru-RU" dirty="0" smtClean="0"/>
                        <a:t>175</a:t>
                      </a:r>
                      <a:endParaRPr lang="ru-RU" dirty="0"/>
                    </a:p>
                  </a:txBody>
                  <a:tcPr/>
                </a:tc>
              </a:tr>
              <a:tr h="6691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t>Жидкие витражные краски</a:t>
                      </a:r>
                    </a:p>
                  </a:txBody>
                  <a:tcPr/>
                </a:tc>
                <a:tc>
                  <a:txBody>
                    <a:bodyPr/>
                    <a:lstStyle/>
                    <a:p>
                      <a:pPr algn="ctr"/>
                      <a:r>
                        <a:rPr lang="ru-RU" dirty="0" smtClean="0"/>
                        <a:t>10</a:t>
                      </a:r>
                      <a:endParaRPr lang="ru-RU" dirty="0"/>
                    </a:p>
                  </a:txBody>
                  <a:tcPr/>
                </a:tc>
                <a:tc>
                  <a:txBody>
                    <a:bodyPr/>
                    <a:lstStyle/>
                    <a:p>
                      <a:pPr algn="ctr"/>
                      <a:r>
                        <a:rPr lang="ru-RU" dirty="0" smtClean="0"/>
                        <a:t>65</a:t>
                      </a:r>
                      <a:endParaRPr lang="ru-RU" dirty="0"/>
                    </a:p>
                  </a:txBody>
                  <a:tcPr/>
                </a:tc>
              </a:tr>
              <a:tr h="467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Ручной труд</a:t>
                      </a:r>
                    </a:p>
                  </a:txBody>
                  <a:tcPr/>
                </a:tc>
                <a:tc>
                  <a:txBody>
                    <a:bodyPr/>
                    <a:lstStyle/>
                    <a:p>
                      <a:pPr algn="ctr"/>
                      <a:r>
                        <a:rPr lang="ru-RU" dirty="0" smtClean="0"/>
                        <a:t>12(часов)</a:t>
                      </a:r>
                      <a:endParaRPr lang="ru-RU" dirty="0"/>
                    </a:p>
                  </a:txBody>
                  <a:tcPr/>
                </a:tc>
                <a:tc>
                  <a:txBody>
                    <a:bodyPr/>
                    <a:lstStyle/>
                    <a:p>
                      <a:pPr algn="ctr"/>
                      <a:r>
                        <a:rPr lang="ru-RU" dirty="0" smtClean="0"/>
                        <a:t>750</a:t>
                      </a:r>
                      <a:endParaRPr lang="ru-RU" dirty="0"/>
                    </a:p>
                  </a:txBody>
                  <a:tcPr/>
                </a:tc>
              </a:tr>
              <a:tr h="467527">
                <a:tc gridSpan="3">
                  <a:txBody>
                    <a:bodyPr/>
                    <a:lstStyle/>
                    <a:p>
                      <a:r>
                        <a:rPr lang="ru-RU" b="1" i="1" dirty="0" smtClean="0"/>
                        <a:t>Итого:                                                                                1270</a:t>
                      </a:r>
                      <a:endParaRPr lang="ru-RU" b="1" i="1" dirty="0"/>
                    </a:p>
                  </a:txBody>
                  <a:tcPr/>
                </a:tc>
                <a:tc hMerge="1">
                  <a:txBody>
                    <a:bodyPr/>
                    <a:lstStyle/>
                    <a:p>
                      <a:endParaRPr lang="ru-RU" dirty="0"/>
                    </a:p>
                  </a:txBody>
                  <a:tcPr/>
                </a:tc>
                <a:tc hMerge="1">
                  <a:txBody>
                    <a:bodyPr/>
                    <a:lstStyle/>
                    <a:p>
                      <a:endParaRPr lang="ru-RU" dirty="0"/>
                    </a:p>
                  </a:txBody>
                  <a:tcPr/>
                </a:tc>
              </a:tr>
            </a:tbl>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s.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1071538" y="285728"/>
            <a:ext cx="7498080" cy="1143000"/>
          </a:xfrm>
        </p:spPr>
        <p:txBody>
          <a:bodyPr>
            <a:normAutofit/>
          </a:bodyPr>
          <a:lstStyle/>
          <a:p>
            <a:r>
              <a:rPr lang="ru-RU" sz="2000" dirty="0" smtClean="0">
                <a:solidFill>
                  <a:schemeClr val="tx1"/>
                </a:solidFill>
                <a:latin typeface="Comic Sans MS" pitchFamily="66" charset="0"/>
                <a:cs typeface="Simplified Arabic" pitchFamily="18" charset="-78"/>
              </a:rPr>
              <a:t>У меня очень много разных грамот и дипломов с разных конкурсов, областных, международных, всероссийских.</a:t>
            </a:r>
            <a:endParaRPr lang="ru-RU" sz="2000" dirty="0">
              <a:solidFill>
                <a:schemeClr val="tx1"/>
              </a:solidFill>
              <a:latin typeface="Comic Sans MS" pitchFamily="66" charset="0"/>
              <a:cs typeface="Simplified Arabic" pitchFamily="18" charset="-78"/>
            </a:endParaRPr>
          </a:p>
        </p:txBody>
      </p:sp>
      <p:pic>
        <p:nvPicPr>
          <p:cNvPr id="4" name="Содержимое 3" descr="DSCN6633.JPG"/>
          <p:cNvPicPr>
            <a:picLocks noGrp="1" noChangeAspect="1"/>
          </p:cNvPicPr>
          <p:nvPr>
            <p:ph idx="1"/>
          </p:nvPr>
        </p:nvPicPr>
        <p:blipFill>
          <a:blip r:embed="rId3" cstate="print"/>
          <a:srcRect l="3596" t="8532" r="1537" b="8135"/>
          <a:stretch>
            <a:fillRect/>
          </a:stretch>
        </p:blipFill>
        <p:spPr>
          <a:xfrm>
            <a:off x="857224" y="1500174"/>
            <a:ext cx="7722958" cy="5088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images.jpg"/>
          <p:cNvPicPr>
            <a:picLocks noChangeAspect="1"/>
          </p:cNvPicPr>
          <p:nvPr/>
        </p:nvPicPr>
        <p:blipFill>
          <a:blip r:embed="rId2"/>
          <a:stretch>
            <a:fillRect/>
          </a:stretch>
        </p:blipFill>
        <p:spPr>
          <a:xfrm>
            <a:off x="0" y="0"/>
            <a:ext cx="9149891" cy="6858000"/>
          </a:xfrm>
          <a:prstGeom prst="rect">
            <a:avLst/>
          </a:prstGeom>
        </p:spPr>
      </p:pic>
      <p:sp>
        <p:nvSpPr>
          <p:cNvPr id="2" name="Заголовок 1"/>
          <p:cNvSpPr>
            <a:spLocks noGrp="1"/>
          </p:cNvSpPr>
          <p:nvPr>
            <p:ph type="title"/>
          </p:nvPr>
        </p:nvSpPr>
        <p:spPr>
          <a:xfrm>
            <a:off x="428596" y="5429264"/>
            <a:ext cx="7143800" cy="1143000"/>
          </a:xfrm>
        </p:spPr>
        <p:txBody>
          <a:bodyPr>
            <a:noAutofit/>
          </a:bodyPr>
          <a:lstStyle/>
          <a:p>
            <a:r>
              <a:rPr lang="ru-RU" sz="2400" dirty="0" smtClean="0">
                <a:solidFill>
                  <a:schemeClr val="tx1"/>
                </a:solidFill>
                <a:latin typeface="Comic Sans MS" pitchFamily="66" charset="0"/>
                <a:cs typeface="Simplified Arabic" pitchFamily="18" charset="-78"/>
              </a:rPr>
              <a:t>Дипломы и свидетельство с Первого Всероссийского конкурса «Сотворение»</a:t>
            </a:r>
            <a:endParaRPr lang="ru-RU" sz="2400" dirty="0">
              <a:solidFill>
                <a:schemeClr val="tx1"/>
              </a:solidFill>
              <a:latin typeface="Comic Sans MS" pitchFamily="66" charset="0"/>
              <a:cs typeface="Simplified Arabic" pitchFamily="18" charset="-78"/>
            </a:endParaRPr>
          </a:p>
        </p:txBody>
      </p:sp>
      <p:pic>
        <p:nvPicPr>
          <p:cNvPr id="5" name="Рисунок 4" descr="DSCN6621.JPG"/>
          <p:cNvPicPr>
            <a:picLocks noChangeAspect="1"/>
          </p:cNvPicPr>
          <p:nvPr/>
        </p:nvPicPr>
        <p:blipFill>
          <a:blip r:embed="rId3" cstate="print"/>
          <a:srcRect l="8163" t="6123" r="10203" b="4080"/>
          <a:stretch>
            <a:fillRect/>
          </a:stretch>
        </p:blipFill>
        <p:spPr>
          <a:xfrm>
            <a:off x="1142976" y="428604"/>
            <a:ext cx="3214710" cy="4714908"/>
          </a:xfrm>
          <a:prstGeom prst="rect">
            <a:avLst/>
          </a:prstGeom>
          <a:ln>
            <a:noFill/>
          </a:ln>
          <a:effectLst>
            <a:outerShdw blurRad="292100" dist="139700" dir="2700000" algn="tl" rotWithShape="0">
              <a:srgbClr val="333333">
                <a:alpha val="65000"/>
              </a:srgbClr>
            </a:outerShdw>
          </a:effectLst>
        </p:spPr>
      </p:pic>
      <p:pic>
        <p:nvPicPr>
          <p:cNvPr id="4" name="Содержимое 3" descr="DSCN6620.JPG"/>
          <p:cNvPicPr>
            <a:picLocks noGrp="1" noChangeAspect="1"/>
          </p:cNvPicPr>
          <p:nvPr>
            <p:ph idx="1"/>
          </p:nvPr>
        </p:nvPicPr>
        <p:blipFill>
          <a:blip r:embed="rId4" cstate="print"/>
          <a:srcRect l="5572" t="6415" r="6512" b="11096"/>
          <a:stretch>
            <a:fillRect/>
          </a:stretch>
        </p:blipFill>
        <p:spPr>
          <a:xfrm rot="5400000">
            <a:off x="2833676" y="1095358"/>
            <a:ext cx="4500594" cy="3167087"/>
          </a:xfrm>
          <a:prstGeom prst="rect">
            <a:avLst/>
          </a:prstGeom>
          <a:ln>
            <a:noFill/>
          </a:ln>
          <a:effectLst>
            <a:outerShdw blurRad="292100" dist="139700" dir="2700000" algn="tl" rotWithShape="0">
              <a:srgbClr val="333333">
                <a:alpha val="65000"/>
              </a:srgbClr>
            </a:outerShdw>
          </a:effectLst>
        </p:spPr>
      </p:pic>
      <p:pic>
        <p:nvPicPr>
          <p:cNvPr id="6" name="Рисунок 5" descr="DSCN6622.JPG"/>
          <p:cNvPicPr>
            <a:picLocks noChangeAspect="1"/>
          </p:cNvPicPr>
          <p:nvPr/>
        </p:nvPicPr>
        <p:blipFill>
          <a:blip r:embed="rId5" cstate="print"/>
          <a:srcRect l="3316" t="6461" r="3315" b="5783"/>
          <a:stretch>
            <a:fillRect/>
          </a:stretch>
        </p:blipFill>
        <p:spPr>
          <a:xfrm rot="5400000">
            <a:off x="5307460" y="1050466"/>
            <a:ext cx="4214842" cy="29711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s.jpg"/>
          <p:cNvPicPr>
            <a:picLocks noChangeAspect="1"/>
          </p:cNvPicPr>
          <p:nvPr/>
        </p:nvPicPr>
        <p:blipFill>
          <a:blip r:embed="rId2"/>
          <a:stretch>
            <a:fillRect/>
          </a:stretch>
        </p:blipFill>
        <p:spPr>
          <a:xfrm>
            <a:off x="-5892" y="0"/>
            <a:ext cx="9155783" cy="6858000"/>
          </a:xfrm>
          <a:prstGeom prst="rect">
            <a:avLst/>
          </a:prstGeom>
        </p:spPr>
      </p:pic>
      <p:sp>
        <p:nvSpPr>
          <p:cNvPr id="2" name="Заголовок 1"/>
          <p:cNvSpPr>
            <a:spLocks noGrp="1"/>
          </p:cNvSpPr>
          <p:nvPr>
            <p:ph type="title"/>
          </p:nvPr>
        </p:nvSpPr>
        <p:spPr>
          <a:xfrm>
            <a:off x="928662" y="6072206"/>
            <a:ext cx="6715172" cy="500066"/>
          </a:xfrm>
        </p:spPr>
        <p:txBody>
          <a:bodyPr>
            <a:normAutofit fontScale="90000"/>
          </a:bodyPr>
          <a:lstStyle/>
          <a:p>
            <a:r>
              <a:rPr lang="ru-RU" sz="1600" b="1" i="1" dirty="0" smtClean="0">
                <a:solidFill>
                  <a:schemeClr val="tx1"/>
                </a:solidFill>
              </a:rPr>
              <a:t>Свидетельство за активное участие в областном конкурсе </a:t>
            </a:r>
            <a:br>
              <a:rPr lang="ru-RU" sz="1600" b="1" i="1" dirty="0" smtClean="0">
                <a:solidFill>
                  <a:schemeClr val="tx1"/>
                </a:solidFill>
              </a:rPr>
            </a:br>
            <a:r>
              <a:rPr lang="ru-RU" sz="1600" b="1" i="1" dirty="0" smtClean="0">
                <a:solidFill>
                  <a:schemeClr val="tx1"/>
                </a:solidFill>
              </a:rPr>
              <a:t>                                 «Я выбираю жизнь»</a:t>
            </a:r>
            <a:br>
              <a:rPr lang="ru-RU" sz="1600" b="1" i="1" dirty="0" smtClean="0">
                <a:solidFill>
                  <a:schemeClr val="tx1"/>
                </a:solidFill>
              </a:rPr>
            </a:br>
            <a:r>
              <a:rPr lang="ru-RU" sz="1600" b="1" i="1" dirty="0" smtClean="0">
                <a:solidFill>
                  <a:schemeClr val="tx1"/>
                </a:solidFill>
              </a:rPr>
              <a:t/>
            </a:r>
            <a:br>
              <a:rPr lang="ru-RU" sz="1600" b="1" i="1" dirty="0" smtClean="0">
                <a:solidFill>
                  <a:schemeClr val="tx1"/>
                </a:solidFill>
              </a:rPr>
            </a:br>
            <a:r>
              <a:rPr lang="ru-RU" sz="1600" b="1" i="1" dirty="0" smtClean="0">
                <a:solidFill>
                  <a:schemeClr val="tx1"/>
                </a:solidFill>
              </a:rPr>
              <a:t>Почётная грамота за участие в городской выставке</a:t>
            </a:r>
            <a:r>
              <a:rPr lang="ru-RU" sz="1400" b="1" i="1" dirty="0" smtClean="0">
                <a:solidFill>
                  <a:schemeClr val="tx1"/>
                </a:solidFill>
              </a:rPr>
              <a:t/>
            </a:r>
            <a:br>
              <a:rPr lang="ru-RU" sz="1400" b="1" i="1" dirty="0" smtClean="0">
                <a:solidFill>
                  <a:schemeClr val="tx1"/>
                </a:solidFill>
              </a:rPr>
            </a:br>
            <a:r>
              <a:rPr lang="ru-RU" sz="1400" dirty="0" smtClean="0"/>
              <a:t/>
            </a:r>
            <a:br>
              <a:rPr lang="ru-RU" sz="1400" dirty="0" smtClean="0"/>
            </a:br>
            <a:endParaRPr lang="ru-RU" sz="1400" dirty="0"/>
          </a:p>
        </p:txBody>
      </p:sp>
      <p:pic>
        <p:nvPicPr>
          <p:cNvPr id="5" name="Рисунок 4" descr="DSCN6618.JPG"/>
          <p:cNvPicPr>
            <a:picLocks noChangeAspect="1"/>
          </p:cNvPicPr>
          <p:nvPr/>
        </p:nvPicPr>
        <p:blipFill>
          <a:blip r:embed="rId3" cstate="print"/>
          <a:srcRect l="3333" t="5185" r="5643" b="5810"/>
          <a:stretch>
            <a:fillRect/>
          </a:stretch>
        </p:blipFill>
        <p:spPr>
          <a:xfrm rot="5400000">
            <a:off x="3991028" y="938138"/>
            <a:ext cx="5429289" cy="3981593"/>
          </a:xfrm>
          <a:prstGeom prst="rect">
            <a:avLst/>
          </a:prstGeom>
          <a:ln>
            <a:noFill/>
          </a:ln>
          <a:effectLst>
            <a:outerShdw blurRad="292100" dist="139700" dir="2700000" algn="tl" rotWithShape="0">
              <a:srgbClr val="333333">
                <a:alpha val="65000"/>
              </a:srgbClr>
            </a:outerShdw>
          </a:effectLst>
        </p:spPr>
      </p:pic>
      <p:pic>
        <p:nvPicPr>
          <p:cNvPr id="4" name="Содержимое 3" descr="DSCN6617.JPG"/>
          <p:cNvPicPr>
            <a:picLocks noGrp="1" noChangeAspect="1"/>
          </p:cNvPicPr>
          <p:nvPr>
            <p:ph idx="1"/>
          </p:nvPr>
        </p:nvPicPr>
        <p:blipFill>
          <a:blip r:embed="rId4" cstate="print"/>
          <a:srcRect l="7937" t="4464" r="8730" b="3273"/>
          <a:stretch>
            <a:fillRect/>
          </a:stretch>
        </p:blipFill>
        <p:spPr>
          <a:xfrm>
            <a:off x="642910" y="214290"/>
            <a:ext cx="3677905" cy="54292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s.jpg"/>
          <p:cNvPicPr>
            <a:picLocks noChangeAspect="1"/>
          </p:cNvPicPr>
          <p:nvPr/>
        </p:nvPicPr>
        <p:blipFill>
          <a:blip r:embed="rId2"/>
          <a:stretch>
            <a:fillRect/>
          </a:stretch>
        </p:blipFill>
        <p:spPr>
          <a:xfrm>
            <a:off x="-5892" y="0"/>
            <a:ext cx="9155783" cy="6858000"/>
          </a:xfrm>
          <a:prstGeom prst="rect">
            <a:avLst/>
          </a:prstGeom>
        </p:spPr>
      </p:pic>
      <p:sp>
        <p:nvSpPr>
          <p:cNvPr id="2" name="Заголовок 1"/>
          <p:cNvSpPr>
            <a:spLocks noGrp="1"/>
          </p:cNvSpPr>
          <p:nvPr>
            <p:ph type="title"/>
          </p:nvPr>
        </p:nvSpPr>
        <p:spPr/>
        <p:txBody>
          <a:bodyPr/>
          <a:lstStyle/>
          <a:p>
            <a:endParaRPr lang="ru-RU" dirty="0"/>
          </a:p>
        </p:txBody>
      </p:sp>
      <p:pic>
        <p:nvPicPr>
          <p:cNvPr id="4" name="Содержимое 3" descr="DSCN6619.JPG"/>
          <p:cNvPicPr>
            <a:picLocks noGrp="1" noChangeAspect="1"/>
          </p:cNvPicPr>
          <p:nvPr>
            <p:ph idx="1"/>
          </p:nvPr>
        </p:nvPicPr>
        <p:blipFill>
          <a:blip r:embed="rId3" cstate="print"/>
          <a:srcRect l="3931" t="7118" r="-885" b="3789"/>
          <a:stretch>
            <a:fillRect/>
          </a:stretch>
        </p:blipFill>
        <p:spPr>
          <a:xfrm rot="5400000">
            <a:off x="-473484" y="1402122"/>
            <a:ext cx="5804687" cy="4000527"/>
          </a:xfrm>
          <a:prstGeom prst="rect">
            <a:avLst/>
          </a:prstGeom>
          <a:ln>
            <a:noFill/>
          </a:ln>
          <a:effectLst>
            <a:outerShdw blurRad="292100" dist="139700" dir="2700000" algn="tl" rotWithShape="0">
              <a:srgbClr val="333333">
                <a:alpha val="65000"/>
              </a:srgbClr>
            </a:outerShdw>
          </a:effectLst>
        </p:spPr>
      </p:pic>
      <p:pic>
        <p:nvPicPr>
          <p:cNvPr id="5" name="Рисунок 4" descr="DSCN6623.JPG"/>
          <p:cNvPicPr>
            <a:picLocks noChangeAspect="1"/>
          </p:cNvPicPr>
          <p:nvPr/>
        </p:nvPicPr>
        <p:blipFill>
          <a:blip r:embed="rId4" cstate="print"/>
          <a:srcRect l="4953" t="5844" r="2631" b="4386"/>
          <a:stretch>
            <a:fillRect/>
          </a:stretch>
        </p:blipFill>
        <p:spPr>
          <a:xfrm rot="5400000">
            <a:off x="3929562" y="1286366"/>
            <a:ext cx="5785470" cy="421484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s.jpg"/>
          <p:cNvPicPr>
            <a:picLocks noChangeAspect="1"/>
          </p:cNvPicPr>
          <p:nvPr/>
        </p:nvPicPr>
        <p:blipFill>
          <a:blip r:embed="rId2"/>
          <a:stretch>
            <a:fillRect/>
          </a:stretch>
        </p:blipFill>
        <p:spPr>
          <a:xfrm>
            <a:off x="-11783" y="0"/>
            <a:ext cx="9155783" cy="6858000"/>
          </a:xfrm>
          <a:prstGeom prst="rect">
            <a:avLst/>
          </a:prstGeom>
        </p:spPr>
      </p:pic>
      <p:sp>
        <p:nvSpPr>
          <p:cNvPr id="2" name="Заголовок 1"/>
          <p:cNvSpPr>
            <a:spLocks noGrp="1"/>
          </p:cNvSpPr>
          <p:nvPr>
            <p:ph type="title"/>
          </p:nvPr>
        </p:nvSpPr>
        <p:spPr>
          <a:xfrm>
            <a:off x="6572264" y="2571744"/>
            <a:ext cx="2211668" cy="928686"/>
          </a:xfrm>
        </p:spPr>
        <p:txBody>
          <a:bodyPr/>
          <a:lstStyle/>
          <a:p>
            <a:endParaRPr lang="ru-RU" dirty="0"/>
          </a:p>
        </p:txBody>
      </p:sp>
      <p:pic>
        <p:nvPicPr>
          <p:cNvPr id="4" name="Содержимое 3" descr="DSCN6624.JPG"/>
          <p:cNvPicPr>
            <a:picLocks noGrp="1" noChangeAspect="1"/>
          </p:cNvPicPr>
          <p:nvPr>
            <p:ph idx="1"/>
          </p:nvPr>
        </p:nvPicPr>
        <p:blipFill>
          <a:blip r:embed="rId3" cstate="print"/>
          <a:srcRect l="5684" t="6488" r="5546" b="7578"/>
          <a:stretch>
            <a:fillRect/>
          </a:stretch>
        </p:blipFill>
        <p:spPr>
          <a:xfrm rot="5400000">
            <a:off x="-308699" y="1120071"/>
            <a:ext cx="5903746" cy="4286280"/>
          </a:xfrm>
          <a:prstGeom prst="rect">
            <a:avLst/>
          </a:prstGeom>
          <a:ln>
            <a:noFill/>
          </a:ln>
          <a:effectLst>
            <a:outerShdw blurRad="292100" dist="139700" dir="2700000" algn="tl" rotWithShape="0">
              <a:srgbClr val="333333">
                <a:alpha val="65000"/>
              </a:srgbClr>
            </a:outerShdw>
          </a:effectLst>
        </p:spPr>
      </p:pic>
      <p:pic>
        <p:nvPicPr>
          <p:cNvPr id="5" name="Рисунок 4" descr="DSCN6625.JPG"/>
          <p:cNvPicPr>
            <a:picLocks noChangeAspect="1"/>
          </p:cNvPicPr>
          <p:nvPr/>
        </p:nvPicPr>
        <p:blipFill>
          <a:blip r:embed="rId4" cstate="print"/>
          <a:srcRect l="3125" t="8082" r="5917" b="8333"/>
          <a:stretch>
            <a:fillRect/>
          </a:stretch>
        </p:blipFill>
        <p:spPr>
          <a:xfrm rot="5400000">
            <a:off x="4018838" y="1196080"/>
            <a:ext cx="5857916" cy="40372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s.jpg"/>
          <p:cNvPicPr>
            <a:picLocks noChangeAspect="1"/>
          </p:cNvPicPr>
          <p:nvPr/>
        </p:nvPicPr>
        <p:blipFill>
          <a:blip r:embed="rId2"/>
          <a:stretch>
            <a:fillRect/>
          </a:stretch>
        </p:blipFill>
        <p:spPr>
          <a:xfrm>
            <a:off x="-5892" y="0"/>
            <a:ext cx="9149892" cy="6853587"/>
          </a:xfrm>
          <a:prstGeom prst="rect">
            <a:avLst/>
          </a:prstGeom>
        </p:spPr>
      </p:pic>
      <p:sp>
        <p:nvSpPr>
          <p:cNvPr id="2" name="Заголовок 1"/>
          <p:cNvSpPr>
            <a:spLocks noGrp="1"/>
          </p:cNvSpPr>
          <p:nvPr>
            <p:ph type="title"/>
          </p:nvPr>
        </p:nvSpPr>
        <p:spPr/>
        <p:txBody>
          <a:bodyPr/>
          <a:lstStyle/>
          <a:p>
            <a:endParaRPr lang="ru-RU" dirty="0"/>
          </a:p>
        </p:txBody>
      </p:sp>
      <p:pic>
        <p:nvPicPr>
          <p:cNvPr id="4" name="Содержимое 3" descr="DSCN6629.JPG"/>
          <p:cNvPicPr>
            <a:picLocks noGrp="1" noChangeAspect="1"/>
          </p:cNvPicPr>
          <p:nvPr>
            <p:ph idx="1"/>
          </p:nvPr>
        </p:nvPicPr>
        <p:blipFill>
          <a:blip r:embed="rId3" cstate="print"/>
          <a:srcRect t="2706"/>
          <a:stretch>
            <a:fillRect/>
          </a:stretch>
        </p:blipFill>
        <p:spPr>
          <a:xfrm rot="5400000">
            <a:off x="3851746" y="1077420"/>
            <a:ext cx="5857917" cy="4274533"/>
          </a:xfrm>
          <a:prstGeom prst="rect">
            <a:avLst/>
          </a:prstGeom>
          <a:ln>
            <a:noFill/>
          </a:ln>
          <a:effectLst>
            <a:outerShdw blurRad="292100" dist="139700" dir="2700000" algn="tl" rotWithShape="0">
              <a:srgbClr val="333333">
                <a:alpha val="65000"/>
              </a:srgbClr>
            </a:outerShdw>
          </a:effectLst>
        </p:spPr>
      </p:pic>
      <p:pic>
        <p:nvPicPr>
          <p:cNvPr id="5" name="Рисунок 4" descr="DSCN6630.JPG"/>
          <p:cNvPicPr>
            <a:picLocks noChangeAspect="1"/>
          </p:cNvPicPr>
          <p:nvPr/>
        </p:nvPicPr>
        <p:blipFill>
          <a:blip r:embed="rId4" cstate="print"/>
          <a:srcRect l="2768" t="4885" b="4213"/>
          <a:stretch>
            <a:fillRect/>
          </a:stretch>
        </p:blipFill>
        <p:spPr>
          <a:xfrm rot="5400000">
            <a:off x="-668617" y="1168627"/>
            <a:ext cx="5909202" cy="41434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s.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endParaRPr lang="ru-RU" dirty="0"/>
          </a:p>
        </p:txBody>
      </p:sp>
      <p:pic>
        <p:nvPicPr>
          <p:cNvPr id="4" name="Содержимое 3" descr="DSCN6631.JPG"/>
          <p:cNvPicPr>
            <a:picLocks noGrp="1" noChangeAspect="1"/>
          </p:cNvPicPr>
          <p:nvPr>
            <p:ph idx="1"/>
          </p:nvPr>
        </p:nvPicPr>
        <p:blipFill>
          <a:blip r:embed="rId3" cstate="print"/>
          <a:srcRect l="4180" t="8972" r="3864" b="5573"/>
          <a:stretch>
            <a:fillRect/>
          </a:stretch>
        </p:blipFill>
        <p:spPr>
          <a:xfrm rot="5400000">
            <a:off x="3711644" y="1174040"/>
            <a:ext cx="6149835" cy="4286248"/>
          </a:xfrm>
          <a:prstGeom prst="rect">
            <a:avLst/>
          </a:prstGeom>
          <a:ln>
            <a:noFill/>
          </a:ln>
          <a:effectLst>
            <a:outerShdw blurRad="292100" dist="139700" dir="2700000" algn="tl" rotWithShape="0">
              <a:srgbClr val="333333">
                <a:alpha val="65000"/>
              </a:srgbClr>
            </a:outerShdw>
          </a:effectLst>
        </p:spPr>
      </p:pic>
      <p:pic>
        <p:nvPicPr>
          <p:cNvPr id="5" name="Рисунок 4" descr="DSCN6632.JPG"/>
          <p:cNvPicPr>
            <a:picLocks noChangeAspect="1"/>
          </p:cNvPicPr>
          <p:nvPr/>
        </p:nvPicPr>
        <p:blipFill>
          <a:blip r:embed="rId4" cstate="print"/>
          <a:srcRect l="6936" t="-1300" r="6372" b="3771"/>
          <a:stretch>
            <a:fillRect/>
          </a:stretch>
        </p:blipFill>
        <p:spPr>
          <a:xfrm>
            <a:off x="285719" y="214291"/>
            <a:ext cx="4119591" cy="617938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s.jpg"/>
          <p:cNvPicPr>
            <a:picLocks noChangeAspect="1"/>
          </p:cNvPicPr>
          <p:nvPr/>
        </p:nvPicPr>
        <p:blipFill>
          <a:blip r:embed="rId2"/>
          <a:stretch>
            <a:fillRect/>
          </a:stretch>
        </p:blipFill>
        <p:spPr>
          <a:xfrm>
            <a:off x="1" y="0"/>
            <a:ext cx="9144000" cy="6858000"/>
          </a:xfrm>
          <a:prstGeom prst="rect">
            <a:avLst/>
          </a:prstGeom>
        </p:spPr>
      </p:pic>
      <p:sp>
        <p:nvSpPr>
          <p:cNvPr id="2" name="Заголовок 1"/>
          <p:cNvSpPr>
            <a:spLocks noGrp="1"/>
          </p:cNvSpPr>
          <p:nvPr>
            <p:ph type="title"/>
          </p:nvPr>
        </p:nvSpPr>
        <p:spPr/>
        <p:txBody>
          <a:bodyPr/>
          <a:lstStyle/>
          <a:p>
            <a:endParaRPr lang="ru-RU" dirty="0"/>
          </a:p>
        </p:txBody>
      </p:sp>
      <p:pic>
        <p:nvPicPr>
          <p:cNvPr id="7" name="Содержимое 6" descr="грамота Спиридоновой В 2 место на район выставке.jpeg"/>
          <p:cNvPicPr>
            <a:picLocks noGrp="1" noChangeAspect="1"/>
          </p:cNvPicPr>
          <p:nvPr>
            <p:ph idx="1"/>
          </p:nvPr>
        </p:nvPicPr>
        <p:blipFill>
          <a:blip r:embed="rId3" cstate="print"/>
          <a:srcRect r="3846" b="3490"/>
          <a:stretch>
            <a:fillRect/>
          </a:stretch>
        </p:blipFill>
        <p:spPr>
          <a:xfrm>
            <a:off x="214282" y="428604"/>
            <a:ext cx="4143404" cy="5717899"/>
          </a:xfrm>
          <a:prstGeom prst="rect">
            <a:avLst/>
          </a:prstGeom>
          <a:ln>
            <a:noFill/>
          </a:ln>
          <a:effectLst>
            <a:outerShdw blurRad="292100" dist="139700" dir="2700000" algn="tl" rotWithShape="0">
              <a:srgbClr val="333333">
                <a:alpha val="65000"/>
              </a:srgbClr>
            </a:outerShdw>
          </a:effectLst>
        </p:spPr>
      </p:pic>
      <p:pic>
        <p:nvPicPr>
          <p:cNvPr id="8" name="Рисунок 7" descr="Диплом  Областной конкурс рацион. и изобретателей Спиридоновой В..JPG"/>
          <p:cNvPicPr>
            <a:picLocks noChangeAspect="1"/>
          </p:cNvPicPr>
          <p:nvPr/>
        </p:nvPicPr>
        <p:blipFill>
          <a:blip r:embed="rId4"/>
          <a:stretch>
            <a:fillRect/>
          </a:stretch>
        </p:blipFill>
        <p:spPr>
          <a:xfrm>
            <a:off x="4429124" y="428604"/>
            <a:ext cx="4509010" cy="57150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PYBHKT7.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dirty="0" smtClean="0">
                <a:solidFill>
                  <a:schemeClr val="tx1"/>
                </a:solidFill>
              </a:rPr>
              <a:t>Правила безопасности</a:t>
            </a:r>
            <a:endParaRPr lang="ru-RU" dirty="0">
              <a:solidFill>
                <a:schemeClr val="tx1"/>
              </a:solidFill>
            </a:endParaRPr>
          </a:p>
        </p:txBody>
      </p:sp>
      <p:sp>
        <p:nvSpPr>
          <p:cNvPr id="3" name="Содержимое 2"/>
          <p:cNvSpPr>
            <a:spLocks noGrp="1"/>
          </p:cNvSpPr>
          <p:nvPr>
            <p:ph idx="1"/>
          </p:nvPr>
        </p:nvSpPr>
        <p:spPr>
          <a:xfrm>
            <a:off x="785786" y="1428736"/>
            <a:ext cx="8147902" cy="3143272"/>
          </a:xfrm>
        </p:spPr>
        <p:style>
          <a:lnRef idx="2">
            <a:schemeClr val="accent1">
              <a:shade val="50000"/>
            </a:schemeClr>
          </a:lnRef>
          <a:fillRef idx="1">
            <a:schemeClr val="accent1"/>
          </a:fillRef>
          <a:effectRef idx="0">
            <a:schemeClr val="accent1"/>
          </a:effectRef>
          <a:fontRef idx="minor">
            <a:schemeClr val="lt1"/>
          </a:fontRef>
        </p:style>
        <p:txBody>
          <a:bodyPr>
            <a:normAutofit fontScale="77500" lnSpcReduction="20000"/>
          </a:bodyPr>
          <a:lstStyle/>
          <a:p>
            <a:pPr lvl="0">
              <a:buClr>
                <a:schemeClr val="tx1"/>
              </a:buClr>
              <a:buFont typeface="Wingdings 2" pitchFamily="18" charset="2"/>
              <a:buChar char=""/>
            </a:pPr>
            <a:endParaRPr lang="ru-RU" sz="3000" b="1" dirty="0" smtClean="0">
              <a:solidFill>
                <a:schemeClr val="tx1"/>
              </a:solidFill>
            </a:endParaRPr>
          </a:p>
          <a:p>
            <a:pPr lvl="0">
              <a:buClr>
                <a:schemeClr val="tx1"/>
              </a:buClr>
              <a:buFont typeface="Wingdings 2" pitchFamily="18" charset="2"/>
              <a:buChar char=""/>
            </a:pPr>
            <a:r>
              <a:rPr lang="ru-RU" sz="3000" b="1" dirty="0" smtClean="0">
                <a:solidFill>
                  <a:schemeClr val="tx1"/>
                </a:solidFill>
              </a:rPr>
              <a:t>Подготовить рабочее место. Оно должно быть чистым, светлым, все нужные вещи должны быть под рукой.</a:t>
            </a:r>
          </a:p>
          <a:p>
            <a:pPr lvl="0">
              <a:buClr>
                <a:schemeClr val="tx1"/>
              </a:buClr>
              <a:buFont typeface="Wingdings 2" pitchFamily="18" charset="2"/>
              <a:buChar char=""/>
            </a:pPr>
            <a:r>
              <a:rPr lang="ru-RU" sz="3000" b="1" dirty="0" smtClean="0">
                <a:solidFill>
                  <a:schemeClr val="tx1"/>
                </a:solidFill>
              </a:rPr>
              <a:t>Хранить иглу и приспособления для валяния в специальном месте.</a:t>
            </a:r>
          </a:p>
          <a:p>
            <a:pPr lvl="0">
              <a:buClr>
                <a:schemeClr val="tx1"/>
              </a:buClr>
              <a:buFont typeface="Wingdings 2" pitchFamily="18" charset="2"/>
              <a:buChar char=""/>
            </a:pPr>
            <a:r>
              <a:rPr lang="ru-RU" sz="3000" b="1" dirty="0" smtClean="0">
                <a:solidFill>
                  <a:schemeClr val="tx1"/>
                </a:solidFill>
              </a:rPr>
              <a:t>Не пользоваться ржавой иглой.</a:t>
            </a:r>
          </a:p>
          <a:p>
            <a:pPr lvl="0">
              <a:buClr>
                <a:schemeClr val="tx1"/>
              </a:buClr>
              <a:buFont typeface="Wingdings 2" pitchFamily="18" charset="2"/>
              <a:buChar char=""/>
            </a:pPr>
            <a:r>
              <a:rPr lang="ru-RU" sz="3000" b="1" dirty="0" smtClean="0">
                <a:solidFill>
                  <a:schemeClr val="tx1"/>
                </a:solidFill>
              </a:rPr>
              <a:t>После работы привести рабочее место в порядок.</a:t>
            </a:r>
          </a:p>
          <a:p>
            <a:endParaRPr lang="ru-RU"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Рисунок 4" descr="artleo.com-5532.jpg"/>
          <p:cNvPicPr>
            <a:picLocks noChangeAspect="1"/>
          </p:cNvPicPr>
          <p:nvPr/>
        </p:nvPicPr>
        <p:blipFill>
          <a:blip r:embed="rId2"/>
          <a:srcRect r="60156" b="40000"/>
          <a:stretch>
            <a:fillRect/>
          </a:stretch>
        </p:blipFill>
        <p:spPr>
          <a:xfrm>
            <a:off x="0" y="0"/>
            <a:ext cx="9144000" cy="6858000"/>
          </a:xfrm>
          <a:prstGeom prst="rect">
            <a:avLst/>
          </a:prstGeom>
        </p:spPr>
      </p:pic>
      <p:sp>
        <p:nvSpPr>
          <p:cNvPr id="2" name="Заголовок 1"/>
          <p:cNvSpPr>
            <a:spLocks noGrp="1"/>
          </p:cNvSpPr>
          <p:nvPr>
            <p:ph type="title"/>
          </p:nvPr>
        </p:nvSpPr>
        <p:spPr>
          <a:xfrm>
            <a:off x="1357290" y="785794"/>
            <a:ext cx="7498080" cy="368280"/>
          </a:xfrm>
        </p:spPr>
        <p:txBody>
          <a:bodyPr>
            <a:normAutofit fontScale="90000"/>
          </a:bodyPr>
          <a:lstStyle/>
          <a:p>
            <a:r>
              <a:rPr lang="ru-RU" sz="2700" b="1" i="1" dirty="0" smtClean="0">
                <a:effectLst>
                  <a:outerShdw blurRad="38100" dist="38100" dir="2700000" algn="tl">
                    <a:srgbClr val="000000">
                      <a:alpha val="43137"/>
                    </a:srgbClr>
                  </a:outerShdw>
                </a:effectLst>
              </a:rPr>
              <a:t>         </a:t>
            </a:r>
            <a:r>
              <a:rPr lang="ru-RU" sz="2700" b="1" i="1" dirty="0" smtClean="0">
                <a:solidFill>
                  <a:schemeClr val="bg1"/>
                </a:solidFill>
                <a:effectLst>
                  <a:outerShdw blurRad="38100" dist="38100" dir="2700000" algn="tl">
                    <a:srgbClr val="000000">
                      <a:alpha val="43137"/>
                    </a:srgbClr>
                  </a:outerShdw>
                </a:effectLst>
              </a:rPr>
              <a:t>  </a:t>
            </a:r>
            <a:r>
              <a:rPr lang="ru-RU" sz="3100" b="1" i="1" dirty="0" smtClean="0">
                <a:ln w="1905"/>
                <a:solidFill>
                  <a:schemeClr val="bg1"/>
                </a:solidFill>
                <a:effectLst>
                  <a:innerShdw blurRad="69850" dist="43180" dir="5400000">
                    <a:srgbClr val="000000">
                      <a:alpha val="65000"/>
                    </a:srgbClr>
                  </a:innerShdw>
                </a:effectLst>
              </a:rPr>
              <a:t>История вышивки бисером</a:t>
            </a:r>
            <a:r>
              <a:rPr lang="ru-RU" sz="3100" i="1" dirty="0" smtClean="0"/>
              <a:t/>
            </a:r>
            <a:br>
              <a:rPr lang="ru-RU" sz="3100" i="1" dirty="0" smtClean="0"/>
            </a:br>
            <a:endParaRPr lang="ru-RU" sz="3100" i="1" dirty="0"/>
          </a:p>
        </p:txBody>
      </p:sp>
      <p:sp>
        <p:nvSpPr>
          <p:cNvPr id="3" name="Содержимое 2"/>
          <p:cNvSpPr>
            <a:spLocks noGrp="1"/>
          </p:cNvSpPr>
          <p:nvPr>
            <p:ph idx="1"/>
          </p:nvPr>
        </p:nvSpPr>
        <p:spPr>
          <a:xfrm>
            <a:off x="714348" y="1214422"/>
            <a:ext cx="8219340" cy="5643578"/>
          </a:xfrm>
        </p:spPr>
        <p:txBody>
          <a:bodyPr>
            <a:normAutofit fontScale="47500" lnSpcReduction="20000"/>
          </a:bodyPr>
          <a:lstStyle/>
          <a:p>
            <a:r>
              <a:rPr lang="ru-RU" sz="3600" dirty="0" smtClean="0">
                <a:solidFill>
                  <a:schemeClr val="bg1"/>
                </a:solidFill>
                <a:latin typeface="Verdana" pitchFamily="34" charset="0"/>
                <a:ea typeface="Verdana" pitchFamily="34" charset="0"/>
                <a:cs typeface="Verdana" pitchFamily="34" charset="0"/>
              </a:rPr>
              <a:t>Сегодня всем и каждому знаком бисер – мелкие стеклянные бусинки, которые получили широкое распространение в декоративном оформлении. Однако как он появился, кто впервые обратил на него внимание и когда стали вышивать бисером?</a:t>
            </a:r>
          </a:p>
          <a:p>
            <a:endParaRPr lang="ru-RU" sz="3600" dirty="0" smtClean="0">
              <a:solidFill>
                <a:schemeClr val="bg1"/>
              </a:solidFill>
              <a:latin typeface="Verdana" pitchFamily="34" charset="0"/>
              <a:ea typeface="Verdana" pitchFamily="34" charset="0"/>
              <a:cs typeface="Verdana" pitchFamily="34" charset="0"/>
            </a:endParaRPr>
          </a:p>
          <a:p>
            <a:r>
              <a:rPr lang="ru-RU" sz="3600" dirty="0" smtClean="0">
                <a:solidFill>
                  <a:schemeClr val="bg1"/>
                </a:solidFill>
                <a:latin typeface="Verdana" pitchFamily="34" charset="0"/>
                <a:ea typeface="Verdana" pitchFamily="34" charset="0"/>
                <a:cs typeface="Verdana" pitchFamily="34" charset="0"/>
              </a:rPr>
              <a:t>Истории бисера предшествует появление стеклоделия. Изначально бусы делали из стекла, но постепенно размер бусин уменьшался и в итоге появился бисер. Кстати, до 17 века бисер производили только в Венецианской республике, где секрет его изготовления держали в строгом секрете. Однако вскоре затейливые богемские мастера из Северной Чехии положили конец этой монополии, придумав «лесное стекло», в основе приготовления которого была не сода, а древесная зола. Оно оказалось даже более привлекательным и в скором времени окончательно потеснило стекло из Венеции, а чешский бисер по сей день считается одним из самых лучших в мире.</a:t>
            </a:r>
          </a:p>
          <a:p>
            <a:endParaRPr lang="ru-RU" sz="3600" dirty="0" smtClean="0">
              <a:solidFill>
                <a:schemeClr val="bg1"/>
              </a:solidFill>
              <a:latin typeface="Verdana" pitchFamily="34" charset="0"/>
              <a:ea typeface="Verdana" pitchFamily="34" charset="0"/>
              <a:cs typeface="Verdana" pitchFamily="34" charset="0"/>
            </a:endParaRPr>
          </a:p>
          <a:p>
            <a:r>
              <a:rPr lang="ru-RU" sz="3600" dirty="0" smtClean="0">
                <a:solidFill>
                  <a:schemeClr val="bg1"/>
                </a:solidFill>
                <a:latin typeface="Verdana" pitchFamily="34" charset="0"/>
                <a:ea typeface="Verdana" pitchFamily="34" charset="0"/>
                <a:cs typeface="Verdana" pitchFamily="34" charset="0"/>
              </a:rPr>
              <a:t>На Руси бисер появился в IX веке. Русские рукодельницы использовали его для украшения своих нарядов и предметов обихода, а с XVIII века жемчуг и бисер становится неотъемлемой частью народного мастерства. Как светская, так и церковная вышивка бисером всегда поражала иностранных гостей, а умение русских мастериц создавать настоящие шедевры, используя эти материалы, было известно всему миру.</a:t>
            </a:r>
          </a:p>
          <a:p>
            <a:endParaRPr lang="ru-RU"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obschevoinskie_ustavy_prezentaciya_360_101.jpg"/>
          <p:cNvPicPr>
            <a:picLocks noChangeAspect="1"/>
          </p:cNvPicPr>
          <p:nvPr/>
        </p:nvPicPr>
        <p:blipFill>
          <a:blip r:embed="rId2"/>
          <a:srcRect r="1664" b="36458"/>
          <a:stretch>
            <a:fillRect/>
          </a:stretch>
        </p:blipFill>
        <p:spPr>
          <a:xfrm>
            <a:off x="1" y="0"/>
            <a:ext cx="9144000" cy="6858000"/>
          </a:xfrm>
          <a:prstGeom prst="rect">
            <a:avLst/>
          </a:prstGeom>
        </p:spPr>
      </p:pic>
      <p:sp>
        <p:nvSpPr>
          <p:cNvPr id="2" name="Заголовок 1"/>
          <p:cNvSpPr>
            <a:spLocks noGrp="1"/>
          </p:cNvSpPr>
          <p:nvPr>
            <p:ph type="title"/>
          </p:nvPr>
        </p:nvSpPr>
        <p:spPr>
          <a:xfrm>
            <a:off x="8715404" y="571480"/>
            <a:ext cx="218284" cy="846158"/>
          </a:xfrm>
        </p:spPr>
        <p:txBody>
          <a:bodyPr/>
          <a:lstStyle/>
          <a:p>
            <a:endParaRPr lang="ru-RU" dirty="0"/>
          </a:p>
        </p:txBody>
      </p:sp>
      <p:sp>
        <p:nvSpPr>
          <p:cNvPr id="3" name="Содержимое 2"/>
          <p:cNvSpPr>
            <a:spLocks noGrp="1"/>
          </p:cNvSpPr>
          <p:nvPr>
            <p:ph idx="1"/>
          </p:nvPr>
        </p:nvSpPr>
        <p:spPr>
          <a:xfrm>
            <a:off x="0" y="357166"/>
            <a:ext cx="8858280" cy="6500834"/>
          </a:xfrm>
        </p:spPr>
        <p:txBody>
          <a:bodyPr>
            <a:normAutofit fontScale="92500" lnSpcReduction="20000"/>
          </a:bodyPr>
          <a:lstStyle/>
          <a:p>
            <a:pPr algn="r">
              <a:buNone/>
            </a:pPr>
            <a:r>
              <a:rPr lang="ru-RU" sz="2800" b="1" i="1" u="sng" dirty="0" smtClean="0"/>
              <a:t>Валяние шерсти</a:t>
            </a:r>
            <a:r>
              <a:rPr lang="ru-RU" sz="2800" dirty="0" smtClean="0"/>
              <a:t> </a:t>
            </a:r>
            <a:r>
              <a:rPr lang="ru-RU" sz="3300" dirty="0" smtClean="0">
                <a:latin typeface="Gabriola" pitchFamily="82" charset="0"/>
              </a:rPr>
              <a:t>— это особая техника рукоделия, в процессе которой из шерсти для валяния создаётся рисунок на ткани или войлоке, объёмные игрушки, панно, декоративные элементы, предметы одежды или аксессуары. Только натуральная шерсть  обладает способностью сваливаться или свойлачиваться (образовывать войлок </a:t>
            </a:r>
            <a:r>
              <a:rPr lang="ru-RU" sz="3300" dirty="0" smtClean="0"/>
              <a:t>).</a:t>
            </a:r>
          </a:p>
          <a:p>
            <a:pPr algn="r">
              <a:buNone/>
            </a:pPr>
            <a:r>
              <a:rPr lang="ru-RU" sz="2900" i="1" u="sng" dirty="0" smtClean="0"/>
              <a:t/>
            </a:r>
            <a:br>
              <a:rPr lang="ru-RU" sz="2900" i="1" u="sng" dirty="0" smtClean="0"/>
            </a:br>
            <a:r>
              <a:rPr lang="ru-RU" sz="2600" b="1" i="1" u="sng" dirty="0" smtClean="0"/>
              <a:t>История валяния</a:t>
            </a:r>
          </a:p>
          <a:p>
            <a:pPr algn="r">
              <a:buNone/>
            </a:pPr>
            <a:r>
              <a:rPr lang="ru-RU" sz="3000" dirty="0" smtClean="0">
                <a:latin typeface="Gabriola" pitchFamily="82" charset="0"/>
              </a:rPr>
              <a:t>Люди обнаружили способность шерсти сваливаться около 8000 лет назад. Для валяния использовали найденные остатки шерсти животных. После одомашнивания мелкого рогатого скота стало возможным использовать состриженную шерсть животных.</a:t>
            </a:r>
          </a:p>
          <a:p>
            <a:pPr algn="r">
              <a:buNone/>
            </a:pPr>
            <a:r>
              <a:rPr lang="ru-RU" sz="3000" dirty="0" smtClean="0">
                <a:latin typeface="Gabriola" pitchFamily="82" charset="0"/>
              </a:rPr>
              <a:t>   В XVI веке появились первые мастерские по изготовлению войлока.</a:t>
            </a:r>
          </a:p>
          <a:p>
            <a:pPr algn="r">
              <a:buNone/>
            </a:pPr>
            <a:r>
              <a:rPr lang="ru-RU" sz="3000" dirty="0" smtClean="0">
                <a:latin typeface="Gabriola" pitchFamily="82" charset="0"/>
              </a:rPr>
              <a:t>В XIX веке изобрели валяльные прессы и валяльные машины. Валка происходила посредством сдавливания и прокатывания шерсти или при механическом воздействии специальных иголок, которые спутывали шерстяные волокна.</a:t>
            </a:r>
          </a:p>
          <a:p>
            <a:endParaRPr lang="ru-RU"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s.jpg"/>
          <p:cNvPicPr>
            <a:picLocks noChangeAspect="1"/>
          </p:cNvPicPr>
          <p:nvPr/>
        </p:nvPicPr>
        <p:blipFill>
          <a:blip r:embed="rId2"/>
          <a:srcRect r="50000" b="65464"/>
          <a:stretch>
            <a:fillRect/>
          </a:stretch>
        </p:blipFill>
        <p:spPr>
          <a:xfrm>
            <a:off x="0" y="1"/>
            <a:ext cx="9144000" cy="6857999"/>
          </a:xfrm>
          <a:prstGeom prst="rect">
            <a:avLst/>
          </a:prstGeom>
        </p:spPr>
      </p:pic>
      <p:sp>
        <p:nvSpPr>
          <p:cNvPr id="2" name="Заголовок 1"/>
          <p:cNvSpPr>
            <a:spLocks noGrp="1"/>
          </p:cNvSpPr>
          <p:nvPr>
            <p:ph type="title"/>
          </p:nvPr>
        </p:nvSpPr>
        <p:spPr>
          <a:xfrm>
            <a:off x="1142976" y="0"/>
            <a:ext cx="7498080" cy="1143000"/>
          </a:xfrm>
        </p:spPr>
        <p:txBody>
          <a:bodyPr>
            <a:normAutofit/>
          </a:bodyPr>
          <a:lstStyle/>
          <a:p>
            <a:r>
              <a:rPr lang="ru-RU" sz="4000" i="1" u="sng" dirty="0" smtClean="0">
                <a:solidFill>
                  <a:schemeClr val="tx1"/>
                </a:solidFill>
              </a:rPr>
              <a:t>История росписи </a:t>
            </a:r>
            <a:endParaRPr lang="ru-RU" sz="4000" i="1" u="sng" dirty="0">
              <a:solidFill>
                <a:schemeClr val="tx1"/>
              </a:solidFill>
            </a:endParaRPr>
          </a:p>
        </p:txBody>
      </p:sp>
      <p:sp>
        <p:nvSpPr>
          <p:cNvPr id="3" name="Содержимое 2"/>
          <p:cNvSpPr>
            <a:spLocks noGrp="1"/>
          </p:cNvSpPr>
          <p:nvPr>
            <p:ph idx="1"/>
          </p:nvPr>
        </p:nvSpPr>
        <p:spPr>
          <a:xfrm>
            <a:off x="285720" y="928670"/>
            <a:ext cx="8647968" cy="5643602"/>
          </a:xfrm>
        </p:spPr>
        <p:txBody>
          <a:bodyPr>
            <a:normAutofit fontScale="70000" lnSpcReduction="20000"/>
          </a:bodyPr>
          <a:lstStyle/>
          <a:p>
            <a:r>
              <a:rPr lang="ru-RU" dirty="0" smtClean="0"/>
              <a:t> </a:t>
            </a:r>
            <a:r>
              <a:rPr lang="ru-RU" b="1" dirty="0" smtClean="0"/>
              <a:t>Роспись по дереву является одним из самых древних живописных промыслов нашей страны. Ее корни уходят далеко в архаические времена, когда наши предки-язычники верили во множество богов и поклонялись Солнцу, Грому, Лесу, Реке и другим природным стихиям. Каждое расписанное народными мастерами изделие несет на себе отпечатанное древними символами пожелание здоровья, счастья, удачи, благословения в дом. </a:t>
            </a:r>
            <a:br>
              <a:rPr lang="ru-RU" b="1" dirty="0" smtClean="0"/>
            </a:br>
            <a:r>
              <a:rPr lang="ru-RU" b="1" dirty="0" smtClean="0"/>
              <a:t>     Роспись занимала большое место в оформлении фасадов и интерьеров домов. Ее приемы, так же, как и в резьбе, разнообразны. Лучше всего сохранилась роспись крестьянских интерьеров в областях русского Севера. В XIX веке, а часто еще и в первые десятилетия XX века роспись покрывала почти весь интерьер северной избы. Она делалась без предварительного рисунка свободными живописными ударами кисти, которые подчеркивались потом пробелами (оживками).</a:t>
            </a:r>
          </a:p>
          <a:p>
            <a:r>
              <a:rPr lang="ru-RU" b="1" dirty="0" smtClean="0"/>
              <a:t>     Мотивы этой росписи — разнообразные цветы. </a:t>
            </a:r>
          </a:p>
          <a:p>
            <a:endParaRPr lang="ru-RU"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obschevoinskie_ustavy_prezentaciya_360_101.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flipH="1">
            <a:off x="9098280" y="1285860"/>
            <a:ext cx="45719" cy="131778"/>
          </a:xfrm>
        </p:spPr>
        <p:txBody>
          <a:bodyPr>
            <a:normAutofit fontScale="90000"/>
          </a:bodyPr>
          <a:lstStyle/>
          <a:p>
            <a:endParaRPr lang="ru-RU" dirty="0"/>
          </a:p>
        </p:txBody>
      </p:sp>
      <p:sp>
        <p:nvSpPr>
          <p:cNvPr id="3" name="Содержимое 2"/>
          <p:cNvSpPr>
            <a:spLocks noGrp="1"/>
          </p:cNvSpPr>
          <p:nvPr>
            <p:ph idx="1"/>
          </p:nvPr>
        </p:nvSpPr>
        <p:spPr>
          <a:xfrm>
            <a:off x="500034" y="1000108"/>
            <a:ext cx="8358246" cy="3714776"/>
          </a:xfrm>
        </p:spPr>
        <p:txBody>
          <a:bodyPr>
            <a:normAutofit fontScale="55000" lnSpcReduction="20000"/>
          </a:bodyPr>
          <a:lstStyle/>
          <a:p>
            <a:pPr>
              <a:buNone/>
            </a:pPr>
            <a:r>
              <a:rPr lang="ru-RU" b="1" dirty="0" smtClean="0"/>
              <a:t>    </a:t>
            </a:r>
            <a:r>
              <a:rPr lang="ru-RU" b="1" dirty="0" err="1" smtClean="0"/>
              <a:t>Рису́нок</a:t>
            </a:r>
            <a:r>
              <a:rPr lang="ru-RU" b="1" dirty="0" smtClean="0"/>
              <a:t> </a:t>
            </a:r>
            <a:r>
              <a:rPr lang="ru-RU" dirty="0" smtClean="0"/>
              <a:t> — изображение на плоскости, созданное средствами графики. Рисунок, -говорит французский художник XVII века Шарль </a:t>
            </a:r>
            <a:r>
              <a:rPr lang="ru-RU" dirty="0" err="1" smtClean="0"/>
              <a:t>Лебрен</a:t>
            </a:r>
            <a:r>
              <a:rPr lang="ru-RU" dirty="0" smtClean="0"/>
              <a:t>, -всегда является полюсом и компасом, который нас направляет, дабы не дать потонуть в океане краски, где многие тонут, желая найти спасение</a:t>
            </a:r>
          </a:p>
          <a:p>
            <a:pPr>
              <a:buNone/>
            </a:pPr>
            <a:endParaRPr lang="ru-RU" dirty="0" smtClean="0"/>
          </a:p>
          <a:p>
            <a:pPr>
              <a:buNone/>
            </a:pPr>
            <a:r>
              <a:rPr lang="ru-RU" b="1" dirty="0" smtClean="0"/>
              <a:t>    </a:t>
            </a:r>
            <a:r>
              <a:rPr lang="ru-RU" b="1" dirty="0" err="1" smtClean="0"/>
              <a:t>Рису́нок</a:t>
            </a:r>
            <a:r>
              <a:rPr lang="ru-RU" dirty="0" smtClean="0"/>
              <a:t> или </a:t>
            </a:r>
            <a:r>
              <a:rPr lang="ru-RU" b="1" dirty="0" err="1" smtClean="0"/>
              <a:t>академи́ческий</a:t>
            </a:r>
            <a:r>
              <a:rPr lang="ru-RU" b="1" dirty="0" smtClean="0"/>
              <a:t> рисунок</a:t>
            </a:r>
            <a:r>
              <a:rPr lang="ru-RU" dirty="0" smtClean="0"/>
              <a:t> - вид графики и основа всех видов изобразительного искусства. Без знания основ академического рисунка, художник не сможет грамотно вести работу над художественным произведением.</a:t>
            </a:r>
          </a:p>
          <a:p>
            <a:pPr>
              <a:buNone/>
            </a:pPr>
            <a:r>
              <a:rPr lang="ru-RU" dirty="0" smtClean="0"/>
              <a:t>     В роли графической основы присутствует в любом изображении на плоскости, в этом значении оценивается с точки зрения качества (понятие рисунка в живописи и т. п.). </a:t>
            </a:r>
          </a:p>
          <a:p>
            <a:endParaRPr lang="ru-RU"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rtleo.com-5532.jpg"/>
          <p:cNvPicPr>
            <a:picLocks noChangeAspect="1"/>
          </p:cNvPicPr>
          <p:nvPr/>
        </p:nvPicPr>
        <p:blipFill>
          <a:blip r:embed="rId2"/>
          <a:srcRect r="20062" b="25001"/>
          <a:stretch>
            <a:fillRect/>
          </a:stretch>
        </p:blipFill>
        <p:spPr>
          <a:xfrm>
            <a:off x="-1" y="0"/>
            <a:ext cx="9144001" cy="6858000"/>
          </a:xfrm>
          <a:prstGeom prst="rect">
            <a:avLst/>
          </a:prstGeom>
        </p:spPr>
      </p:pic>
      <p:sp>
        <p:nvSpPr>
          <p:cNvPr id="2" name="Заголовок 1"/>
          <p:cNvSpPr>
            <a:spLocks noGrp="1"/>
          </p:cNvSpPr>
          <p:nvPr>
            <p:ph type="title"/>
          </p:nvPr>
        </p:nvSpPr>
        <p:spPr>
          <a:xfrm rot="155054">
            <a:off x="1302647" y="346805"/>
            <a:ext cx="2727444" cy="806515"/>
          </a:xfrm>
        </p:spPr>
        <p:txBody>
          <a:bodyPr>
            <a:normAutofit/>
          </a:bodyPr>
          <a:lstStyle/>
          <a:p>
            <a:r>
              <a:rPr lang="ru-RU" sz="3200" b="1" i="1" u="sng" dirty="0" smtClean="0">
                <a:solidFill>
                  <a:schemeClr val="bg1"/>
                </a:solidFill>
                <a:latin typeface="Arial Narrow" pitchFamily="34" charset="0"/>
              </a:rPr>
              <a:t>Реклама</a:t>
            </a:r>
            <a:endParaRPr lang="ru-RU" sz="3200" b="1" i="1" u="sng" dirty="0">
              <a:solidFill>
                <a:schemeClr val="bg1"/>
              </a:solidFill>
              <a:latin typeface="Arial Narrow" pitchFamily="34" charset="0"/>
            </a:endParaRPr>
          </a:p>
        </p:txBody>
      </p:sp>
      <p:sp>
        <p:nvSpPr>
          <p:cNvPr id="3" name="Содержимое 2"/>
          <p:cNvSpPr>
            <a:spLocks noGrp="1"/>
          </p:cNvSpPr>
          <p:nvPr>
            <p:ph idx="1"/>
          </p:nvPr>
        </p:nvSpPr>
        <p:spPr>
          <a:xfrm>
            <a:off x="285720" y="1214422"/>
            <a:ext cx="5429288" cy="4786346"/>
          </a:xfrm>
        </p:spPr>
        <p:txBody>
          <a:bodyPr>
            <a:noAutofit/>
          </a:bodyPr>
          <a:lstStyle/>
          <a:p>
            <a:pPr>
              <a:buNone/>
            </a:pPr>
            <a:r>
              <a:rPr lang="ru-RU" sz="2400" b="1" i="1" dirty="0" smtClean="0">
                <a:solidFill>
                  <a:schemeClr val="bg1"/>
                </a:solidFill>
                <a:latin typeface="Candara" pitchFamily="34" charset="0"/>
                <a:ea typeface="Arial Unicode MS" pitchFamily="34" charset="-128"/>
                <a:cs typeface="Arial Unicode MS" pitchFamily="34" charset="-128"/>
              </a:rPr>
              <a:t>    Я перестал уже искать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Волшебный красок цвет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И уяснил давно себе –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Его на свете нет.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Рисую всем, что только есть -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Гуашь и акварель,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Сангина, масло, карандаш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И яркая пастель.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Я знаю: красоты секрет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Не в красках и холсте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А в божьей искре, что дана </a:t>
            </a:r>
            <a:br>
              <a:rPr lang="ru-RU" sz="2400" b="1" i="1" dirty="0" smtClean="0">
                <a:solidFill>
                  <a:schemeClr val="bg1"/>
                </a:solidFill>
                <a:latin typeface="Candara" pitchFamily="34" charset="0"/>
                <a:ea typeface="Arial Unicode MS" pitchFamily="34" charset="-128"/>
                <a:cs typeface="Arial Unicode MS" pitchFamily="34" charset="-128"/>
              </a:rPr>
            </a:br>
            <a:r>
              <a:rPr lang="ru-RU" sz="2400" b="1" i="1" dirty="0" smtClean="0">
                <a:solidFill>
                  <a:schemeClr val="bg1"/>
                </a:solidFill>
                <a:latin typeface="Candara" pitchFamily="34" charset="0"/>
                <a:ea typeface="Arial Unicode MS" pitchFamily="34" charset="-128"/>
                <a:cs typeface="Arial Unicode MS" pitchFamily="34" charset="-128"/>
              </a:rPr>
              <a:t>С рождения тебе. </a:t>
            </a:r>
            <a:endParaRPr lang="ru-RU" sz="2400" b="1" i="1" dirty="0">
              <a:solidFill>
                <a:schemeClr val="bg1"/>
              </a:solidFill>
              <a:latin typeface="Candara" pitchFamily="34" charset="0"/>
              <a:ea typeface="Arial Unicode MS" pitchFamily="34" charset="-128"/>
              <a:cs typeface="Arial Unicode MS" pitchFamily="34" charset="-128"/>
            </a:endParaRPr>
          </a:p>
        </p:txBody>
      </p:sp>
      <p:pic>
        <p:nvPicPr>
          <p:cNvPr id="5" name="Рисунок 4" descr="5a255b12ac1b.png"/>
          <p:cNvPicPr>
            <a:picLocks noChangeAspect="1"/>
          </p:cNvPicPr>
          <p:nvPr/>
        </p:nvPicPr>
        <p:blipFill>
          <a:blip r:embed="rId3" cstate="print"/>
          <a:stretch>
            <a:fillRect/>
          </a:stretch>
        </p:blipFill>
        <p:spPr>
          <a:xfrm>
            <a:off x="4214810" y="785794"/>
            <a:ext cx="4661794" cy="3443210"/>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chemeClr val="tx1"/>
                </a:solidFill>
              </a:rPr>
              <a:t>Вывод, самооценка</a:t>
            </a:r>
            <a:endParaRPr lang="ru-RU" sz="2800" b="1" dirty="0">
              <a:solidFill>
                <a:schemeClr val="tx1"/>
              </a:solidFill>
            </a:endParaRPr>
          </a:p>
        </p:txBody>
      </p:sp>
      <p:sp>
        <p:nvSpPr>
          <p:cNvPr id="3" name="Содержимое 2"/>
          <p:cNvSpPr>
            <a:spLocks noGrp="1"/>
          </p:cNvSpPr>
          <p:nvPr>
            <p:ph idx="1"/>
          </p:nvPr>
        </p:nvSpPr>
        <p:spPr/>
        <p:txBody>
          <a:bodyPr>
            <a:normAutofit fontScale="62500" lnSpcReduction="20000"/>
          </a:bodyPr>
          <a:lstStyle/>
          <a:p>
            <a:r>
              <a:rPr lang="ru-RU" b="1" dirty="0" smtClean="0"/>
              <a:t> </a:t>
            </a:r>
            <a:endParaRPr lang="ru-RU" dirty="0" smtClean="0"/>
          </a:p>
          <a:p>
            <a:r>
              <a:rPr lang="ru-RU" dirty="0" smtClean="0"/>
              <a:t>Я считаю, что справилась с работой хорошо. В процессе работы над этими изделиями раскрылся мой творческий потенциал, получили развитие такие мои качества как усидчивость, трудолюбие, умение доводить начатое дело до конца, аккуратность, ответственность. Также все это развивает мелкую моторику рук, развивает ум и память, успокаивает. </a:t>
            </a:r>
          </a:p>
          <a:p>
            <a:r>
              <a:rPr lang="ru-RU" dirty="0" smtClean="0"/>
              <a:t>Людям, которые видели мое творчество, очень понравилось. Они  удивлялись тому, как точно и аккуратно выполняю каждое изделие </a:t>
            </a:r>
          </a:p>
          <a:p>
            <a:r>
              <a:rPr lang="ru-RU" dirty="0" smtClean="0"/>
              <a:t>На выставках и конкурсах я победитель. Имею  дипломы 1 и 2 степени Всероссийского конкурса, Грамоты и Дипломы с областных, районных и областных выставок  детских творческих работ и конкурсов.</a:t>
            </a:r>
            <a:endParaRPr lang="ru-RU" dirty="0"/>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3.jpg"/>
          <p:cNvPicPr>
            <a:picLocks noGrp="1" noChangeAspect="1"/>
          </p:cNvPicPr>
          <p:nvPr>
            <p:ph idx="1"/>
          </p:nvPr>
        </p:nvPicPr>
        <p:blipFill>
          <a:blip r:embed="rId2"/>
          <a:stretch>
            <a:fillRect/>
          </a:stretch>
        </p:blipFill>
        <p:spPr>
          <a:xfrm>
            <a:off x="0" y="0"/>
            <a:ext cx="9144000" cy="6876288"/>
          </a:xfrm>
        </p:spPr>
      </p:pic>
      <p:sp>
        <p:nvSpPr>
          <p:cNvPr id="2" name="Заголовок 1"/>
          <p:cNvSpPr>
            <a:spLocks noGrp="1"/>
          </p:cNvSpPr>
          <p:nvPr>
            <p:ph type="title"/>
          </p:nvPr>
        </p:nvSpPr>
        <p:spPr>
          <a:xfrm>
            <a:off x="428596" y="428604"/>
            <a:ext cx="8358246" cy="3654428"/>
          </a:xfrm>
        </p:spPr>
        <p:txBody>
          <a:bodyPr>
            <a:normAutofit fontScale="90000"/>
          </a:bodyPr>
          <a:lstStyle/>
          <a:p>
            <a:pPr algn="ctr"/>
            <a:r>
              <a:rPr lang="ru-RU" sz="2700" b="1" dirty="0" smtClean="0">
                <a:solidFill>
                  <a:schemeClr val="tx1"/>
                </a:solidFill>
              </a:rPr>
              <a:t>Используемая литература</a:t>
            </a:r>
            <a:r>
              <a:rPr lang="ru-RU" sz="2000" dirty="0" smtClean="0">
                <a:solidFill>
                  <a:schemeClr val="tx1"/>
                </a:solidFill>
              </a:rPr>
              <a:t/>
            </a:r>
            <a:br>
              <a:rPr lang="ru-RU" sz="2000" dirty="0" smtClean="0">
                <a:solidFill>
                  <a:schemeClr val="tx1"/>
                </a:solidFill>
              </a:rPr>
            </a:br>
            <a:r>
              <a:rPr lang="ru-RU" sz="2000" dirty="0" smtClean="0">
                <a:solidFill>
                  <a:schemeClr val="tx1"/>
                </a:solidFill>
              </a:rPr>
              <a:t> Материалы с урока технология,  рекомендации учителя, свое личное творчество и фантазия, </a:t>
            </a:r>
            <a:r>
              <a:rPr lang="ru-RU" sz="2200" dirty="0" smtClean="0">
                <a:solidFill>
                  <a:schemeClr val="tx1"/>
                </a:solidFill>
              </a:rPr>
              <a:t>Журналы по рукоделию «Елена» № 1-6, год 2013-2014 , «Валентина» № 1, №3, №  4, год  2013, № 1,№2, год 2014.</a:t>
            </a:r>
            <a:br>
              <a:rPr lang="ru-RU" sz="2200" dirty="0" smtClean="0">
                <a:solidFill>
                  <a:schemeClr val="tx1"/>
                </a:solidFill>
              </a:rPr>
            </a:br>
            <a:r>
              <a:rPr lang="ru-RU" sz="2200" u="sng" dirty="0" smtClean="0">
                <a:solidFill>
                  <a:schemeClr val="tx1"/>
                </a:solidFill>
              </a:rPr>
              <a:t>Информация из интернета</a:t>
            </a:r>
            <a:r>
              <a:rPr lang="ru-RU" sz="2200" dirty="0" smtClean="0">
                <a:solidFill>
                  <a:schemeClr val="tx1"/>
                </a:solidFill>
              </a:rPr>
              <a:t/>
            </a:r>
            <a:br>
              <a:rPr lang="ru-RU" sz="2200" dirty="0" smtClean="0">
                <a:solidFill>
                  <a:schemeClr val="tx1"/>
                </a:solidFill>
              </a:rPr>
            </a:br>
            <a:r>
              <a:rPr lang="ru-RU" sz="2200" dirty="0" smtClean="0">
                <a:solidFill>
                  <a:schemeClr val="tx1"/>
                </a:solidFill>
              </a:rPr>
              <a:t>сайт « Страна мастеров» </a:t>
            </a:r>
            <a:r>
              <a:rPr lang="ru-RU" dirty="0" smtClean="0"/>
              <a:t/>
            </a:r>
            <a:br>
              <a:rPr lang="ru-RU" dirty="0" smtClean="0"/>
            </a:br>
            <a:r>
              <a:rPr lang="en-US" sz="2200" dirty="0" smtClean="0">
                <a:solidFill>
                  <a:schemeClr val="tx1"/>
                </a:solidFill>
              </a:rPr>
              <a:t>http://stranamasterov.ru/</a:t>
            </a:r>
            <a:r>
              <a:rPr lang="ru-RU" sz="2200" dirty="0" smtClean="0">
                <a:solidFill>
                  <a:schemeClr val="tx1"/>
                </a:solidFill>
              </a:rPr>
              <a:t/>
            </a:r>
            <a:br>
              <a:rPr lang="ru-RU" sz="2200" dirty="0" smtClean="0">
                <a:solidFill>
                  <a:schemeClr val="tx1"/>
                </a:solidFill>
              </a:rPr>
            </a:br>
            <a:r>
              <a:rPr lang="ru-RU" sz="2200" dirty="0" smtClean="0">
                <a:solidFill>
                  <a:schemeClr val="tx1"/>
                </a:solidFill>
              </a:rPr>
              <a:t>Материалы с сайта «</a:t>
            </a:r>
            <a:r>
              <a:rPr lang="ru-RU" sz="2200" b="1" dirty="0" err="1" smtClean="0">
                <a:solidFill>
                  <a:schemeClr val="tx1"/>
                </a:solidFill>
              </a:rPr>
              <a:t>Википедия</a:t>
            </a:r>
            <a:r>
              <a:rPr lang="ru-RU" sz="2200" dirty="0" smtClean="0">
                <a:solidFill>
                  <a:schemeClr val="tx1"/>
                </a:solidFill>
              </a:rPr>
              <a:t> — свободная энциклопедия»</a:t>
            </a:r>
            <a:br>
              <a:rPr lang="ru-RU" sz="2200" dirty="0" smtClean="0">
                <a:solidFill>
                  <a:schemeClr val="tx1"/>
                </a:solidFill>
              </a:rPr>
            </a:br>
            <a:r>
              <a:rPr lang="en-US" sz="2200" dirty="0" smtClean="0">
                <a:solidFill>
                  <a:schemeClr val="tx1"/>
                </a:solidFill>
              </a:rPr>
              <a:t>http://ru.wikipedia.org/wiki</a:t>
            </a:r>
            <a:r>
              <a:rPr lang="ru-RU" dirty="0" smtClean="0"/>
              <a:t/>
            </a:r>
            <a:br>
              <a:rPr lang="ru-RU" dirty="0" smtClean="0"/>
            </a:br>
            <a:endParaRPr lang="ru-RU"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descr="obschevoinskie_ustavy_prezentaciya_360_101.jpg"/>
          <p:cNvPicPr>
            <a:picLocks noChangeAspect="1"/>
          </p:cNvPicPr>
          <p:nvPr/>
        </p:nvPicPr>
        <p:blipFill>
          <a:blip r:embed="rId2"/>
          <a:srcRect r="1041" b="34375"/>
          <a:stretch>
            <a:fillRect/>
          </a:stretch>
        </p:blipFill>
        <p:spPr>
          <a:xfrm>
            <a:off x="0" y="1"/>
            <a:ext cx="9144000" cy="6858000"/>
          </a:xfrm>
          <a:prstGeom prst="rect">
            <a:avLst/>
          </a:prstGeom>
        </p:spPr>
      </p:pic>
      <p:sp>
        <p:nvSpPr>
          <p:cNvPr id="2" name="Заголовок 1"/>
          <p:cNvSpPr>
            <a:spLocks noGrp="1"/>
          </p:cNvSpPr>
          <p:nvPr>
            <p:ph type="title"/>
          </p:nvPr>
        </p:nvSpPr>
        <p:spPr>
          <a:xfrm>
            <a:off x="1071538" y="214290"/>
            <a:ext cx="7565548" cy="1071570"/>
          </a:xfrm>
        </p:spPr>
        <p:txBody>
          <a:bodyPr>
            <a:normAutofit fontScale="90000"/>
          </a:bodyPr>
          <a:lstStyle/>
          <a:p>
            <a:r>
              <a:rPr lang="ru-RU" sz="2700" b="1" i="1" u="sng" dirty="0" smtClean="0">
                <a:solidFill>
                  <a:schemeClr val="tx1"/>
                </a:solidFill>
              </a:rPr>
              <a:t/>
            </a:r>
            <a:br>
              <a:rPr lang="ru-RU" sz="2700" b="1" i="1" u="sng" dirty="0" smtClean="0">
                <a:solidFill>
                  <a:schemeClr val="tx1"/>
                </a:solidFill>
              </a:rPr>
            </a:br>
            <a:r>
              <a:rPr lang="ru-RU" sz="2700" b="1" i="1" u="sng" dirty="0" smtClean="0">
                <a:solidFill>
                  <a:schemeClr val="tx1"/>
                </a:solidFill>
              </a:rPr>
              <a:t>Этапы выполнения творческого проекта </a:t>
            </a:r>
            <a:r>
              <a:rPr lang="ru-RU" b="1" i="1" u="sng" dirty="0" smtClean="0"/>
              <a:t/>
            </a:r>
            <a:br>
              <a:rPr lang="ru-RU" b="1" i="1" u="sng" dirty="0" smtClean="0"/>
            </a:br>
            <a:endParaRPr lang="ru-RU" dirty="0"/>
          </a:p>
        </p:txBody>
      </p:sp>
      <p:sp>
        <p:nvSpPr>
          <p:cNvPr id="3" name="Содержимое 2"/>
          <p:cNvSpPr>
            <a:spLocks noGrp="1"/>
          </p:cNvSpPr>
          <p:nvPr>
            <p:ph idx="1"/>
          </p:nvPr>
        </p:nvSpPr>
        <p:spPr>
          <a:xfrm>
            <a:off x="0" y="928670"/>
            <a:ext cx="8933688" cy="5929330"/>
          </a:xfrm>
        </p:spPr>
        <p:txBody>
          <a:bodyPr>
            <a:normAutofit fontScale="70000" lnSpcReduction="20000"/>
          </a:bodyPr>
          <a:lstStyle/>
          <a:p>
            <a:pPr>
              <a:buNone/>
            </a:pPr>
            <a:endParaRPr lang="ru-RU" b="1" u="sng" dirty="0" smtClean="0"/>
          </a:p>
          <a:p>
            <a:pPr>
              <a:buNone/>
            </a:pPr>
            <a:r>
              <a:rPr lang="ru-RU" b="1" dirty="0" smtClean="0"/>
              <a:t>    </a:t>
            </a:r>
            <a:r>
              <a:rPr lang="ru-RU" b="1" u="sng" dirty="0" smtClean="0"/>
              <a:t> На первом этапе </a:t>
            </a:r>
            <a:r>
              <a:rPr lang="ru-RU" dirty="0" smtClean="0"/>
              <a:t>я выбрала тему  «мое творчество». Она очень актуальна,  потому что изделия ручной работы  выполнены вручную, в них вложена душа мастера. Такие работы стоят дорого и выглядят очень красиво. Проанализировав ход работы, я  закупила нужные материалы и инструменты:  краски, карандаши, кисти, пластику, шерсть.  Организовала рабочее место.</a:t>
            </a:r>
          </a:p>
          <a:p>
            <a:pPr>
              <a:buNone/>
            </a:pPr>
            <a:r>
              <a:rPr lang="ru-RU" b="1" dirty="0" smtClean="0"/>
              <a:t>    </a:t>
            </a:r>
            <a:r>
              <a:rPr lang="ru-RU" b="1" u="sng" dirty="0" smtClean="0"/>
              <a:t>На втором этапе  </a:t>
            </a:r>
            <a:r>
              <a:rPr lang="ru-RU" dirty="0" smtClean="0"/>
              <a:t>я разработала эскизы, и выполнила всю практическую работу от начала до конца.  Работы надо выполнять красиво и  аккуратно. Соблюдала правила техники безопасности и нормы санитарии. </a:t>
            </a:r>
          </a:p>
          <a:p>
            <a:pPr>
              <a:buNone/>
            </a:pPr>
            <a:r>
              <a:rPr lang="ru-RU" dirty="0" smtClean="0"/>
              <a:t> </a:t>
            </a:r>
          </a:p>
          <a:p>
            <a:pPr>
              <a:buNone/>
            </a:pPr>
            <a:r>
              <a:rPr lang="ru-RU" b="1" dirty="0" smtClean="0"/>
              <a:t>    </a:t>
            </a:r>
            <a:r>
              <a:rPr lang="ru-RU" b="1" u="sng" dirty="0" smtClean="0"/>
              <a:t>На третьем этапе </a:t>
            </a:r>
            <a:r>
              <a:rPr lang="ru-RU" dirty="0" smtClean="0"/>
              <a:t>я сделала экономическое обоснование, составила смету расходов, рассчитала себестоимость, сделала выводы.   Я дала рекламу, сочинила стихи.  Подвела итоги, проверила качество, сделала презентацию, выводы и самооценку. Использовала дополнительную литературу.</a:t>
            </a:r>
            <a:endParaRPr lang="ru-RU"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rgbClr val="DDEBCF"/>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Рисунок 4" descr="png_grass_by_moonglowlilly-d5z1o5t.png"/>
          <p:cNvPicPr>
            <a:picLocks noChangeAspect="1"/>
          </p:cNvPicPr>
          <p:nvPr/>
        </p:nvPicPr>
        <p:blipFill>
          <a:blip r:embed="rId2"/>
          <a:stretch>
            <a:fillRect/>
          </a:stretch>
        </p:blipFill>
        <p:spPr>
          <a:xfrm>
            <a:off x="0" y="642918"/>
            <a:ext cx="9144000" cy="6215082"/>
          </a:xfrm>
          <a:prstGeom prst="rect">
            <a:avLst/>
          </a:prstGeom>
        </p:spPr>
      </p:pic>
      <p:sp>
        <p:nvSpPr>
          <p:cNvPr id="2" name="Заголовок 1"/>
          <p:cNvSpPr>
            <a:spLocks noGrp="1"/>
          </p:cNvSpPr>
          <p:nvPr>
            <p:ph type="title"/>
          </p:nvPr>
        </p:nvSpPr>
        <p:spPr>
          <a:xfrm>
            <a:off x="357158" y="285728"/>
            <a:ext cx="8572528" cy="1143000"/>
          </a:xfrm>
        </p:spPr>
        <p:txBody>
          <a:bodyPr>
            <a:normAutofit/>
          </a:bodyPr>
          <a:lstStyle/>
          <a:p>
            <a:r>
              <a:rPr lang="ru-RU" sz="3600" dirty="0" smtClean="0">
                <a:solidFill>
                  <a:schemeClr val="tx1"/>
                </a:solidFill>
                <a:latin typeface="Segoe Script" pitchFamily="34" charset="0"/>
              </a:rPr>
              <a:t>Все варианты моего творчества</a:t>
            </a:r>
            <a:endParaRPr lang="ru-RU" sz="3600" dirty="0">
              <a:solidFill>
                <a:schemeClr val="tx1"/>
              </a:solidFill>
              <a:latin typeface="Segoe Script" pitchFamily="34" charset="0"/>
            </a:endParaRPr>
          </a:p>
        </p:txBody>
      </p:sp>
      <p:sp>
        <p:nvSpPr>
          <p:cNvPr id="3" name="Содержимое 2"/>
          <p:cNvSpPr>
            <a:spLocks noGrp="1"/>
          </p:cNvSpPr>
          <p:nvPr>
            <p:ph idx="1"/>
          </p:nvPr>
        </p:nvSpPr>
        <p:spPr>
          <a:xfrm>
            <a:off x="1435608" y="1447800"/>
            <a:ext cx="5993912" cy="4267216"/>
          </a:xfrm>
        </p:spPr>
        <p:style>
          <a:lnRef idx="1">
            <a:schemeClr val="accent1"/>
          </a:lnRef>
          <a:fillRef idx="2">
            <a:schemeClr val="accent1"/>
          </a:fillRef>
          <a:effectRef idx="1">
            <a:schemeClr val="accent1"/>
          </a:effectRef>
          <a:fontRef idx="minor">
            <a:schemeClr val="dk1"/>
          </a:fontRef>
        </p:style>
        <p:txBody>
          <a:bodyPr/>
          <a:lstStyle/>
          <a:p>
            <a:pPr>
              <a:buClr>
                <a:schemeClr val="tx1"/>
              </a:buClr>
            </a:pPr>
            <a:r>
              <a:rPr lang="ru-RU" sz="4000" b="1" dirty="0" smtClean="0">
                <a:ln w="1905"/>
                <a:solidFill>
                  <a:schemeClr val="tx1"/>
                </a:solidFill>
                <a:effectLst>
                  <a:innerShdw blurRad="69850" dist="43180" dir="5400000">
                    <a:srgbClr val="000000">
                      <a:alpha val="65000"/>
                    </a:srgbClr>
                  </a:innerShdw>
                </a:effectLst>
              </a:rPr>
              <a:t>Графика</a:t>
            </a:r>
          </a:p>
          <a:p>
            <a:pPr>
              <a:buClr>
                <a:schemeClr val="tx1"/>
              </a:buClr>
            </a:pPr>
            <a:r>
              <a:rPr lang="ru-RU" sz="4000" b="1" dirty="0" smtClean="0">
                <a:ln w="1905"/>
                <a:solidFill>
                  <a:schemeClr val="tx1"/>
                </a:solidFill>
                <a:effectLst>
                  <a:innerShdw blurRad="69850" dist="43180" dir="5400000">
                    <a:srgbClr val="000000">
                      <a:alpha val="65000"/>
                    </a:srgbClr>
                  </a:innerShdw>
                </a:effectLst>
              </a:rPr>
              <a:t>Живопись</a:t>
            </a:r>
          </a:p>
          <a:p>
            <a:pPr>
              <a:buClr>
                <a:schemeClr val="tx1"/>
              </a:buClr>
            </a:pPr>
            <a:r>
              <a:rPr lang="ru-RU" sz="4000" b="1" dirty="0" smtClean="0">
                <a:ln w="1905"/>
                <a:solidFill>
                  <a:schemeClr val="tx1"/>
                </a:solidFill>
                <a:effectLst>
                  <a:innerShdw blurRad="69850" dist="43180" dir="5400000">
                    <a:srgbClr val="000000">
                      <a:alpha val="65000"/>
                    </a:srgbClr>
                  </a:innerShdw>
                </a:effectLst>
              </a:rPr>
              <a:t>Валяние из шерсти </a:t>
            </a:r>
          </a:p>
          <a:p>
            <a:pPr>
              <a:buClr>
                <a:schemeClr val="tx1"/>
              </a:buClr>
            </a:pPr>
            <a:r>
              <a:rPr lang="ru-RU" sz="4000" b="1" dirty="0" smtClean="0">
                <a:ln w="1905"/>
                <a:solidFill>
                  <a:schemeClr val="tx1"/>
                </a:solidFill>
                <a:effectLst>
                  <a:innerShdw blurRad="69850" dist="43180" dir="5400000">
                    <a:srgbClr val="000000">
                      <a:alpha val="65000"/>
                    </a:srgbClr>
                  </a:innerShdw>
                </a:effectLst>
              </a:rPr>
              <a:t>Роспись по дереву</a:t>
            </a:r>
          </a:p>
          <a:p>
            <a:pPr>
              <a:buClr>
                <a:schemeClr val="tx1"/>
              </a:buClr>
            </a:pPr>
            <a:r>
              <a:rPr lang="ru-RU" sz="4000" b="1" dirty="0" smtClean="0">
                <a:ln w="1905"/>
                <a:solidFill>
                  <a:schemeClr val="tx1"/>
                </a:solidFill>
                <a:effectLst>
                  <a:innerShdw blurRad="69850" dist="43180" dir="5400000">
                    <a:srgbClr val="000000">
                      <a:alpha val="65000"/>
                    </a:srgbClr>
                  </a:innerShdw>
                </a:effectLst>
              </a:rPr>
              <a:t>Вышивка бисером</a:t>
            </a:r>
          </a:p>
          <a:p>
            <a:pPr>
              <a:buClr>
                <a:schemeClr val="tx1"/>
              </a:buClr>
            </a:pPr>
            <a:r>
              <a:rPr lang="ru-RU" sz="4000" b="1" dirty="0" smtClean="0">
                <a:ln w="1905"/>
                <a:solidFill>
                  <a:schemeClr val="tx1"/>
                </a:solidFill>
                <a:effectLst>
                  <a:innerShdw blurRad="69850" dist="43180" dir="5400000">
                    <a:srgbClr val="000000">
                      <a:alpha val="65000"/>
                    </a:srgbClr>
                  </a:innerShdw>
                </a:effectLst>
              </a:rPr>
              <a:t>Витраж</a:t>
            </a:r>
          </a:p>
          <a:p>
            <a:endParaRPr lang="ru-RU"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2">
            <a:biLevel thresh="50000"/>
          </a:blip>
          <a:tile tx="0" ty="0" sx="90000" sy="90000" flip="xy" algn="tl"/>
        </a:blipFill>
        <a:effectLst/>
      </p:bgPr>
    </p:bg>
    <p:spTree>
      <p:nvGrpSpPr>
        <p:cNvPr id="1" name=""/>
        <p:cNvGrpSpPr/>
        <p:nvPr/>
      </p:nvGrpSpPr>
      <p:grpSpPr>
        <a:xfrm>
          <a:off x="0" y="0"/>
          <a:ext cx="0" cy="0"/>
          <a:chOff x="0" y="0"/>
          <a:chExt cx="0" cy="0"/>
        </a:xfrm>
      </p:grpSpPr>
      <p:pic>
        <p:nvPicPr>
          <p:cNvPr id="4" name="Рисунок 3" descr="WPYBHKT7.jpg"/>
          <p:cNvPicPr>
            <a:picLocks noChangeAspect="1"/>
          </p:cNvPicPr>
          <p:nvPr/>
        </p:nvPicPr>
        <p:blipFill>
          <a:blip r:embed="rId3" cstate="print"/>
          <a:stretch>
            <a:fillRect/>
          </a:stretch>
        </p:blipFill>
        <p:spPr>
          <a:xfrm>
            <a:off x="-1" y="0"/>
            <a:ext cx="9175487" cy="6858000"/>
          </a:xfrm>
          <a:prstGeom prst="rect">
            <a:avLst/>
          </a:prstGeom>
        </p:spPr>
      </p:pic>
      <p:sp>
        <p:nvSpPr>
          <p:cNvPr id="2" name="Заголовок 1"/>
          <p:cNvSpPr>
            <a:spLocks noGrp="1"/>
          </p:cNvSpPr>
          <p:nvPr>
            <p:ph type="title"/>
          </p:nvPr>
        </p:nvSpPr>
        <p:spPr>
          <a:xfrm>
            <a:off x="2214546" y="714356"/>
            <a:ext cx="6929454" cy="1214438"/>
          </a:xfrm>
        </p:spPr>
        <p:txBody>
          <a:bodyPr>
            <a:normAutofit fontScale="90000"/>
          </a:bodyPr>
          <a:lstStyle/>
          <a:p>
            <a:r>
              <a:rPr lang="ru-RU" sz="7300" i="1" dirty="0" smtClean="0">
                <a:solidFill>
                  <a:schemeClr val="tx1"/>
                </a:solidFill>
                <a:latin typeface="Monotype Corsiva" pitchFamily="66" charset="0"/>
              </a:rPr>
              <a:t>Графика</a:t>
            </a:r>
            <a:r>
              <a:rPr lang="ru-RU" dirty="0" smtClean="0"/>
              <a:t/>
            </a:r>
            <a:br>
              <a:rPr lang="ru-RU" dirty="0" smtClean="0"/>
            </a:br>
            <a:r>
              <a:rPr lang="ru-RU" dirty="0" smtClean="0"/>
              <a:t/>
            </a:r>
            <a:br>
              <a:rPr lang="ru-RU" dirty="0" smtClean="0"/>
            </a:br>
            <a:endParaRPr lang="ru-RU" dirty="0"/>
          </a:p>
        </p:txBody>
      </p:sp>
      <p:sp>
        <p:nvSpPr>
          <p:cNvPr id="3" name="Содержимое 2"/>
          <p:cNvSpPr>
            <a:spLocks noGrp="1"/>
          </p:cNvSpPr>
          <p:nvPr>
            <p:ph idx="1"/>
          </p:nvPr>
        </p:nvSpPr>
        <p:spPr>
          <a:xfrm>
            <a:off x="928662" y="1428736"/>
            <a:ext cx="7498080" cy="4800600"/>
          </a:xfrm>
        </p:spPr>
        <p:style>
          <a:lnRef idx="3">
            <a:schemeClr val="lt1"/>
          </a:lnRef>
          <a:fillRef idx="1">
            <a:schemeClr val="accent1"/>
          </a:fillRef>
          <a:effectRef idx="1">
            <a:schemeClr val="accent1"/>
          </a:effectRef>
          <a:fontRef idx="minor">
            <a:schemeClr val="lt1"/>
          </a:fontRef>
        </p:style>
        <p:txBody>
          <a:bodyPr>
            <a:normAutofit/>
          </a:bodyPr>
          <a:lstStyle/>
          <a:p>
            <a:pPr>
              <a:buNone/>
            </a:pPr>
            <a:r>
              <a:rPr lang="ru-RU" sz="2000" b="1" i="1" dirty="0" smtClean="0">
                <a:solidFill>
                  <a:schemeClr val="tx1"/>
                </a:solidFill>
              </a:rPr>
              <a:t>Графика</a:t>
            </a:r>
            <a:r>
              <a:rPr lang="ru-RU" sz="2000" dirty="0" smtClean="0">
                <a:solidFill>
                  <a:schemeClr val="tx1"/>
                </a:solidFill>
              </a:rPr>
              <a:t> – один из моих любимых видов творчества.</a:t>
            </a:r>
          </a:p>
          <a:p>
            <a:pPr>
              <a:buFont typeface="Courier New" pitchFamily="49" charset="0"/>
              <a:buChar char="o"/>
            </a:pPr>
            <a:r>
              <a:rPr lang="ru-RU" sz="2000" dirty="0" smtClean="0">
                <a:solidFill>
                  <a:schemeClr val="tx1"/>
                </a:solidFill>
              </a:rPr>
              <a:t> Графика – происходит от греческого слова «графо» – пишу рисую. Работы выполняются карандашом, углем, мелом, тушью и т.д. </a:t>
            </a:r>
          </a:p>
          <a:p>
            <a:pPr>
              <a:buNone/>
            </a:pPr>
            <a:r>
              <a:rPr lang="ru-RU" sz="2000" b="1" dirty="0" smtClean="0">
                <a:solidFill>
                  <a:schemeClr val="tx1"/>
                </a:solidFill>
              </a:rPr>
              <a:t>Так же существуют разные виды и жанры графики: </a:t>
            </a:r>
          </a:p>
          <a:p>
            <a:pPr>
              <a:buClr>
                <a:schemeClr val="tx1"/>
              </a:buClr>
              <a:buFont typeface="Wingdings" pitchFamily="2" charset="2"/>
              <a:buChar char="v"/>
            </a:pPr>
            <a:r>
              <a:rPr lang="ru-RU" sz="2000" dirty="0" smtClean="0">
                <a:solidFill>
                  <a:schemeClr val="tx1"/>
                </a:solidFill>
              </a:rPr>
              <a:t>станковая,</a:t>
            </a:r>
          </a:p>
          <a:p>
            <a:pPr>
              <a:buClr>
                <a:schemeClr val="tx1"/>
              </a:buClr>
              <a:buFont typeface="Wingdings" pitchFamily="2" charset="2"/>
              <a:buChar char="v"/>
            </a:pPr>
            <a:r>
              <a:rPr lang="ru-RU" sz="2000" dirty="0" smtClean="0">
                <a:solidFill>
                  <a:schemeClr val="tx1"/>
                </a:solidFill>
              </a:rPr>
              <a:t>книжная,</a:t>
            </a:r>
          </a:p>
          <a:p>
            <a:pPr>
              <a:buClr>
                <a:schemeClr val="tx1"/>
              </a:buClr>
              <a:buFont typeface="Wingdings" pitchFamily="2" charset="2"/>
              <a:buChar char="v"/>
            </a:pPr>
            <a:r>
              <a:rPr lang="ru-RU" sz="2000" dirty="0" smtClean="0">
                <a:solidFill>
                  <a:schemeClr val="tx1"/>
                </a:solidFill>
              </a:rPr>
              <a:t> плакат, </a:t>
            </a:r>
          </a:p>
          <a:p>
            <a:pPr>
              <a:buClr>
                <a:schemeClr val="tx1"/>
              </a:buClr>
              <a:buFont typeface="Wingdings" pitchFamily="2" charset="2"/>
              <a:buChar char="v"/>
            </a:pPr>
            <a:r>
              <a:rPr lang="ru-RU" sz="2000" dirty="0" smtClean="0">
                <a:solidFill>
                  <a:schemeClr val="tx1"/>
                </a:solidFill>
              </a:rPr>
              <a:t>промышленная (прикладная), </a:t>
            </a:r>
          </a:p>
          <a:p>
            <a:pPr>
              <a:buClr>
                <a:schemeClr val="tx1"/>
              </a:buClr>
              <a:buFont typeface="Wingdings" pitchFamily="2" charset="2"/>
              <a:buChar char="v"/>
            </a:pPr>
            <a:r>
              <a:rPr lang="ru-RU" sz="2000" dirty="0" smtClean="0">
                <a:solidFill>
                  <a:schemeClr val="tx1"/>
                </a:solidFill>
              </a:rPr>
              <a:t>газетно-журнальная,</a:t>
            </a:r>
          </a:p>
          <a:p>
            <a:pPr>
              <a:buClr>
                <a:schemeClr val="tx1"/>
              </a:buClr>
              <a:buFont typeface="Wingdings" pitchFamily="2" charset="2"/>
              <a:buChar char="v"/>
            </a:pPr>
            <a:r>
              <a:rPr lang="ru-RU" sz="2000" dirty="0" smtClean="0">
                <a:solidFill>
                  <a:schemeClr val="tx1"/>
                </a:solidFill>
              </a:rPr>
              <a:t>учебно-оформительская,</a:t>
            </a:r>
          </a:p>
          <a:p>
            <a:pPr>
              <a:buClr>
                <a:schemeClr val="tx1"/>
              </a:buClr>
              <a:buFont typeface="Wingdings" pitchFamily="2" charset="2"/>
              <a:buChar char="v"/>
            </a:pPr>
            <a:r>
              <a:rPr lang="ru-RU" sz="2000" dirty="0" smtClean="0">
                <a:solidFill>
                  <a:schemeClr val="tx1"/>
                </a:solidFill>
              </a:rPr>
              <a:t>все виды гравюр.</a:t>
            </a:r>
          </a:p>
          <a:p>
            <a:pPr>
              <a:buNone/>
            </a:pPr>
            <a:endParaRPr lang="ru-RU" sz="20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56707717.jpg"/>
          <p:cNvPicPr>
            <a:picLocks noChangeAspect="1"/>
          </p:cNvPicPr>
          <p:nvPr/>
        </p:nvPicPr>
        <p:blipFill>
          <a:blip r:embed="rId2"/>
          <a:stretch>
            <a:fillRect/>
          </a:stretch>
        </p:blipFill>
        <p:spPr>
          <a:xfrm>
            <a:off x="0" y="0"/>
            <a:ext cx="9144000" cy="6858000"/>
          </a:xfrm>
          <a:prstGeom prst="rect">
            <a:avLst/>
          </a:prstGeom>
        </p:spPr>
      </p:pic>
      <p:sp>
        <p:nvSpPr>
          <p:cNvPr id="2" name="Заголовок 1"/>
          <p:cNvSpPr>
            <a:spLocks noGrp="1"/>
          </p:cNvSpPr>
          <p:nvPr>
            <p:ph type="title"/>
          </p:nvPr>
        </p:nvSpPr>
        <p:spPr>
          <a:xfrm>
            <a:off x="571472" y="214290"/>
            <a:ext cx="6504828" cy="621510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ru-RU" sz="2000" dirty="0" smtClean="0">
                <a:solidFill>
                  <a:schemeClr val="tx1"/>
                </a:solidFill>
              </a:rPr>
              <a:t>У меня очень много</a:t>
            </a:r>
            <a:br>
              <a:rPr lang="ru-RU" sz="2000" dirty="0" smtClean="0">
                <a:solidFill>
                  <a:schemeClr val="tx1"/>
                </a:solidFill>
              </a:rPr>
            </a:br>
            <a:r>
              <a:rPr lang="ru-RU" sz="2000" dirty="0" smtClean="0">
                <a:solidFill>
                  <a:schemeClr val="tx1"/>
                </a:solidFill>
              </a:rPr>
              <a:t> разных рисунков.</a:t>
            </a:r>
            <a:br>
              <a:rPr lang="ru-RU" sz="2000" dirty="0" smtClean="0">
                <a:solidFill>
                  <a:schemeClr val="tx1"/>
                </a:solidFill>
              </a:rPr>
            </a:br>
            <a:r>
              <a:rPr lang="ru-RU" sz="2000" dirty="0" smtClean="0">
                <a:solidFill>
                  <a:schemeClr val="tx1"/>
                </a:solidFill>
              </a:rPr>
              <a:t> Кошки очень милые</a:t>
            </a:r>
            <a:br>
              <a:rPr lang="ru-RU" sz="2000" dirty="0" smtClean="0">
                <a:solidFill>
                  <a:schemeClr val="tx1"/>
                </a:solidFill>
              </a:rPr>
            </a:br>
            <a:r>
              <a:rPr lang="ru-RU" sz="2000" dirty="0" smtClean="0">
                <a:solidFill>
                  <a:schemeClr val="tx1"/>
                </a:solidFill>
              </a:rPr>
              <a:t>существа и  я их очень</a:t>
            </a:r>
            <a:br>
              <a:rPr lang="ru-RU" sz="2000" dirty="0" smtClean="0">
                <a:solidFill>
                  <a:schemeClr val="tx1"/>
                </a:solidFill>
              </a:rPr>
            </a:br>
            <a:r>
              <a:rPr lang="ru-RU" sz="2000" dirty="0" smtClean="0">
                <a:solidFill>
                  <a:schemeClr val="tx1"/>
                </a:solidFill>
              </a:rPr>
              <a:t> люблю рисовать.</a:t>
            </a:r>
            <a:br>
              <a:rPr lang="ru-RU" sz="2000" dirty="0" smtClean="0">
                <a:solidFill>
                  <a:schemeClr val="tx1"/>
                </a:solidFill>
              </a:rPr>
            </a:br>
            <a:r>
              <a:rPr lang="ru-RU" sz="2000" dirty="0" smtClean="0">
                <a:solidFill>
                  <a:schemeClr val="tx1"/>
                </a:solidFill>
              </a:rPr>
              <a:t> И вот некоторые</a:t>
            </a:r>
            <a:br>
              <a:rPr lang="ru-RU" sz="2000" dirty="0" smtClean="0">
                <a:solidFill>
                  <a:schemeClr val="tx1"/>
                </a:solidFill>
              </a:rPr>
            </a:br>
            <a:r>
              <a:rPr lang="ru-RU" sz="2000" dirty="0" smtClean="0">
                <a:solidFill>
                  <a:schemeClr val="tx1"/>
                </a:solidFill>
              </a:rPr>
              <a:t> из моих работ:</a:t>
            </a:r>
            <a:br>
              <a:rPr lang="ru-RU" sz="2000" dirty="0" smtClean="0">
                <a:solidFill>
                  <a:schemeClr val="tx1"/>
                </a:solidFill>
              </a:rPr>
            </a:br>
            <a:r>
              <a:rPr lang="ru-RU" sz="2000" dirty="0" smtClean="0">
                <a:solidFill>
                  <a:schemeClr val="tx1"/>
                </a:solidFill>
              </a:rPr>
              <a:t/>
            </a:r>
            <a:br>
              <a:rPr lang="ru-RU" sz="2000" dirty="0" smtClean="0">
                <a:solidFill>
                  <a:schemeClr val="tx1"/>
                </a:solidFill>
              </a:rPr>
            </a:br>
            <a:r>
              <a:rPr lang="ru-RU" sz="2000" dirty="0" smtClean="0">
                <a:solidFill>
                  <a:schemeClr val="tx1"/>
                </a:solidFill>
              </a:rPr>
              <a:t/>
            </a:r>
            <a:br>
              <a:rPr lang="ru-RU" sz="2000" dirty="0" smtClean="0">
                <a:solidFill>
                  <a:schemeClr val="tx1"/>
                </a:solidFill>
              </a:rPr>
            </a:br>
            <a:r>
              <a:rPr lang="ru-RU" sz="2000" dirty="0" smtClean="0">
                <a:solidFill>
                  <a:schemeClr val="tx1"/>
                </a:solidFill>
              </a:rPr>
              <a:t/>
            </a:r>
            <a:br>
              <a:rPr lang="ru-RU" sz="2000" dirty="0" smtClean="0">
                <a:solidFill>
                  <a:schemeClr val="tx1"/>
                </a:solidFill>
              </a:rPr>
            </a:br>
            <a:r>
              <a:rPr lang="ru-RU" sz="2000" dirty="0" smtClean="0">
                <a:solidFill>
                  <a:schemeClr val="tx1"/>
                </a:solidFill>
              </a:rPr>
              <a:t>  </a:t>
            </a:r>
            <a:r>
              <a:rPr lang="ru-RU" sz="2400" dirty="0" smtClean="0">
                <a:solidFill>
                  <a:schemeClr val="tx1"/>
                </a:solidFill>
                <a:latin typeface="Segoe Script" pitchFamily="34" charset="0"/>
              </a:rPr>
              <a:t>« Кот Котофей» </a:t>
            </a:r>
            <a:r>
              <a:rPr lang="ru-RU" sz="2000" dirty="0" smtClean="0">
                <a:solidFill>
                  <a:schemeClr val="tx1"/>
                </a:solidFill>
              </a:rPr>
              <a:t/>
            </a:r>
            <a:br>
              <a:rPr lang="ru-RU" sz="2000" dirty="0" smtClean="0">
                <a:solidFill>
                  <a:schemeClr val="tx1"/>
                </a:solidFill>
              </a:rPr>
            </a:br>
            <a:r>
              <a:rPr lang="ru-RU" sz="2000" dirty="0" smtClean="0">
                <a:solidFill>
                  <a:schemeClr val="tx1"/>
                </a:solidFill>
              </a:rPr>
              <a:t/>
            </a:r>
            <a:br>
              <a:rPr lang="ru-RU" sz="2000" dirty="0" smtClean="0">
                <a:solidFill>
                  <a:schemeClr val="tx1"/>
                </a:solidFill>
              </a:rPr>
            </a:br>
            <a:r>
              <a:rPr lang="ru-RU" sz="2000" dirty="0" smtClean="0">
                <a:solidFill>
                  <a:schemeClr val="tx1"/>
                </a:solidFill>
              </a:rPr>
              <a:t>  Выполнен синей </a:t>
            </a:r>
            <a:br>
              <a:rPr lang="ru-RU" sz="2000" dirty="0" smtClean="0">
                <a:solidFill>
                  <a:schemeClr val="tx1"/>
                </a:solidFill>
              </a:rPr>
            </a:br>
            <a:r>
              <a:rPr lang="ru-RU" sz="2000" dirty="0" smtClean="0">
                <a:solidFill>
                  <a:schemeClr val="tx1"/>
                </a:solidFill>
              </a:rPr>
              <a:t>  шариковой</a:t>
            </a:r>
            <a:br>
              <a:rPr lang="ru-RU" sz="2000" dirty="0" smtClean="0">
                <a:solidFill>
                  <a:schemeClr val="tx1"/>
                </a:solidFill>
              </a:rPr>
            </a:br>
            <a:r>
              <a:rPr lang="ru-RU" sz="2000" dirty="0" smtClean="0">
                <a:solidFill>
                  <a:schemeClr val="tx1"/>
                </a:solidFill>
              </a:rPr>
              <a:t>  ручкой</a:t>
            </a:r>
            <a:r>
              <a:rPr lang="ru-RU" sz="2000" dirty="0" smtClean="0"/>
              <a:t/>
            </a:r>
            <a:br>
              <a:rPr lang="ru-RU" sz="2000" dirty="0" smtClean="0"/>
            </a:br>
            <a:r>
              <a:rPr lang="ru-RU" sz="2000" dirty="0" smtClean="0"/>
              <a:t>	 </a:t>
            </a:r>
            <a:br>
              <a:rPr lang="ru-RU" sz="2000" dirty="0" smtClean="0"/>
            </a:br>
            <a:r>
              <a:rPr lang="ru-RU" sz="2000" dirty="0" smtClean="0"/>
              <a:t/>
            </a:r>
            <a:br>
              <a:rPr lang="ru-RU" sz="2000" dirty="0" smtClean="0"/>
            </a:br>
            <a:r>
              <a:rPr lang="ru-RU" sz="2000" dirty="0" smtClean="0"/>
              <a:t/>
            </a:r>
            <a:br>
              <a:rPr lang="ru-RU" sz="2000" dirty="0" smtClean="0"/>
            </a:br>
            <a:endParaRPr lang="ru-RU" sz="2000" dirty="0"/>
          </a:p>
        </p:txBody>
      </p:sp>
      <p:pic>
        <p:nvPicPr>
          <p:cNvPr id="4" name="Содержимое 3" descr="DSCN6591.JPG"/>
          <p:cNvPicPr>
            <a:picLocks noGrp="1" noChangeAspect="1"/>
          </p:cNvPicPr>
          <p:nvPr>
            <p:ph idx="1"/>
          </p:nvPr>
        </p:nvPicPr>
        <p:blipFill>
          <a:blip r:embed="rId3" cstate="print"/>
          <a:stretch>
            <a:fillRect/>
          </a:stretch>
        </p:blipFill>
        <p:spPr>
          <a:xfrm>
            <a:off x="4214810" y="214290"/>
            <a:ext cx="4672020" cy="6229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Другая 1">
      <a:dk1>
        <a:sysClr val="windowText" lastClr="000000"/>
      </a:dk1>
      <a:lt1>
        <a:sysClr val="window" lastClr="FFFFFF"/>
      </a:lt1>
      <a:dk2>
        <a:srgbClr val="4E5B6F"/>
      </a:dk2>
      <a:lt2>
        <a:srgbClr val="D6ECFF"/>
      </a:lt2>
      <a:accent1>
        <a:srgbClr val="CBECB0"/>
      </a:accent1>
      <a:accent2>
        <a:srgbClr val="B2E389"/>
      </a:accent2>
      <a:accent3>
        <a:srgbClr val="FEB80A"/>
      </a:accent3>
      <a:accent4>
        <a:srgbClr val="B2E389"/>
      </a:accent4>
      <a:accent5>
        <a:srgbClr val="B2E389"/>
      </a:accent5>
      <a:accent6>
        <a:srgbClr val="1AB39F"/>
      </a:accent6>
      <a:hlink>
        <a:srgbClr val="EB8803"/>
      </a:hlink>
      <a:folHlink>
        <a:srgbClr val="5F7791"/>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1375</TotalTime>
  <Words>1298</Words>
  <PresentationFormat>Экран (4:3)</PresentationFormat>
  <Paragraphs>258</Paragraphs>
  <Slides>57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Солнцестояние</vt:lpstr>
      <vt:lpstr>    Творческий    проект «Мое творчество»</vt:lpstr>
      <vt:lpstr>Творческий проект – интеллектуально-практическое задание, в результате которого создаётся продукт, обладающий определённой новизной.   </vt:lpstr>
      <vt:lpstr>Слайд 3</vt:lpstr>
      <vt:lpstr>ПЛАНИРОВАНИЕ РАБОТЫ</vt:lpstr>
      <vt:lpstr>Слайд 5</vt:lpstr>
      <vt:lpstr> Этапы выполнения творческого проекта  </vt:lpstr>
      <vt:lpstr>Все варианты моего творчества</vt:lpstr>
      <vt:lpstr>Графика  </vt:lpstr>
      <vt:lpstr>У меня очень много  разных рисунков.  Кошки очень милые существа и  я их очень  люблю рисовать.  И вот некоторые  из моих работ:      « Кот Котофей»     Выполнен синей    шариковой   ручкой      </vt:lpstr>
      <vt:lpstr>           «Кошки - Мышки» Выполнено черной шариковой ручкой</vt:lpstr>
      <vt:lpstr>«Милый»  Выполнен черной шариковый ручкой</vt:lpstr>
      <vt:lpstr>                    Вот еще несколько моих работ:     «Летучая мышь»  Выполнена синей шариковый ручкой  </vt:lpstr>
      <vt:lpstr>        «Барельефы из гипса»                      Рисунки выполнены  простыми карандашами</vt:lpstr>
      <vt:lpstr>    «Сова»     Выполнено          цветными           карандашами     участник всероссийского конкурса  «Красота Божьего мира»</vt:lpstr>
      <vt:lpstr>Живопись</vt:lpstr>
      <vt:lpstr>Работы выполненные акварелью очень яркие,  красочные и красивые.  Мне нравится рисовать разными красками: масляными, акриловыми, гуашевыми, витражными и красками по ткани.  Летом я рисую не только дома, но и на природе. </vt:lpstr>
      <vt:lpstr>Работы выполнены акварелью</vt:lpstr>
      <vt:lpstr>Мои  акварельные  шедевры</vt:lpstr>
      <vt:lpstr>     Работы выполнены акварелью</vt:lpstr>
      <vt:lpstr>А этот  натюрморт выполнен гуашью</vt:lpstr>
      <vt:lpstr>«Игрушки из шерсти:  валяное чудо своими руками»</vt:lpstr>
      <vt:lpstr>   Подбор  необходимых     материалов,  инструментов</vt:lpstr>
      <vt:lpstr> Во время процесса создания игрушки   у меня очень часто ломаются иголки   для валяния, и к тому же они очень тонкие и  острые и ими  можно легко уколоться.         </vt:lpstr>
      <vt:lpstr>Разработка идей, вариантов</vt:lpstr>
      <vt:lpstr>    Выбор оптимального  варианта   Так как я очень люблю кошек, я сваляла рыжего котика –Басеньку. Он получился весьма забавный  и  он стал одной из моих любимых игрушек </vt:lpstr>
      <vt:lpstr>Процесс создания Басеньки:</vt:lpstr>
      <vt:lpstr>Экономическое обоснование кота из шерсти</vt:lpstr>
      <vt:lpstr>ВЫВОДЫ: Самостоятельно изготовленная  игрушка стоит во много раз дешевле, чем купить ее у мастериц. Цена за такую же игрушку в интернете равна  35-40 тысяч  рублей, поэтому  при желании иметь такую игрушку лучше сделать ее своими руками, что я и сделала. Изучила технологию изготовления и выполнила ее своими руками. </vt:lpstr>
      <vt:lpstr>Слайд 29</vt:lpstr>
      <vt:lpstr>А вот и еще одна моя работа: эта   Синяя валяная лошадь – символ года 2014  Я её представила редакции газеты «Хронометр» на конкурс, где заняла 1 место </vt:lpstr>
      <vt:lpstr>Мои  расписные доски</vt:lpstr>
      <vt:lpstr>Слайд 32</vt:lpstr>
      <vt:lpstr>Спиридонова Виктория (2 место)   3.Всероссийский конкурс «Сотворение», и областной конкурс рационализаторов и изобретателей – лауреат   Педагог: Уварова Елена Юрьевна Владимирская область  «Разделочная доска». Хохлома.  </vt:lpstr>
      <vt:lpstr>В свободное время я вышиваю картины бисером, и вот некоторые из них:  « Икона Владимирской Богородицы»   вышивка           бисером   участник районной выставки             </vt:lpstr>
      <vt:lpstr> Работы победителей Первого Всероссийского конкурса  художественного и декоративно-прикладного творчества                                         «сотворение»                                                                              Февраль 2013 г. Спиридонова Виктория  (лауреат)  Педагог – Уварова Е.Ю. Владимирская обл.  «Икона Божия Матерь.  Умиление».  Вышивка </vt:lpstr>
      <vt:lpstr>«Попугайчики»  вышивка бисером Её я подготовила для 4 Всероссийского конкурса «Сотворение»</vt:lpstr>
      <vt:lpstr>Витраж </vt:lpstr>
      <vt:lpstr>Работы победителей Первого Всероссийского конкурса  художественного и декоративно-прикладного творчества «сотворение»  Февраль 2013 г.   Спиридонова Виктория (1 место)  Педагог – Уварова Е.Ю. Владимирская обл.  «Осень». Витраж на стекле </vt:lpstr>
      <vt:lpstr> Подбор необходимых   материалов, инструментов</vt:lpstr>
      <vt:lpstr>Процесс создания   «Осень». Витраж на стекле </vt:lpstr>
      <vt:lpstr>Экономическое обоснование изделия витраж </vt:lpstr>
      <vt:lpstr>У меня очень много разных грамот и дипломов с разных конкурсов, областных, международных, всероссийских.</vt:lpstr>
      <vt:lpstr>Дипломы и свидетельство с Первого Всероссийского конкурса «Сотворение»</vt:lpstr>
      <vt:lpstr>Свидетельство за активное участие в областном конкурсе                                   «Я выбираю жизнь»  Почётная грамота за участие в городской выставке  </vt:lpstr>
      <vt:lpstr>Слайд 45</vt:lpstr>
      <vt:lpstr>Слайд 46</vt:lpstr>
      <vt:lpstr>Слайд 47</vt:lpstr>
      <vt:lpstr>Слайд 48</vt:lpstr>
      <vt:lpstr>Слайд 49</vt:lpstr>
      <vt:lpstr>Правила безопасности</vt:lpstr>
      <vt:lpstr>           История вышивки бисером </vt:lpstr>
      <vt:lpstr>Слайд 52</vt:lpstr>
      <vt:lpstr>История росписи </vt:lpstr>
      <vt:lpstr>Слайд 54</vt:lpstr>
      <vt:lpstr>Реклама</vt:lpstr>
      <vt:lpstr>Вывод, самооценка</vt:lpstr>
      <vt:lpstr>Используемая литература  Материалы с урока технология,  рекомендации учителя, свое личное творчество и фантазия, Журналы по рукоделию «Елена» № 1-6, год 2013-2014 , «Валентина» № 1, №3, №  4, год  2013, № 1,№2, год 2014. Информация из интернета сайт « Страна мастеров»  http://stranamasterov.ru/ Материалы с сайта «Википедия — свободная энциклопедия» http://ru.wikipedia.org/wiki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Творческий проект «Мое творчество»</dc:title>
  <dc:creator>Уварова Елена Юрьевна</dc:creator>
  <cp:lastModifiedBy>UvarovaEJ</cp:lastModifiedBy>
  <cp:revision>149</cp:revision>
  <dcterms:created xsi:type="dcterms:W3CDTF">2014-04-08T04:50:30Z</dcterms:created>
  <dcterms:modified xsi:type="dcterms:W3CDTF">2014-05-15T07:06:59Z</dcterms:modified>
</cp:coreProperties>
</file>