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0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FF0000"/>
    <a:srgbClr val="FFFF66"/>
    <a:srgbClr val="99CC00"/>
    <a:srgbClr val="FF99FF"/>
    <a:srgbClr val="0000FF"/>
    <a:srgbClr val="5F5F5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амка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6027-A3DC-4E0D-812B-C86F10B02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5D01-6B93-4C71-AA42-189C01D3A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C752-9C5C-4727-A83E-B976477FB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4AC6-8880-4BEF-A5F1-3D713090C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4294-AC0B-4E81-967A-593910E4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994E-C185-4805-98D3-01CD55C9B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44DD-B7D0-432A-840F-B79CE8E2C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6850-E6F3-44F8-8A22-ADBDF6C94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56EB9-5690-45AD-89DE-1965FDFB8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5594-2E63-41FD-944A-6FD9601B8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E5A8-7D1E-401C-8A95-C357CFF5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81992F-8BB9-4C76-8B44-E51B72CE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рамка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-n.ru/communities.aspx?cat_no=2168&amp;d_no=133504&amp;ext=Attachment.aspx?Id=4726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2600" y="2133600"/>
            <a:ext cx="6589713" cy="1362075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Изобразительно-выразительные средства языка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0" y="4648200"/>
            <a:ext cx="4572000" cy="1500187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Подготовка  к  ЕГЭ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Тренажёр  по  русскому  языку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3962400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Ах, няня, няня! Я тоскую.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1828800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Стоит избушка на курьих ножках.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685800" y="2971800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 горшка два вершка.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5029200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нему и птица не летит, и тигр нейдет.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638800" y="2362200"/>
            <a:ext cx="30480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ПОДУМАЙ!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638800" y="2362200"/>
            <a:ext cx="30480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МОЛОДЕЦ!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В каком предложении использована литота?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  <p:bldP spid="18439" grpId="2" animBg="1"/>
      <p:bldP spid="18439" grpId="3" animBg="1"/>
      <p:bldP spid="18439" grpId="4" animBg="1"/>
      <p:bldP spid="18439" grpId="5" animBg="1"/>
      <p:bldP spid="18440" grpId="0" animBg="1"/>
      <p:bldP spid="184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39624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 ним струя светлей лазури.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18288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Напугал до смерти!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762000" y="50292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ненавидящей любви.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28956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Пустых небес прозрачное стекло.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562600" y="2514600"/>
            <a:ext cx="30480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ПОДУМАЙ!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562600" y="2514600"/>
            <a:ext cx="30480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МОЛОДЕЦ!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В каком предложении использован оксюморон?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  <p:bldLst>
      <p:bldP spid="19463" grpId="0" animBg="1"/>
      <p:bldP spid="19463" grpId="1" animBg="1"/>
      <p:bldP spid="19463" grpId="2" animBg="1"/>
      <p:bldP spid="19463" grpId="3" animBg="1"/>
      <p:bldP spid="19463" grpId="4" animBg="1"/>
      <p:bldP spid="19463" grpId="5" animBg="1"/>
      <p:bldP spid="19464" grpId="0" animBg="1"/>
      <p:bldP spid="1946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38100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Прямо под моим окошком </a:t>
            </a:r>
          </a:p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крестьянская усадьба.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1752600"/>
            <a:ext cx="4724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Тысячи людей в мире голодают.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485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762000" y="48768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Студент нынче пошел не тот.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2819400"/>
            <a:ext cx="4724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вот кончается дорога дальняя, </a:t>
            </a:r>
          </a:p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Земли касается звезда кристальная.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562600" y="2514600"/>
            <a:ext cx="30480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ПОДУМАЙ!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5562600" y="2514600"/>
            <a:ext cx="30480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МОЛОДЕЦ!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hlinkClick r:id="rId2" action="ppaction://hlinksldjump"/>
              </a:rPr>
              <a:t>Далее</a:t>
            </a:r>
            <a:endParaRPr lang="ru-RU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В каком предложении использована синекдоха?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</p:childTnLst>
        </p:cTn>
      </p:par>
    </p:tnLst>
    <p:bldLst>
      <p:bldP spid="20487" grpId="0" animBg="1"/>
      <p:bldP spid="20487" grpId="1" animBg="1"/>
      <p:bldP spid="20487" grpId="2" animBg="1"/>
      <p:bldP spid="20487" grpId="3" animBg="1"/>
      <p:bldP spid="20487" grpId="4" animBg="1"/>
      <p:bldP spid="20487" grpId="5" animBg="1"/>
      <p:bldP spid="20488" grpId="0" animBg="1"/>
      <p:bldP spid="204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2600" y="2133600"/>
            <a:ext cx="6589713" cy="1362075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  </a:t>
            </a:r>
            <a:b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экзамене!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0" y="4648200"/>
            <a:ext cx="4572000" cy="1500187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Подготовила  </a:t>
            </a:r>
            <a:r>
              <a:rPr lang="ru-RU" b="1" dirty="0" err="1" smtClean="0">
                <a:solidFill>
                  <a:srgbClr val="006600"/>
                </a:solidFill>
              </a:rPr>
              <a:t>Курдина</a:t>
            </a:r>
            <a:r>
              <a:rPr lang="ru-RU" b="1" dirty="0" smtClean="0">
                <a:solidFill>
                  <a:srgbClr val="006600"/>
                </a:solidFill>
              </a:rPr>
              <a:t>  Т.А.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705600" cy="4038600"/>
          </a:xfrm>
        </p:spPr>
        <p:txBody>
          <a:bodyPr/>
          <a:lstStyle/>
          <a:p>
            <a:r>
              <a:rPr lang="ru-RU" sz="2000" dirty="0" smtClean="0"/>
              <a:t>1.Ивашова О.Д. Русский язык. Пособие для подготовки к ЕГЭ и централизованному тестированию: учебно-методическое пособие./ Коллектив авторов.- М.: Издательство «Экзамен», 2006.-223 с.</a:t>
            </a:r>
          </a:p>
          <a:p>
            <a:pPr algn="l"/>
            <a:r>
              <a:rPr lang="ru-RU" sz="2000" dirty="0" smtClean="0"/>
              <a:t>2.</a:t>
            </a:r>
            <a:r>
              <a:rPr lang="en-US" sz="2000" u="sng" dirty="0" smtClean="0">
                <a:solidFill>
                  <a:schemeClr val="tx2"/>
                </a:solidFill>
                <a:hlinkClick r:id="rId2"/>
              </a:rPr>
              <a:t> http://it-</a:t>
            </a:r>
            <a:r>
              <a:rPr lang="ru-RU" sz="2000" u="sng" dirty="0" smtClean="0">
                <a:solidFill>
                  <a:schemeClr val="tx2"/>
                </a:solidFill>
                <a:hlinkClick r:id="rId2"/>
              </a:rPr>
              <a:t> </a:t>
            </a:r>
            <a:r>
              <a:rPr lang="en-US" sz="2000" u="sng" dirty="0" smtClean="0">
                <a:solidFill>
                  <a:schemeClr val="tx2"/>
                </a:solidFill>
                <a:hlinkClick r:id="rId2"/>
              </a:rPr>
              <a:t>n.ru/</a:t>
            </a:r>
            <a:r>
              <a:rPr lang="en-US" sz="2000" u="sng" dirty="0" err="1" smtClean="0">
                <a:solidFill>
                  <a:schemeClr val="tx2"/>
                </a:solidFill>
                <a:hlinkClick r:id="rId2"/>
              </a:rPr>
              <a:t>communities.aspx?cat_no</a:t>
            </a:r>
            <a:r>
              <a:rPr lang="en-US" sz="2000" u="sng" dirty="0" smtClean="0">
                <a:solidFill>
                  <a:schemeClr val="tx2"/>
                </a:solidFill>
                <a:hlinkClick r:id="rId2"/>
              </a:rPr>
              <a:t>=130742&amp;tmpl=com</a:t>
            </a:r>
            <a:r>
              <a:rPr lang="ru-RU" sz="2000" u="sng" dirty="0" smtClean="0">
                <a:solidFill>
                  <a:schemeClr val="tx2"/>
                </a:solidFill>
                <a:hlinkClick r:id="rId2"/>
              </a:rPr>
              <a:t> Захарова Т.А., </a:t>
            </a:r>
            <a:r>
              <a:rPr lang="ru-RU" sz="2000" u="sng" dirty="0" err="1" smtClean="0">
                <a:solidFill>
                  <a:schemeClr val="tx2"/>
                </a:solidFill>
                <a:hlinkClick r:id="rId2"/>
              </a:rPr>
              <a:t>Байдакова</a:t>
            </a:r>
            <a:r>
              <a:rPr lang="ru-RU" sz="2000" u="sng" dirty="0" smtClean="0">
                <a:solidFill>
                  <a:schemeClr val="tx2"/>
                </a:solidFill>
                <a:hlinkClick r:id="rId2"/>
              </a:rPr>
              <a:t> Т.Б. Шаблон учебного тренажёра и проверочного теста по русскому языку.</a:t>
            </a:r>
            <a:endParaRPr lang="ru-RU" sz="2000" u="sng" dirty="0" smtClean="0">
              <a:solidFill>
                <a:schemeClr val="tx2"/>
              </a:solidFill>
            </a:endParaRPr>
          </a:p>
          <a:p>
            <a:pPr algn="l"/>
            <a:r>
              <a:rPr lang="ru-RU" sz="2000" dirty="0" smtClean="0"/>
              <a:t>3. Автор шаблона презентации: Федотова Виктория Александровна.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62846" y="762000"/>
            <a:ext cx="5032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пользования тренажёром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838200" y="1981200"/>
            <a:ext cx="7696200" cy="3962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cmpd="dbl">
            <a:solidFill>
              <a:srgbClr val="0066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2171700" lvl="4" indent="-342900">
              <a:defRPr/>
            </a:pPr>
            <a:endParaRPr lang="ru-RU" sz="240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85800" y="1752600"/>
            <a:ext cx="777129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Каждое задание имеет четыре варианта ответов. </a:t>
            </a:r>
          </a:p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Тебе необходимо выбрать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верный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ответ.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Если ты выбрал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ответ, появится надпись</a:t>
            </a:r>
          </a:p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«Молодец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Если ты выбрал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неверный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ответ, появится</a:t>
            </a:r>
          </a:p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надпись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«Подумай!»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Не забудь: ты сам считаешь количество</a:t>
            </a:r>
          </a:p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правильных ответов!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5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Переход к следующему заданию осуществляется</a:t>
            </a:r>
          </a:p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по кнопке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«Далее»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685800" y="1600200"/>
            <a:ext cx="4114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Белый ест ананас спелый,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черный — гнилью моченый.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AutoShape 9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2819400"/>
            <a:ext cx="4114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дряхл, и сед закат осенний.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AutoShape 10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3962400"/>
            <a:ext cx="4114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Сито свито, золотом покрыто,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взглянет, всяк заплачет. </a:t>
            </a:r>
          </a:p>
          <a:p>
            <a:pPr algn="ctr"/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8203" name="AutoShape 11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5105400"/>
            <a:ext cx="4114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Успокоившиеся деревья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бесшумно  и  покорно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роняли желтые листья.</a:t>
            </a:r>
          </a:p>
          <a:p>
            <a:pPr marL="0" lvl="1" algn="ctr"/>
            <a:endParaRPr lang="ru-RU" sz="2400" b="1" dirty="0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5105400" y="2057400"/>
            <a:ext cx="33528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ПОДУМАЙ!</a:t>
            </a:r>
            <a:endParaRPr lang="ru-RU" sz="2400" b="1" dirty="0"/>
          </a:p>
        </p:txBody>
      </p:sp>
      <p:sp>
        <p:nvSpPr>
          <p:cNvPr id="9225" name="AutoShape 1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6600"/>
                </a:solidFill>
                <a:hlinkClick r:id="rId2" action="ppaction://hlinksldjump"/>
              </a:rPr>
              <a:t>Далее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4450"/>
            <a:ext cx="26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1825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825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1.В каком предложении использована антитеза?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Успокоившиеся деревья бесшумно и покорно роняли желтые листья.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Успокоившиеся деревья бесшумно и покорно роняли желтые листья.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Успокоившиеся деревья бесшумно и покорно роняли желтые листья.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105400" y="2057400"/>
            <a:ext cx="33528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</p:childTnLst>
        </p:cTn>
      </p:par>
    </p:tnLst>
    <p:bldLst>
      <p:bldP spid="8209" grpId="0" animBg="1"/>
      <p:bldP spid="8209" grpId="1" animBg="1"/>
      <p:bldP spid="8209" grpId="2" animBg="1"/>
      <p:bldP spid="8209" grpId="3" animBg="1"/>
      <p:bldP spid="8209" grpId="4" animBg="1"/>
      <p:bldP spid="8209" grpId="5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1600200"/>
            <a:ext cx="43434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 вел мечи на пир обильный.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AutoShape 5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5029200"/>
            <a:ext cx="43434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9222" name="AutoShape 6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685800" y="2743200"/>
            <a:ext cx="43434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синем небе звезды блещут.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синем море волны плещут. </a:t>
            </a:r>
          </a:p>
          <a:p>
            <a:pPr algn="ctr"/>
            <a:endParaRPr lang="ru-RU" sz="2400" b="1" dirty="0"/>
          </a:p>
        </p:txBody>
      </p:sp>
      <p:sp>
        <p:nvSpPr>
          <p:cNvPr id="9223" name="AutoShape 7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3886200"/>
            <a:ext cx="43434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нему и птица не летит,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тигр нейдет.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181600" y="2438400"/>
            <a:ext cx="33528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ПОДУМАЙ!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181600" y="2438400"/>
            <a:ext cx="33528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МОЛОДЕЦ!</a:t>
            </a: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87325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67900" y="762000"/>
            <a:ext cx="6767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 каком примере использован параллелизм?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79974" y="5181600"/>
            <a:ext cx="41853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начале ноября ударили морозы,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они были необычайно холодны.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  <p:bldLst>
      <p:bldP spid="9224" grpId="0" animBg="1"/>
      <p:bldP spid="9224" grpId="1" animBg="1"/>
      <p:bldP spid="9224" grpId="2" animBg="1"/>
      <p:bldP spid="9224" grpId="3" animBg="1"/>
      <p:bldP spid="9224" grpId="4" animBg="1"/>
      <p:bldP spid="9224" grpId="5" animBg="1"/>
      <p:bldP spid="9225" grpId="0" animBg="1"/>
      <p:bldP spid="92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16002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Всюду снега. Белоснежные </a:t>
            </a:r>
          </a:p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просторы радуют глаз.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41148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317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685800" y="52578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endParaRPr lang="ru-R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ctr"/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318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2819400"/>
            <a:ext cx="44958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endParaRPr lang="ru-RU" dirty="0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257800" y="2362200"/>
            <a:ext cx="33528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ПОДУМАЙ!</a:t>
            </a: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257800" y="2362200"/>
            <a:ext cx="33528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МОЛОДЕЦ!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3.Выберите пример, содержащий эпифору.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0" y="5410200"/>
            <a:ext cx="4372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Степям и дорогам не кончен счет,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Камням и порогам не найден счет.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0" y="2970312"/>
            <a:ext cx="25971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Приветствую тебя, 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пустынный уголок!..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4218058"/>
            <a:ext cx="28746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Жди меня, и я вернусь.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Только очень жди.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19" grpId="2" animBg="1"/>
      <p:bldP spid="13319" grpId="3" animBg="1"/>
      <p:bldP spid="13319" grpId="4" animBg="1"/>
      <p:bldP spid="13319" grpId="5" animBg="1"/>
      <p:bldP spid="13320" grpId="0" animBg="1"/>
      <p:bldP spid="133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15240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/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Полночь сошла, </a:t>
            </a:r>
          </a:p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непроглядная темень.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38100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Изумительная весна наступила.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dirty="0"/>
          </a:p>
        </p:txBody>
      </p:sp>
      <p:sp>
        <p:nvSpPr>
          <p:cNvPr id="14341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685800" y="26670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Тучки грозовые по небу плывут.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685800" y="49530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ctr"/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 dirty="0"/>
          </a:p>
          <a:p>
            <a:pPr marL="342900" indent="-342900" algn="ctr"/>
            <a:endParaRPr lang="ru-RU" dirty="0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257800" y="2209800"/>
            <a:ext cx="33528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ПОДУМАЙ!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257800" y="2209800"/>
            <a:ext cx="33528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МОЛОДЕЦ!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5800" y="1073150"/>
            <a:ext cx="7772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44450"/>
            <a:ext cx="36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177800" eaLnBrk="0" hangingPunct="0">
              <a:tabLst>
                <a:tab pos="4111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62290" y="762000"/>
            <a:ext cx="6996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4.В каком предложении использована инверсия?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38200" y="5105400"/>
            <a:ext cx="4335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Голова представляла собой точную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копию яйца...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  <p:bldLst>
      <p:bldP spid="14343" grpId="0" animBg="1"/>
      <p:bldP spid="14343" grpId="1" animBg="1"/>
      <p:bldP spid="14343" grpId="2" animBg="1"/>
      <p:bldP spid="14343" grpId="3" animBg="1"/>
      <p:bldP spid="14343" grpId="4" animBg="1"/>
      <p:bldP spid="14343" grpId="5" animBg="1"/>
      <p:bldP spid="14344" grpId="0" animBg="1"/>
      <p:bldP spid="143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28194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Долго гулял я по осеннему лесу, </a:t>
            </a:r>
          </a:p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всматривался в синие дали.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39624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Лишь изредка прорезывает тишь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Крик аиста, слетевшего на крышу.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762000" y="1600200"/>
            <a:ext cx="4572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dirty="0"/>
          </a:p>
          <a:p>
            <a:pPr marL="342900" indent="-342900" algn="ctr"/>
            <a:endParaRPr lang="ru-RU" dirty="0"/>
          </a:p>
        </p:txBody>
      </p:sp>
      <p:sp>
        <p:nvSpPr>
          <p:cNvPr id="15366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838200" y="51816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чайка, парус там белеет </a:t>
            </a:r>
          </a:p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вышине.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334000" y="2438400"/>
            <a:ext cx="33528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ПОДУМАЙ!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334000" y="2438400"/>
            <a:ext cx="33528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МОЛОДЕЦ!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5800" y="1073150"/>
            <a:ext cx="7772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44450"/>
            <a:ext cx="36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177800" eaLnBrk="0" hangingPunct="0">
              <a:tabLst>
                <a:tab pos="4111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44450"/>
            <a:ext cx="26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1825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44450"/>
            <a:ext cx="26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1825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44450"/>
            <a:ext cx="26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1825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44450"/>
            <a:ext cx="26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tabLst>
                <a:tab pos="182563" algn="l"/>
              </a:tabLs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5.В каком предложении использована анафора?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62000" y="1752600"/>
            <a:ext cx="4742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бы только видеть тебя,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бы только слышать твой голос...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15367" grpId="0" animBg="1"/>
      <p:bldP spid="15367" grpId="1" animBg="1"/>
      <p:bldP spid="15367" grpId="2" animBg="1"/>
      <p:bldP spid="15367" grpId="3" animBg="1"/>
      <p:bldP spid="15367" grpId="4" animBg="1"/>
      <p:bldP spid="15367" grpId="5" animBg="1"/>
      <p:bldP spid="15368" grpId="0" animBg="1"/>
      <p:bldP spid="1536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28194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Золото и серебро на столе.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16764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тогда тоненький стебелек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наклоняется, и чашечка 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опрокидывается. </a:t>
            </a:r>
          </a:p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762000" y="3962400"/>
            <a:ext cx="45720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Берег быстро темнел, становился </a:t>
            </a:r>
          </a:p>
          <a:p>
            <a:pPr marL="342900" indent="-342900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голубым, синим, лиловым.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5181600"/>
            <a:ext cx="45720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b="1" dirty="0"/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Плачет дождь, воет вьюга.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334000" y="2057400"/>
            <a:ext cx="33528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ПОДУМАЙ!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334000" y="2057400"/>
            <a:ext cx="33528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МОЛОДЕЦ!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6.В каком предложении использована градация?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  <p:bldLst>
      <p:bldP spid="16391" grpId="0" animBg="1"/>
      <p:bldP spid="16391" grpId="1" animBg="1"/>
      <p:bldP spid="16391" grpId="2" animBg="1"/>
      <p:bldP spid="16391" grpId="3" animBg="1"/>
      <p:bldP spid="16391" grpId="4" animBg="1"/>
      <p:bldP spid="16391" grpId="5" animBg="1"/>
      <p:bldP spid="16392" grpId="0" animBg="1"/>
      <p:bldP spid="1639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29718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сумерки луга похожи на море.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4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762000" y="19050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чайка, парус там белеет в вышине.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5">
            <a:hlinkClick r:id="" action="ppaction://macro?name=Макрос1"/>
          </p:cNvPr>
          <p:cNvSpPr>
            <a:spLocks noChangeArrowheads="1"/>
          </p:cNvSpPr>
          <p:nvPr/>
        </p:nvSpPr>
        <p:spPr bwMode="auto">
          <a:xfrm>
            <a:off x="838200" y="41148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Ярким солнцем в лесу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пламенеет костер.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>
            <a:hlinkClick r:id="" action="ppaction://macro?name=Макрос2"/>
          </p:cNvPr>
          <p:cNvSpPr>
            <a:spLocks noChangeArrowheads="1"/>
          </p:cNvSpPr>
          <p:nvPr/>
        </p:nvSpPr>
        <p:spPr bwMode="auto">
          <a:xfrm>
            <a:off x="838200" y="5181600"/>
            <a:ext cx="4800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Повалился он на холодный снег.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562600" y="2590800"/>
            <a:ext cx="31242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ПОДУМАЙ!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562600" y="2590800"/>
            <a:ext cx="3124200" cy="18288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МОЛОДЕЦ!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7467600" y="5867400"/>
            <a:ext cx="1143000" cy="457200"/>
          </a:xfrm>
          <a:prstGeom prst="homePlate">
            <a:avLst>
              <a:gd name="adj" fmla="val 625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Далее</a:t>
            </a:r>
            <a:endParaRPr lang="ru-RU" b="1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38200" y="650875"/>
            <a:ext cx="76200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В каком предложении использована метафора?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  <p:bldLst>
      <p:bldP spid="17415" grpId="0" animBg="1"/>
      <p:bldP spid="17415" grpId="1" animBg="1"/>
      <p:bldP spid="17415" grpId="2" animBg="1"/>
      <p:bldP spid="17415" grpId="3" animBg="1"/>
      <p:bldP spid="17415" grpId="4" animBg="1"/>
      <p:bldP spid="17415" grpId="5" animBg="1"/>
      <p:bldP spid="17416" grpId="0" animBg="1"/>
      <p:bldP spid="17416" grpId="1" animBg="1"/>
      <p:bldP spid="17416" grpId="2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650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Изобразительно-выразительные средства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Удачи   на  экзамене!</vt:lpstr>
      <vt:lpstr>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121</cp:revision>
  <cp:lastPrinted>1601-01-01T00:00:00Z</cp:lastPrinted>
  <dcterms:created xsi:type="dcterms:W3CDTF">1601-01-01T00:00:00Z</dcterms:created>
  <dcterms:modified xsi:type="dcterms:W3CDTF">2012-05-04T13:59:25Z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