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4"/>
          <p:cNvCxnSpPr/>
          <p:nvPr/>
        </p:nvCxnSpPr>
        <p:spPr>
          <a:xfrm>
            <a:off x="2692400" y="3522663"/>
            <a:ext cx="68151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538" y="5037138"/>
            <a:ext cx="896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BE1C-8E62-4872-8AC5-DE2E7C50A45C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400" y="5037138"/>
            <a:ext cx="5214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675" y="5037138"/>
            <a:ext cx="5508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CD09-764D-43AF-AAAB-356D24414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3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82584-01D0-4409-8296-B9DAD7A035A9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315C-2914-434A-AA47-5573C1430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5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395413" y="41402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CE3A-CA38-4C76-9036-58201762BBE5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45A28-5FC9-437A-8102-0818B4709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6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62013" y="8794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sz="8000"/>
              <a:t>“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0599738" y="2827338"/>
            <a:ext cx="609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en-US" sz="8000"/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395413" y="41402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7201-2E53-4E49-96A3-B83D31D2A051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D48B-CF62-4AB3-8D83-A80D64CEC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7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D30FE-A4E5-440A-9606-8796BBDD4BD3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15F6-F571-4029-ADFA-02D4C2D37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62013" y="8794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sz="8000"/>
              <a:t>“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0599738" y="2598738"/>
            <a:ext cx="609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en-US" sz="8000"/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395413" y="34290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AA3D-4502-44A7-9307-54B8AC64372D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54E9-0635-45F3-AE23-1F8A5089E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6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395413" y="34290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B88ED-3EA8-46A4-B057-A14F5FE3B05C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30EE4-3038-4A99-B615-0746B6D63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6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33EB-6FA6-4076-BF4D-89FB7080A0FD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EE80-991C-461B-BC19-2EE7F72D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1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886460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7569-EA65-49C8-B6F9-2BD7BC829829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27CA-081E-4D75-B86B-EA189FA3C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BA76F-1EBA-4648-8D3A-AD10FCE90026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6339-4401-4AA9-AACF-4A55FA39B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4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>
            <a:off x="2012950" y="3709988"/>
            <a:ext cx="81629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73C6-5A8A-41F6-9CA9-05CFFE7EC7F2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235C-4D34-43EE-BC75-F48987DB7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E872-FAAA-4287-B8CA-9B9093AC86EA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80C2C-D8CD-4411-BB0B-0EF77EF3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7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11F8-10FC-491F-985E-7E749CFE9559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993C-ECAF-4F46-9345-61358C8E0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6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89DF-7751-4E52-ADAE-0F99C6EB6B67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6583-7813-46E9-9043-A6CC0BEC7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F3F0-54FC-4FD1-B048-C14205FD605A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7C4D1-8B06-4D63-B7FB-DEDFA18C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395413" y="2913063"/>
            <a:ext cx="35147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DBD2-90FF-477B-963C-53D195193E1D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5B34-7261-44F7-818F-B0D412F08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4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994-DAF7-423F-91E9-2026A6C137BC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DA6B8-C44F-402A-AF22-CDB1F2D65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5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982663"/>
            <a:ext cx="960120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95400" y="2557463"/>
            <a:ext cx="960120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275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7B84DA4-A9EC-42E7-ACA5-9CECED9B4C38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5969000"/>
            <a:ext cx="7305675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675" y="5969000"/>
            <a:ext cx="542925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B7C63E4-1DBF-4867-B12D-56588067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695" r:id="rId7"/>
    <p:sldLayoutId id="2147483716" r:id="rId8"/>
    <p:sldLayoutId id="2147483696" r:id="rId9"/>
    <p:sldLayoutId id="2147483697" r:id="rId10"/>
    <p:sldLayoutId id="2147483717" r:id="rId11"/>
    <p:sldLayoutId id="2147483718" r:id="rId12"/>
    <p:sldLayoutId id="214748369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076325" y="1708150"/>
            <a:ext cx="80930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ru-RU" sz="3200" b="1"/>
              <a:t>Урок русского языка в 3 классе.</a:t>
            </a:r>
          </a:p>
          <a:p>
            <a:pPr eaLnBrk="1" hangingPunct="1"/>
            <a:r>
              <a:rPr lang="ru-RU" sz="3200" b="1"/>
              <a:t>Тема «Суффиксы».</a:t>
            </a:r>
          </a:p>
          <a:p>
            <a:pPr eaLnBrk="1" hangingPunct="1"/>
            <a:r>
              <a:rPr lang="ru-RU" sz="3200" b="1"/>
              <a:t>Тип урока: открытие новых знаний.</a:t>
            </a:r>
          </a:p>
          <a:p>
            <a:pPr eaLnBrk="1" hangingPunct="1"/>
            <a:r>
              <a:rPr lang="ru-RU" sz="3200" b="1"/>
              <a:t>УМК «Школа России».</a:t>
            </a:r>
          </a:p>
          <a:p>
            <a:pPr eaLnBrk="1" hangingPunct="1"/>
            <a:endParaRPr lang="ru-RU" sz="3200" b="1"/>
          </a:p>
          <a:p>
            <a:pPr eaLnBrk="1" hangingPunct="1"/>
            <a:r>
              <a:rPr lang="ru-RU" sz="3200" b="1"/>
              <a:t>Подготовила: учитель начальных классов</a:t>
            </a:r>
          </a:p>
          <a:p>
            <a:pPr eaLnBrk="1" hangingPunct="1"/>
            <a:r>
              <a:rPr lang="ru-RU" sz="3200" b="1"/>
              <a:t>МБОУ Садовская СОШ филиал с. Лозовое</a:t>
            </a:r>
          </a:p>
          <a:p>
            <a:pPr eaLnBrk="1" hangingPunct="1"/>
            <a:endParaRPr lang="ru-RU" sz="3200" b="1"/>
          </a:p>
          <a:p>
            <a:pPr eaLnBrk="1" hangingPunct="1"/>
            <a:r>
              <a:rPr lang="ru-RU" sz="3200" b="1"/>
              <a:t>Юркова Оксана Олеговна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12888" y="723900"/>
            <a:ext cx="9144000" cy="846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Муниципальное бюджетное общеобразовательное учреждение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Садовская средняя общеобразовательная школа филиал  с.Лозовое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с.Лозовое Тамбовского района Амурской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71513"/>
            <a:ext cx="10034588" cy="1235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ОЦЕНИТЕ СВОЮ РАБОТУ НА УРОКЕ: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buFont typeface="Arial"/>
              <a:buNone/>
              <a:defRPr/>
            </a:pPr>
            <a:r>
              <a:rPr lang="ru-RU" sz="3200" b="1" dirty="0" smtClean="0">
                <a:solidFill>
                  <a:srgbClr val="00B050"/>
                </a:solidFill>
              </a:rPr>
              <a:t>УРОК БЫЛ ……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Я СЕГОДНЯ НА УРОКЕ УЗНАЛ(А)…..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3200" b="1" dirty="0" smtClean="0">
                <a:solidFill>
                  <a:srgbClr val="FFC000"/>
                </a:solidFill>
              </a:rPr>
              <a:t>Я НАУЧИЛАСЬ(СЯ)…..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 ВЫПОЛНИЛ ВСЕ ПРАВИЛЬНО….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Я ХОЧУ СКАЗАТЬ «СПАСИБО»….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ln>
                  <a:noFill/>
                </a:ln>
                <a:solidFill>
                  <a:srgbClr val="FF0000"/>
                </a:solidFill>
              </a:rPr>
              <a:t>Домашнее задание 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947738" y="2557463"/>
            <a:ext cx="9948862" cy="33178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6000" b="1" smtClean="0"/>
              <a:t>Составить 10 слов с суффиксами.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n>
                  <a:noFill/>
                </a:ln>
              </a:rPr>
              <a:t>Список литературы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УМК «Школа России»</a:t>
            </a:r>
          </a:p>
          <a:p>
            <a:r>
              <a:rPr lang="ru-RU" smtClean="0"/>
              <a:t>Учебник «Русский язык 3 класс» В.П.Канакина</a:t>
            </a:r>
          </a:p>
          <a:p>
            <a:r>
              <a:rPr lang="en-US" smtClean="0"/>
              <a:t>htpp</a:t>
            </a:r>
            <a:r>
              <a:rPr lang="ru-RU" smtClean="0"/>
              <a:t>://</a:t>
            </a:r>
            <a:r>
              <a:rPr lang="en-US" smtClean="0"/>
              <a:t>fantaseri12</a:t>
            </a:r>
            <a:r>
              <a:rPr lang="ru-RU" smtClean="0"/>
              <a:t>.</a:t>
            </a:r>
            <a:r>
              <a:rPr lang="en-US" smtClean="0"/>
              <a:t>ucos</a:t>
            </a:r>
            <a:r>
              <a:rPr lang="ru-RU" smtClean="0"/>
              <a:t>.</a:t>
            </a:r>
            <a:r>
              <a:rPr lang="en-US" smtClean="0"/>
              <a:t>ru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>
          <a:xfrm>
            <a:off x="2705100" y="1543050"/>
            <a:ext cx="6599238" cy="601663"/>
          </a:xfrm>
        </p:spPr>
        <p:txBody>
          <a:bodyPr/>
          <a:lstStyle/>
          <a:p>
            <a:r>
              <a:rPr lang="ru-RU" sz="4400" smtClean="0">
                <a:ln>
                  <a:noFill/>
                </a:ln>
              </a:rPr>
              <a:t>Прочитайте пословицы</a:t>
            </a: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3338" y="2144713"/>
            <a:ext cx="7135812" cy="2901950"/>
          </a:xfrm>
        </p:spPr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Землю согрело, не опоздай с посевом.</a:t>
            </a:r>
          </a:p>
          <a:p>
            <a:r>
              <a:rPr lang="ru-RU" sz="2400" smtClean="0">
                <a:solidFill>
                  <a:srgbClr val="FF0000"/>
                </a:solidFill>
              </a:rPr>
              <a:t>Разлитую воду не соберешь.</a:t>
            </a:r>
          </a:p>
          <a:p>
            <a:r>
              <a:rPr lang="ru-RU" sz="2400" smtClean="0"/>
              <a:t>Объясните, как вы понимаете значение этих пословиц.</a:t>
            </a:r>
          </a:p>
          <a:p>
            <a:r>
              <a:rPr lang="ru-RU" sz="2400" smtClean="0"/>
              <a:t>Найдите слова с приставками.</a:t>
            </a:r>
          </a:p>
          <a:p>
            <a:r>
              <a:rPr lang="ru-RU" sz="2400" smtClean="0"/>
              <a:t>Выпишите их, выделите приставки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Спишите слова, выделите в них корень, окончание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buFont typeface="Arial"/>
              <a:buChar char="•"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Столик 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fontAlgn="auto">
              <a:buFont typeface="Arial"/>
              <a:buChar char="•"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Пен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ё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 </a:t>
            </a:r>
          </a:p>
          <a:p>
            <a:pPr fontAlgn="auto">
              <a:buFont typeface="Arial"/>
              <a:buChar char="•"/>
              <a:defRPr/>
            </a:pPr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buFont typeface="Arial"/>
              <a:buChar char="•"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Лётчик 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21068745">
            <a:off x="982134" y="2658532"/>
            <a:ext cx="1546578" cy="400757"/>
          </a:xfrm>
          <a:prstGeom prst="arc">
            <a:avLst>
              <a:gd name="adj1" fmla="val 16200000"/>
              <a:gd name="adj2" fmla="val 2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уга 5"/>
          <p:cNvSpPr/>
          <p:nvPr/>
        </p:nvSpPr>
        <p:spPr>
          <a:xfrm rot="21068745">
            <a:off x="906328" y="4019646"/>
            <a:ext cx="1546578" cy="400757"/>
          </a:xfrm>
          <a:prstGeom prst="arc">
            <a:avLst>
              <a:gd name="adj1" fmla="val 16200000"/>
              <a:gd name="adj2" fmla="val 2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уга 6"/>
          <p:cNvSpPr/>
          <p:nvPr/>
        </p:nvSpPr>
        <p:spPr>
          <a:xfrm rot="21068745">
            <a:off x="978731" y="5369617"/>
            <a:ext cx="1401773" cy="400757"/>
          </a:xfrm>
          <a:prstGeom prst="arc">
            <a:avLst>
              <a:gd name="adj1" fmla="val 16200000"/>
              <a:gd name="adj2" fmla="val 2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25" y="3643313"/>
            <a:ext cx="206375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38" y="4138613"/>
            <a:ext cx="1666875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197100"/>
            <a:ext cx="15398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295400" y="982663"/>
            <a:ext cx="9601200" cy="868362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Сформулируйте тему нашего урока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5400" smtClean="0">
                <a:solidFill>
                  <a:srgbClr val="FF0000"/>
                </a:solidFill>
              </a:rPr>
              <a:t>                   </a:t>
            </a: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14339" y="2136169"/>
            <a:ext cx="416331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С</a:t>
            </a:r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уффикс</a:t>
            </a:r>
            <a:endParaRPr lang="ru-RU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950" y="3135313"/>
            <a:ext cx="6032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Цель нашего урока?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5771" y="4121542"/>
            <a:ext cx="9070112" cy="1754326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rPr>
              <a:t>Что такое суффикс?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rPr>
              <a:t>Как найти в слове суффикс?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Расположите в правильном порядке наши задачи на уроке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4202" y="2462074"/>
            <a:ext cx="636905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/>
                <a:solidFill>
                  <a:schemeClr val="accent3"/>
                </a:solidFill>
                <a:latin typeface="+mn-lt"/>
              </a:rPr>
              <a:t>Повторение,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/>
                <a:solidFill>
                  <a:schemeClr val="accent3"/>
                </a:solidFill>
                <a:latin typeface="+mn-lt"/>
              </a:rPr>
              <a:t>тренировочные упражнения,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/>
                <a:solidFill>
                  <a:schemeClr val="accent3"/>
                </a:solidFill>
                <a:latin typeface="+mn-lt"/>
              </a:rPr>
              <a:t>открытие новых знаний</a:t>
            </a:r>
            <a:endParaRPr lang="ru-RU" sz="36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7685" y="3896388"/>
            <a:ext cx="7053533" cy="298543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4000" b="1" dirty="0">
                <a:ln/>
                <a:solidFill>
                  <a:srgbClr val="FF0000"/>
                </a:solidFill>
                <a:latin typeface="+mn-lt"/>
              </a:rPr>
              <a:t>Повторение, </a:t>
            </a:r>
            <a:endParaRPr lang="ru-RU" sz="4000" b="1" dirty="0">
              <a:ln/>
              <a:solidFill>
                <a:srgbClr val="FF0000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/>
                <a:solidFill>
                  <a:srgbClr val="FF0000"/>
                </a:solidFill>
                <a:latin typeface="+mn-lt"/>
              </a:rPr>
              <a:t>открытие новых </a:t>
            </a:r>
            <a:r>
              <a:rPr lang="ru-RU" sz="4000" b="1" dirty="0">
                <a:ln/>
                <a:solidFill>
                  <a:srgbClr val="FF0000"/>
                </a:solidFill>
                <a:latin typeface="+mn-lt"/>
              </a:rPr>
              <a:t>знаний,</a:t>
            </a:r>
            <a:endParaRPr lang="ru-RU" sz="4000" b="1" dirty="0">
              <a:ln/>
              <a:solidFill>
                <a:srgbClr val="FF0000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/>
                <a:solidFill>
                  <a:srgbClr val="FF0000"/>
                </a:solidFill>
                <a:latin typeface="+mn-lt"/>
              </a:rPr>
              <a:t>тренировочные упражнения </a:t>
            </a:r>
            <a:endParaRPr lang="ru-RU" sz="4000" b="1" dirty="0">
              <a:ln/>
              <a:solidFill>
                <a:srgbClr val="FF0000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2225" y="481013"/>
            <a:ext cx="9601200" cy="3160712"/>
          </a:xfrm>
          <a:effectLst>
            <a:outerShdw blurRad="50800" dist="50800" dir="5400000" algn="ctr" rotWithShape="0">
              <a:srgbClr val="00B0F0"/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dirty="0" smtClean="0">
                <a:solidFill>
                  <a:srgbClr val="FF0000"/>
                </a:solidFill>
              </a:rPr>
              <a:t>Как вы думаете, что такое суффикс?</a:t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Для чего он нужен?</a:t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33638" y="3052763"/>
            <a:ext cx="7319962" cy="21383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Сравним наши ответы с ответом в учебнике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Упражнение </a:t>
            </a:r>
            <a:r>
              <a:rPr lang="ru-RU" sz="3600" dirty="0">
                <a:solidFill>
                  <a:schemeClr val="tx1"/>
                </a:solidFill>
              </a:rPr>
              <a:t>164, с, 89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Упражнение 165, с. 89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ln>
                  <a:noFill/>
                </a:ln>
                <a:solidFill>
                  <a:srgbClr val="0070C0"/>
                </a:solidFill>
              </a:rPr>
              <a:t>Работа в группах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1450" y="2525713"/>
            <a:ext cx="9455150" cy="9763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</a:rPr>
              <a:t>Упражнение 167, с. 90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 rot="19992785">
            <a:off x="2987012" y="4200718"/>
            <a:ext cx="2174488" cy="117087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621088" y="423374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53629" y="4216400"/>
            <a:ext cx="1077951" cy="173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302375" y="4259263"/>
            <a:ext cx="752475" cy="45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4" name="Половина рамки 13"/>
          <p:cNvSpPr/>
          <p:nvPr/>
        </p:nvSpPr>
        <p:spPr>
          <a:xfrm rot="2639483">
            <a:off x="5308600" y="3992563"/>
            <a:ext cx="787400" cy="793750"/>
          </a:xfrm>
          <a:prstGeom prst="halfFrame">
            <a:avLst>
              <a:gd name="adj1" fmla="val 13482"/>
              <a:gd name="adj2" fmla="val 1327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527175" y="222250"/>
            <a:ext cx="9601200" cy="1304925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РЕФЛЕКСИЯ (РАБОТАЕМ ПАРАМИ)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1001713" y="1317625"/>
            <a:ext cx="9601200" cy="33178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ПРОЧИТАЙТЕ СЛОВА.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600" smtClean="0">
                <a:solidFill>
                  <a:srgbClr val="0070C0"/>
                </a:solidFill>
              </a:rPr>
              <a:t>Домик, пригород, березка, рыбак, переход, отлёт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 </a:t>
            </a:r>
            <a:r>
              <a:rPr lang="ru-RU" b="1" smtClean="0">
                <a:solidFill>
                  <a:srgbClr val="FF0000"/>
                </a:solidFill>
              </a:rPr>
              <a:t>РАЗДЕЛИТЕ ИХ НА ДВЕ ГРУППЫ.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ПО КАКОМУ ПРИЗНАКУ ВЫ РАЗДЕЛИЛИ СЛОВА?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116013" y="3579813"/>
            <a:ext cx="3905250" cy="930275"/>
          </a:xfrm>
          <a:prstGeom prst="wedge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НОВЫЕ СЛОВА ОБРАЗОВАНЫ С ПОМОЩЬЮ ПРИСТАВОК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7470775" y="3579813"/>
            <a:ext cx="3889375" cy="930275"/>
          </a:xfrm>
          <a:prstGeom prst="wedge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НОВЫЕ СЛОВА ОБРАЗОВАНЫ С ПОМОЩЬЮ </a:t>
            </a:r>
            <a:r>
              <a:rPr lang="ru-RU" b="1" dirty="0">
                <a:solidFill>
                  <a:schemeClr val="tx1"/>
                </a:solidFill>
              </a:rPr>
              <a:t>СУФФИКСОВ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4263" y="4811713"/>
            <a:ext cx="3925887" cy="13843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4583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4759325"/>
            <a:ext cx="4179888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82763" y="4932363"/>
            <a:ext cx="23034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ru-RU" sz="2800" b="1" i="1"/>
              <a:t>ПРИГОРОД</a:t>
            </a:r>
          </a:p>
          <a:p>
            <a:pPr eaLnBrk="1" hangingPunct="1"/>
            <a:r>
              <a:rPr lang="ru-RU" sz="2800" b="1" i="1"/>
              <a:t>ПЕРЕХОД</a:t>
            </a:r>
          </a:p>
          <a:p>
            <a:pPr eaLnBrk="1" hangingPunct="1"/>
            <a:r>
              <a:rPr lang="ru-RU" sz="2800" b="1" i="1"/>
              <a:t>ОТЛЁТ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464550" y="4811713"/>
            <a:ext cx="18653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ru-RU" sz="2800" b="1" i="1"/>
              <a:t>ДОМИК</a:t>
            </a:r>
          </a:p>
          <a:p>
            <a:pPr eaLnBrk="1" hangingPunct="1"/>
            <a:r>
              <a:rPr lang="ru-RU" sz="2800" b="1" i="1"/>
              <a:t>БЕРЕЗКА</a:t>
            </a:r>
          </a:p>
          <a:p>
            <a:pPr eaLnBrk="1" hangingPunct="1"/>
            <a:r>
              <a:rPr lang="ru-RU" sz="2800" b="1" i="1"/>
              <a:t>РЫБАК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038" y="2709863"/>
            <a:ext cx="9580562" cy="3165475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buFont typeface="Arial"/>
              <a:buNone/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МЫ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     ДОСТИГЛИ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6000" dirty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                      НАШЕЙ </a:t>
            </a:r>
          </a:p>
          <a:p>
            <a:pPr marL="0" indent="0" fontAlgn="auto">
              <a:buFont typeface="Arial"/>
              <a:buNone/>
              <a:defRPr/>
            </a:pPr>
            <a:r>
              <a:rPr lang="ru-RU" sz="6000" dirty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                                       ЦЕЛИ?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60944" y="756902"/>
            <a:ext cx="9070111" cy="1754326"/>
          </a:xfrm>
          <a:pattFill prst="pct5">
            <a:fgClr>
              <a:srgbClr val="FFFF00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Что такое суффикс?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Как найти в слове суффикс?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91</TotalTime>
  <Words>299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Garamond</vt:lpstr>
      <vt:lpstr>Arial</vt:lpstr>
      <vt:lpstr>Calibri</vt:lpstr>
      <vt:lpstr>Calibri Light</vt:lpstr>
      <vt:lpstr>Натуральные материалы</vt:lpstr>
      <vt:lpstr>Презентация PowerPoint</vt:lpstr>
      <vt:lpstr>Прочитайте пословицы</vt:lpstr>
      <vt:lpstr>Спишите слова, выделите в них корень, окончание</vt:lpstr>
      <vt:lpstr>Сформулируйте тему нашего урока</vt:lpstr>
      <vt:lpstr>Расположите в правильном порядке наши задачи на уроке</vt:lpstr>
      <vt:lpstr>Как вы думаете, что такое суффикс? Для чего он нужен?   </vt:lpstr>
      <vt:lpstr>Работа в группах</vt:lpstr>
      <vt:lpstr>РЕФЛЕКСИЯ (РАБОТАЕМ ПАРАМИ)</vt:lpstr>
      <vt:lpstr>Что такое суффикс? Как найти в слове суффикс?</vt:lpstr>
      <vt:lpstr>ОЦЕНИТЕ СВОЮ РАБОТУ НА УРОКЕ:</vt:lpstr>
      <vt:lpstr>Домашнее задание </vt:lpstr>
      <vt:lpstr>Список литературы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Прочитайте пословицы</dc:title>
  <dc:creator>Оксана</dc:creator>
  <cp:lastModifiedBy>Вероника</cp:lastModifiedBy>
  <cp:revision>15</cp:revision>
  <dcterms:created xsi:type="dcterms:W3CDTF">2015-11-19T12:41:53Z</dcterms:created>
  <dcterms:modified xsi:type="dcterms:W3CDTF">2016-02-15T12:27:58Z</dcterms:modified>
</cp:coreProperties>
</file>