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57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03.03.2015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03.03.2015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03.03.2015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772816"/>
            <a:ext cx="4536504" cy="4176464"/>
          </a:xfrm>
        </p:spPr>
        <p:txBody>
          <a:bodyPr>
            <a:normAutofit/>
          </a:bodyPr>
          <a:lstStyle/>
          <a:p>
            <a:pPr algn="ctr"/>
            <a:r>
              <a:rPr lang="ru-RU" sz="6000" dirty="0" smtClean="0"/>
              <a:t>Лирика Афанасия Фета.</a:t>
            </a: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0418" name="Picture 2" descr="http://img-fotki.yandex.ru/get/4510/georgs53.57/0_532a7_71d22085_X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548680"/>
            <a:ext cx="3712568" cy="508788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764704"/>
            <a:ext cx="8219256" cy="5361459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Чаще всего образ возлюбленной, к которой обращается герой, очень нечёток. Порой, </a:t>
            </a:r>
            <a:r>
              <a:rPr lang="ru-RU" dirty="0" smtClean="0"/>
              <a:t>даже сложно </a:t>
            </a:r>
            <a:r>
              <a:rPr lang="ru-RU" dirty="0" smtClean="0"/>
              <a:t>выявить хоть какие-нибудь внешние черты </a:t>
            </a:r>
            <a:r>
              <a:rPr lang="ru-RU" dirty="0" smtClean="0"/>
              <a:t>его адресата: </a:t>
            </a:r>
          </a:p>
          <a:p>
            <a:pPr algn="ctr">
              <a:buNone/>
            </a:pPr>
            <a:r>
              <a:rPr lang="ru-RU" sz="4500" dirty="0" smtClean="0">
                <a:latin typeface="Gabriola" pitchFamily="82" charset="0"/>
              </a:rPr>
              <a:t>Сияла ночь. </a:t>
            </a:r>
          </a:p>
          <a:p>
            <a:pPr algn="ctr">
              <a:buNone/>
            </a:pPr>
            <a:r>
              <a:rPr lang="ru-RU" sz="4500" dirty="0" smtClean="0">
                <a:latin typeface="Gabriola" pitchFamily="82" charset="0"/>
              </a:rPr>
              <a:t>Луной был полон сад. </a:t>
            </a:r>
          </a:p>
          <a:p>
            <a:pPr algn="ctr">
              <a:buNone/>
            </a:pPr>
            <a:r>
              <a:rPr lang="ru-RU" sz="4500" dirty="0" smtClean="0">
                <a:latin typeface="Gabriola" pitchFamily="82" charset="0"/>
              </a:rPr>
              <a:t>Лежали Лучи у наших ног в гостиной без огней</a:t>
            </a:r>
          </a:p>
          <a:p>
            <a:pPr algn="ctr">
              <a:buNone/>
            </a:pPr>
            <a:r>
              <a:rPr lang="ru-RU" sz="4500" dirty="0" smtClean="0">
                <a:latin typeface="Gabriola" pitchFamily="82" charset="0"/>
              </a:rPr>
              <a:t> Рояль был весь раскрыт, и струны в нём дрожали, </a:t>
            </a:r>
          </a:p>
          <a:p>
            <a:pPr algn="ctr">
              <a:buNone/>
            </a:pPr>
            <a:r>
              <a:rPr lang="ru-RU" sz="4500" dirty="0" smtClean="0">
                <a:latin typeface="Gabriola" pitchFamily="82" charset="0"/>
              </a:rPr>
              <a:t>Как и сердца у нас за песнью твоей. </a:t>
            </a:r>
          </a:p>
          <a:p>
            <a:r>
              <a:rPr lang="ru-RU" dirty="0" smtClean="0"/>
              <a:t>Настоящая </a:t>
            </a:r>
            <a:r>
              <a:rPr lang="ru-RU" dirty="0" smtClean="0"/>
              <a:t>любовь, по мнению поэта, вечна, поэтому часто любовные стихотворения у Фета имеют </a:t>
            </a:r>
            <a:r>
              <a:rPr lang="ru-RU" dirty="0" smtClean="0"/>
              <a:t>форму </a:t>
            </a:r>
            <a:r>
              <a:rPr lang="ru-RU" dirty="0" smtClean="0"/>
              <a:t>воспоминания. Лирический герой прекрасно помнит всё то, что когда-то испытывал: И много лет прошло, томительных и скучных, И вот в тиши ночной твой голос слышу вновь, И веет как тогда, во вздохах этих звучных, Что ты одна – вся </a:t>
            </a:r>
            <a:r>
              <a:rPr lang="ru-RU" dirty="0" smtClean="0"/>
              <a:t>жизнь</a:t>
            </a:r>
            <a:r>
              <a:rPr lang="ru-RU" dirty="0" smtClean="0"/>
              <a:t>, что ты одна – любовь.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Стихотворение А.Фета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4525963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400" dirty="0" smtClean="0">
                <a:latin typeface="Cambria" pitchFamily="18" charset="0"/>
                <a:cs typeface="DaunPenh" pitchFamily="2" charset="0"/>
              </a:rPr>
              <a:t>Шепот, робкое дыханье</a:t>
            </a:r>
            <a:r>
              <a:rPr lang="ru-RU" sz="2400" dirty="0" smtClean="0">
                <a:latin typeface="Cambria" pitchFamily="18" charset="0"/>
                <a:cs typeface="DaunPenh" pitchFamily="2" charset="0"/>
              </a:rPr>
              <a:t>.</a:t>
            </a:r>
          </a:p>
          <a:p>
            <a:pPr algn="ctr">
              <a:buNone/>
            </a:pPr>
            <a:r>
              <a:rPr lang="ru-RU" sz="2400" dirty="0" smtClean="0">
                <a:latin typeface="Cambria" pitchFamily="18" charset="0"/>
                <a:cs typeface="DaunPenh" pitchFamily="2" charset="0"/>
              </a:rPr>
              <a:t> </a:t>
            </a:r>
            <a:r>
              <a:rPr lang="ru-RU" sz="2400" dirty="0" smtClean="0">
                <a:latin typeface="Cambria" pitchFamily="18" charset="0"/>
                <a:cs typeface="DaunPenh" pitchFamily="2" charset="0"/>
              </a:rPr>
              <a:t>Трели соловья</a:t>
            </a:r>
            <a:r>
              <a:rPr lang="ru-RU" sz="2400" dirty="0" smtClean="0">
                <a:latin typeface="Cambria" pitchFamily="18" charset="0"/>
                <a:cs typeface="DaunPenh" pitchFamily="2" charset="0"/>
              </a:rPr>
              <a:t>,</a:t>
            </a:r>
          </a:p>
          <a:p>
            <a:pPr algn="ctr">
              <a:buNone/>
            </a:pPr>
            <a:r>
              <a:rPr lang="ru-RU" sz="2400" dirty="0" smtClean="0">
                <a:latin typeface="Cambria" pitchFamily="18" charset="0"/>
                <a:cs typeface="DaunPenh" pitchFamily="2" charset="0"/>
              </a:rPr>
              <a:t> </a:t>
            </a:r>
            <a:r>
              <a:rPr lang="ru-RU" sz="2400" dirty="0" smtClean="0">
                <a:latin typeface="Cambria" pitchFamily="18" charset="0"/>
                <a:cs typeface="DaunPenh" pitchFamily="2" charset="0"/>
              </a:rPr>
              <a:t>Серебро и колыханье </a:t>
            </a:r>
            <a:endParaRPr lang="ru-RU" sz="2400" dirty="0" smtClean="0">
              <a:latin typeface="Cambria" pitchFamily="18" charset="0"/>
              <a:cs typeface="DaunPenh" pitchFamily="2" charset="0"/>
            </a:endParaRPr>
          </a:p>
          <a:p>
            <a:pPr algn="ctr">
              <a:buNone/>
            </a:pPr>
            <a:r>
              <a:rPr lang="ru-RU" sz="2400" dirty="0" smtClean="0">
                <a:latin typeface="Cambria" pitchFamily="18" charset="0"/>
                <a:cs typeface="DaunPenh" pitchFamily="2" charset="0"/>
              </a:rPr>
              <a:t>Сонного </a:t>
            </a:r>
            <a:r>
              <a:rPr lang="ru-RU" sz="2400" dirty="0" smtClean="0">
                <a:latin typeface="Cambria" pitchFamily="18" charset="0"/>
                <a:cs typeface="DaunPenh" pitchFamily="2" charset="0"/>
              </a:rPr>
              <a:t>ручья</a:t>
            </a:r>
            <a:r>
              <a:rPr lang="ru-RU" sz="2400" dirty="0" smtClean="0">
                <a:latin typeface="Cambria" pitchFamily="18" charset="0"/>
                <a:cs typeface="DaunPenh" pitchFamily="2" charset="0"/>
              </a:rPr>
              <a:t>.</a:t>
            </a:r>
          </a:p>
          <a:p>
            <a:pPr algn="ctr">
              <a:buNone/>
            </a:pPr>
            <a:r>
              <a:rPr lang="ru-RU" sz="2400" dirty="0" smtClean="0">
                <a:latin typeface="Cambria" pitchFamily="18" charset="0"/>
                <a:cs typeface="DaunPenh" pitchFamily="2" charset="0"/>
              </a:rPr>
              <a:t> </a:t>
            </a:r>
            <a:r>
              <a:rPr lang="ru-RU" sz="2400" dirty="0" smtClean="0">
                <a:latin typeface="Cambria" pitchFamily="18" charset="0"/>
                <a:cs typeface="DaunPenh" pitchFamily="2" charset="0"/>
              </a:rPr>
              <a:t>Свет ночной, ночные тени</a:t>
            </a:r>
            <a:r>
              <a:rPr lang="ru-RU" sz="2400" dirty="0" smtClean="0">
                <a:latin typeface="Cambria" pitchFamily="18" charset="0"/>
                <a:cs typeface="DaunPenh" pitchFamily="2" charset="0"/>
              </a:rPr>
              <a:t>,</a:t>
            </a:r>
          </a:p>
          <a:p>
            <a:pPr algn="ctr">
              <a:buNone/>
            </a:pPr>
            <a:r>
              <a:rPr lang="ru-RU" sz="2400" dirty="0" smtClean="0">
                <a:latin typeface="Cambria" pitchFamily="18" charset="0"/>
                <a:cs typeface="DaunPenh" pitchFamily="2" charset="0"/>
              </a:rPr>
              <a:t> </a:t>
            </a:r>
            <a:r>
              <a:rPr lang="ru-RU" sz="2400" dirty="0" smtClean="0">
                <a:latin typeface="Cambria" pitchFamily="18" charset="0"/>
                <a:cs typeface="DaunPenh" pitchFamily="2" charset="0"/>
              </a:rPr>
              <a:t>Тени без конца</a:t>
            </a:r>
            <a:r>
              <a:rPr lang="ru-RU" sz="2400" dirty="0" smtClean="0">
                <a:latin typeface="Cambria" pitchFamily="18" charset="0"/>
                <a:cs typeface="DaunPenh" pitchFamily="2" charset="0"/>
              </a:rPr>
              <a:t>,</a:t>
            </a:r>
          </a:p>
          <a:p>
            <a:pPr algn="ctr">
              <a:buNone/>
            </a:pPr>
            <a:r>
              <a:rPr lang="ru-RU" sz="2400" dirty="0" smtClean="0">
                <a:latin typeface="Cambria" pitchFamily="18" charset="0"/>
                <a:cs typeface="DaunPenh" pitchFamily="2" charset="0"/>
              </a:rPr>
              <a:t> </a:t>
            </a:r>
            <a:r>
              <a:rPr lang="ru-RU" sz="2400" dirty="0" smtClean="0">
                <a:latin typeface="Cambria" pitchFamily="18" charset="0"/>
                <a:cs typeface="DaunPenh" pitchFamily="2" charset="0"/>
              </a:rPr>
              <a:t>Ряд волшебных изменений Милого лица</a:t>
            </a:r>
            <a:r>
              <a:rPr lang="ru-RU" sz="2400" dirty="0" smtClean="0">
                <a:latin typeface="Cambria" pitchFamily="18" charset="0"/>
                <a:cs typeface="DaunPenh" pitchFamily="2" charset="0"/>
              </a:rPr>
              <a:t>,</a:t>
            </a:r>
          </a:p>
          <a:p>
            <a:pPr algn="ctr">
              <a:buNone/>
            </a:pPr>
            <a:r>
              <a:rPr lang="ru-RU" sz="2400" dirty="0" smtClean="0">
                <a:latin typeface="Cambria" pitchFamily="18" charset="0"/>
                <a:cs typeface="DaunPenh" pitchFamily="2" charset="0"/>
              </a:rPr>
              <a:t> </a:t>
            </a:r>
            <a:r>
              <a:rPr lang="ru-RU" sz="2400" dirty="0" smtClean="0">
                <a:latin typeface="Cambria" pitchFamily="18" charset="0"/>
                <a:cs typeface="DaunPenh" pitchFamily="2" charset="0"/>
              </a:rPr>
              <a:t>В дымных тучках пурпур розы</a:t>
            </a:r>
            <a:r>
              <a:rPr lang="ru-RU" sz="2400" dirty="0" smtClean="0">
                <a:latin typeface="Cambria" pitchFamily="18" charset="0"/>
                <a:cs typeface="DaunPenh" pitchFamily="2" charset="0"/>
              </a:rPr>
              <a:t>,</a:t>
            </a:r>
          </a:p>
          <a:p>
            <a:pPr algn="ctr">
              <a:buNone/>
            </a:pPr>
            <a:r>
              <a:rPr lang="ru-RU" sz="2400" dirty="0" smtClean="0">
                <a:latin typeface="Cambria" pitchFamily="18" charset="0"/>
                <a:cs typeface="DaunPenh" pitchFamily="2" charset="0"/>
              </a:rPr>
              <a:t> </a:t>
            </a:r>
            <a:r>
              <a:rPr lang="ru-RU" sz="2400" dirty="0" smtClean="0">
                <a:latin typeface="Cambria" pitchFamily="18" charset="0"/>
                <a:cs typeface="DaunPenh" pitchFamily="2" charset="0"/>
              </a:rPr>
              <a:t>Отблеск янтаря</a:t>
            </a:r>
            <a:r>
              <a:rPr lang="ru-RU" sz="2400" dirty="0" smtClean="0">
                <a:latin typeface="Cambria" pitchFamily="18" charset="0"/>
                <a:cs typeface="DaunPenh" pitchFamily="2" charset="0"/>
              </a:rPr>
              <a:t>,</a:t>
            </a:r>
          </a:p>
          <a:p>
            <a:pPr algn="ctr">
              <a:buNone/>
            </a:pPr>
            <a:r>
              <a:rPr lang="ru-RU" sz="2400" dirty="0" smtClean="0">
                <a:latin typeface="Cambria" pitchFamily="18" charset="0"/>
                <a:cs typeface="DaunPenh" pitchFamily="2" charset="0"/>
              </a:rPr>
              <a:t> </a:t>
            </a:r>
            <a:r>
              <a:rPr lang="ru-RU" sz="2400" dirty="0" smtClean="0">
                <a:latin typeface="Cambria" pitchFamily="18" charset="0"/>
                <a:cs typeface="DaunPenh" pitchFamily="2" charset="0"/>
              </a:rPr>
              <a:t>И лобзания, и слезы, </a:t>
            </a:r>
          </a:p>
          <a:p>
            <a:pPr algn="ctr">
              <a:buNone/>
            </a:pPr>
            <a:r>
              <a:rPr lang="ru-RU" sz="2400" dirty="0" smtClean="0">
                <a:latin typeface="Cambria" pitchFamily="18" charset="0"/>
                <a:cs typeface="DaunPenh" pitchFamily="2" charset="0"/>
              </a:rPr>
              <a:t>И </a:t>
            </a:r>
            <a:r>
              <a:rPr lang="ru-RU" sz="2400" dirty="0" smtClean="0">
                <a:latin typeface="Cambria" pitchFamily="18" charset="0"/>
                <a:cs typeface="DaunPenh" pitchFamily="2" charset="0"/>
              </a:rPr>
              <a:t>заря, заря!.. 1850</a:t>
            </a:r>
            <a:endParaRPr lang="ru-RU" sz="2400" dirty="0">
              <a:latin typeface="Cambria" pitchFamily="18" charset="0"/>
              <a:cs typeface="DaunPenh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6000" dirty="0" smtClean="0"/>
              <a:t>Спасибо за внимание</a:t>
            </a:r>
            <a:endParaRPr lang="ru-RU" sz="6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260648"/>
            <a:ext cx="4752528" cy="5904656"/>
          </a:xfrm>
        </p:spPr>
        <p:txBody>
          <a:bodyPr>
            <a:noAutofit/>
          </a:bodyPr>
          <a:lstStyle/>
          <a:p>
            <a:r>
              <a:rPr lang="ru-RU" sz="2400" dirty="0" smtClean="0"/>
              <a:t>«Мир во всех своих частях равно прекрасен. Красота разлита по всему мирозданию … Но для художника недостаточно бессознательно находиться под влиянием красоты … Поэтическая деятельность … слагается из двух элементов: объективного, представляемого миром внешним, и субъективного, зоркости поэта – этого шестого чувства , не зависящего ни от каких других качеств художника…» </a:t>
            </a:r>
            <a:r>
              <a:rPr lang="ru-RU" sz="2400" dirty="0" err="1" smtClean="0"/>
              <a:t>Аф</a:t>
            </a:r>
            <a:r>
              <a:rPr lang="ru-RU" sz="2400" dirty="0" smtClean="0"/>
              <a:t> </a:t>
            </a:r>
            <a:r>
              <a:rPr lang="ru-RU" sz="2400" dirty="0" err="1" smtClean="0"/>
              <a:t>анасий</a:t>
            </a:r>
            <a:r>
              <a:rPr lang="ru-RU" sz="2400" dirty="0" smtClean="0"/>
              <a:t> Фет</a:t>
            </a:r>
            <a:endParaRPr lang="ru-RU" sz="2400" dirty="0"/>
          </a:p>
        </p:txBody>
      </p:sp>
      <p:pic>
        <p:nvPicPr>
          <p:cNvPr id="58370" name="Picture 2" descr="ПРО РОССИЮ И РУССКИХ Записи в рубрике ПРО РОССИЮ И РУССКИХ Дневник algor1942 : Дневники на КП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1340768"/>
            <a:ext cx="3667125" cy="48577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Темы творчества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Творчество Фета характеризуется стремлением уйти от повседневной действительности в «светлое царство мечты». Основное </a:t>
            </a:r>
            <a:r>
              <a:rPr lang="ru-RU" dirty="0" smtClean="0"/>
              <a:t>содержание </a:t>
            </a:r>
            <a:r>
              <a:rPr lang="ru-RU" dirty="0" smtClean="0"/>
              <a:t>его поэзии — любовь и природа. Стихотворения его отличаются тонкостью поэтического настроения и большим </a:t>
            </a:r>
            <a:r>
              <a:rPr lang="ru-RU" dirty="0" smtClean="0"/>
              <a:t>художественным </a:t>
            </a:r>
            <a:r>
              <a:rPr lang="ru-RU" dirty="0" smtClean="0"/>
              <a:t>мастерством.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7467600" cy="1143000"/>
          </a:xfrm>
        </p:spPr>
        <p:txBody>
          <a:bodyPr/>
          <a:lstStyle/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Тема природы.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24744"/>
            <a:ext cx="5148064" cy="5256584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• • В поэзии Фета природа и человек часто даны в нераздельном единстве. Поэт любит </a:t>
            </a:r>
            <a:r>
              <a:rPr lang="ru-RU" dirty="0" smtClean="0"/>
              <a:t>изображ</a:t>
            </a:r>
            <a:r>
              <a:rPr lang="ru-RU" dirty="0" smtClean="0"/>
              <a:t>ать</a:t>
            </a:r>
            <a:r>
              <a:rPr lang="ru-RU" dirty="0" smtClean="0"/>
              <a:t> </a:t>
            </a:r>
            <a:r>
              <a:rPr lang="ru-RU" dirty="0" smtClean="0"/>
              <a:t>цветение любви в душе человека и </a:t>
            </a:r>
            <a:r>
              <a:rPr lang="ru-RU" dirty="0" smtClean="0"/>
              <a:t>пробуждение жизненных </a:t>
            </a:r>
            <a:r>
              <a:rPr lang="ru-RU" dirty="0" smtClean="0"/>
              <a:t>сил в природе. Фет обращается к языку природных образов. Часто он использует параллелизм, соотносит явления из мира природы и человеческой </a:t>
            </a:r>
            <a:r>
              <a:rPr lang="ru-RU" dirty="0" smtClean="0"/>
              <a:t>жизни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6322" name="Picture 2" descr="Ноктюрны - Фото 3202/1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3573016"/>
            <a:ext cx="3810787" cy="2881908"/>
          </a:xfrm>
          <a:prstGeom prst="rect">
            <a:avLst/>
          </a:prstGeom>
          <a:noFill/>
        </p:spPr>
      </p:pic>
      <p:pic>
        <p:nvPicPr>
          <p:cNvPr id="56324" name="Picture 4" descr="Художественная литература - LikBez.by - ликвидация безграмот…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116632"/>
            <a:ext cx="2676297" cy="336093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260648"/>
            <a:ext cx="8712968" cy="3168352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Движение реализма в русском искусстве XIX века было настолько мощным, что все выдающиеся художники испытали на своем творчестве его влияние. В поэзии А. А. Фета это влияние реализма в особенности сказалось в стихах о природе. Фет - один из замечательнейших русских поэтов-пейзажистов. В его стихах во всей своей красоте предстает и русская весна - с цветущими деревьями, первыми цветами, с журавлями, кричащими в степи. В поэзии Фета природа изображена детально.</a:t>
            </a:r>
            <a:endParaRPr lang="ru-RU" dirty="0"/>
          </a:p>
        </p:txBody>
      </p:sp>
      <p:pic>
        <p:nvPicPr>
          <p:cNvPr id="55298" name="Picture 2" descr="Урок на метапредметной основе: &quot;Как рождаются звуки весны. Комплексная работа с текстом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3140968"/>
            <a:ext cx="4536504" cy="354914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Любовная лирика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« Любовная лирика Фета - самая воспаленная зона его </a:t>
            </a:r>
            <a:r>
              <a:rPr lang="ru-RU" dirty="0" smtClean="0"/>
              <a:t>переживаний</a:t>
            </a:r>
            <a:r>
              <a:rPr lang="ru-RU" dirty="0" smtClean="0"/>
              <a:t>. Здесь он не боится ничего: ни </a:t>
            </a:r>
            <a:r>
              <a:rPr lang="ru-RU" dirty="0" smtClean="0"/>
              <a:t>самоосуждения</a:t>
            </a:r>
            <a:r>
              <a:rPr lang="ru-RU" dirty="0" smtClean="0"/>
              <a:t>, ни проклятий со стороны … Здесь лирик вершит суд над самим собой. Идет на казнь. </a:t>
            </a:r>
            <a:r>
              <a:rPr lang="ru-RU" dirty="0" smtClean="0"/>
              <a:t>Сжигает </a:t>
            </a:r>
            <a:r>
              <a:rPr lang="ru-RU" dirty="0" smtClean="0"/>
              <a:t>себя». Л. Озеров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95936" y="188640"/>
            <a:ext cx="4906888" cy="640871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•</a:t>
            </a:r>
            <a:r>
              <a:rPr lang="ru-RU" dirty="0" smtClean="0"/>
              <a:t>• </a:t>
            </a:r>
            <a:r>
              <a:rPr lang="ru-RU" dirty="0" smtClean="0"/>
              <a:t>Встреча произошла летом 1866 г. </a:t>
            </a:r>
            <a:r>
              <a:rPr lang="ru-RU" dirty="0" smtClean="0"/>
              <a:t>Стихотворение </a:t>
            </a:r>
            <a:r>
              <a:rPr lang="ru-RU" dirty="0" smtClean="0"/>
              <a:t>"Сияла ночь. Луной был полон сад......." написано спустя 10 лет, в 1877 году, когда Фет вновь услышал пение Татьяны Берс.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>
                <a:latin typeface="Gabriola" pitchFamily="82" charset="0"/>
                <a:cs typeface="BrowalliaUPC" pitchFamily="34" charset="-34"/>
              </a:rPr>
              <a:t>Это пение Фет услышал однажды, майским вечером 1866 года. Но прежде чем услышанное им пение (а пела Татьяна Берс русские романсы — в том числе любимейший романс Фета «Я помню чудное мгновенье...») нашло отзвук в его стихотворении. В 1877 году Фет снова слышит пение повзрослевшей Тани Берс — теперь уже </a:t>
            </a:r>
            <a:r>
              <a:rPr lang="ru-RU" dirty="0" err="1" smtClean="0">
                <a:latin typeface="Gabriola" pitchFamily="82" charset="0"/>
                <a:cs typeface="BrowalliaUPC" pitchFamily="34" charset="-34"/>
              </a:rPr>
              <a:t>Кузминской</a:t>
            </a:r>
            <a:r>
              <a:rPr lang="ru-RU" dirty="0" smtClean="0">
                <a:latin typeface="Gabriola" pitchFamily="82" charset="0"/>
                <a:cs typeface="BrowalliaUPC" pitchFamily="34" charset="-34"/>
              </a:rPr>
              <a:t>, — и </a:t>
            </a:r>
            <a:r>
              <a:rPr lang="ru-RU" dirty="0" err="1" smtClean="0">
                <a:latin typeface="Gabriola" pitchFamily="82" charset="0"/>
                <a:cs typeface="BrowalliaUPC" pitchFamily="34" charset="-34"/>
              </a:rPr>
              <a:t>тогда­то</a:t>
            </a:r>
            <a:r>
              <a:rPr lang="ru-RU" dirty="0" smtClean="0">
                <a:latin typeface="Gabriola" pitchFamily="82" charset="0"/>
                <a:cs typeface="BrowalliaUPC" pitchFamily="34" charset="-34"/>
              </a:rPr>
              <a:t> </a:t>
            </a:r>
            <a:r>
              <a:rPr lang="ru-RU" dirty="0" err="1" smtClean="0">
                <a:latin typeface="Gabriola" pitchFamily="82" charset="0"/>
                <a:cs typeface="BrowalliaUPC" pitchFamily="34" charset="-34"/>
              </a:rPr>
              <a:t>и</a:t>
            </a:r>
            <a:r>
              <a:rPr lang="ru-RU" dirty="0" smtClean="0">
                <a:latin typeface="Gabriola" pitchFamily="82" charset="0"/>
                <a:cs typeface="BrowalliaUPC" pitchFamily="34" charset="-34"/>
              </a:rPr>
              <a:t> рождается стихотворение.</a:t>
            </a:r>
            <a:endParaRPr lang="ru-RU" dirty="0">
              <a:latin typeface="Gabriola" pitchFamily="82" charset="0"/>
              <a:cs typeface="BrowalliaUPC" pitchFamily="34" charset="-34"/>
            </a:endParaRPr>
          </a:p>
        </p:txBody>
      </p:sp>
      <p:pic>
        <p:nvPicPr>
          <p:cNvPr id="53250" name="Picture 2" descr="Афанасий Фет: &quot;Крылатый слова звук&quot; - 26 Ноября 2013 - minecraft-shape.ucoz.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908720"/>
            <a:ext cx="3882445" cy="51011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Трагическая Любовь поэта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Поэт полюбил талантливую и образованную девушку </a:t>
            </a:r>
            <a:r>
              <a:rPr lang="ru-RU" dirty="0" smtClean="0">
                <a:solidFill>
                  <a:srgbClr val="FF0000"/>
                </a:solidFill>
              </a:rPr>
              <a:t>Марию </a:t>
            </a:r>
            <a:r>
              <a:rPr lang="ru-RU" dirty="0" err="1" smtClean="0">
                <a:solidFill>
                  <a:srgbClr val="FF0000"/>
                </a:solidFill>
              </a:rPr>
              <a:t>Лазич</a:t>
            </a:r>
            <a:r>
              <a:rPr lang="ru-RU" dirty="0" smtClean="0"/>
              <a:t>. Она вдохновляла юного поэта. </a:t>
            </a:r>
            <a:endParaRPr lang="ru-RU" dirty="0" smtClean="0"/>
          </a:p>
          <a:p>
            <a:r>
              <a:rPr lang="ru-RU" dirty="0" smtClean="0"/>
              <a:t>Но </a:t>
            </a:r>
            <a:r>
              <a:rPr lang="ru-RU" dirty="0" smtClean="0"/>
              <a:t>высокая и огромная любовь оборвалась трагедией. При загадочных обстоятельствах Мария погибает, а Фета постоянно преследует чувство собственной вины на протяжении всей жизни. Переживания о потере своей любимой нашли свое отражение в мире лирических переживаний Фета, настроений, чувств, воплощенных в стихотворениях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 smtClean="0"/>
              <a:t>Только в поэзии Фет не чувствовал себя одиноким, только здесь рядом с ним была его </a:t>
            </a:r>
            <a:r>
              <a:rPr lang="ru-RU" dirty="0" smtClean="0">
                <a:solidFill>
                  <a:srgbClr val="FF0000"/>
                </a:solidFill>
              </a:rPr>
              <a:t>Муза – вдохновительница.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Тема любви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Часто эта тема у поэта тесно связана с природой, поскольку, по его мнению, только природе свойственно такое ж многообразие чувств и е красок, какое присуще любви. Природа становится у Фета частью огромного чувства: </a:t>
            </a:r>
            <a:endParaRPr lang="ru-RU" dirty="0" smtClean="0"/>
          </a:p>
          <a:p>
            <a:r>
              <a:rPr lang="ru-RU" sz="3900" dirty="0" smtClean="0">
                <a:latin typeface="Gabriola" pitchFamily="82" charset="0"/>
              </a:rPr>
              <a:t>Я </a:t>
            </a:r>
            <a:r>
              <a:rPr lang="ru-RU" sz="3900" dirty="0" smtClean="0">
                <a:latin typeface="Gabriola" pitchFamily="82" charset="0"/>
              </a:rPr>
              <a:t>пришёл к тебе с приветом</a:t>
            </a:r>
            <a:r>
              <a:rPr lang="ru-RU" sz="3900" dirty="0" smtClean="0">
                <a:latin typeface="Gabriola" pitchFamily="82" charset="0"/>
              </a:rPr>
              <a:t>,</a:t>
            </a:r>
          </a:p>
          <a:p>
            <a:pPr>
              <a:buNone/>
            </a:pPr>
            <a:r>
              <a:rPr lang="ru-RU" sz="3900" dirty="0" smtClean="0">
                <a:latin typeface="Gabriola" pitchFamily="82" charset="0"/>
              </a:rPr>
              <a:t>    Рассказать</a:t>
            </a:r>
            <a:r>
              <a:rPr lang="ru-RU" sz="3900" dirty="0" smtClean="0">
                <a:latin typeface="Gabriola" pitchFamily="82" charset="0"/>
              </a:rPr>
              <a:t>, что солнце встало</a:t>
            </a:r>
            <a:r>
              <a:rPr lang="ru-RU" sz="3900" dirty="0" smtClean="0">
                <a:latin typeface="Gabriola" pitchFamily="82" charset="0"/>
              </a:rPr>
              <a:t>,</a:t>
            </a:r>
          </a:p>
          <a:p>
            <a:pPr>
              <a:buNone/>
            </a:pPr>
            <a:r>
              <a:rPr lang="ru-RU" sz="3900" dirty="0" smtClean="0">
                <a:latin typeface="Gabriola" pitchFamily="82" charset="0"/>
              </a:rPr>
              <a:t>    Что </a:t>
            </a:r>
            <a:r>
              <a:rPr lang="ru-RU" sz="3900" dirty="0" smtClean="0">
                <a:latin typeface="Gabriola" pitchFamily="82" charset="0"/>
              </a:rPr>
              <a:t>оно горячим </a:t>
            </a:r>
            <a:r>
              <a:rPr lang="ru-RU" sz="3900" dirty="0" smtClean="0">
                <a:latin typeface="Gabriola" pitchFamily="82" charset="0"/>
              </a:rPr>
              <a:t>светом</a:t>
            </a:r>
          </a:p>
          <a:p>
            <a:pPr>
              <a:buNone/>
            </a:pPr>
            <a:r>
              <a:rPr lang="ru-RU" sz="3900" dirty="0" smtClean="0">
                <a:latin typeface="Gabriola" pitchFamily="82" charset="0"/>
              </a:rPr>
              <a:t> </a:t>
            </a:r>
            <a:r>
              <a:rPr lang="ru-RU" sz="3900" dirty="0" smtClean="0">
                <a:latin typeface="Gabriola" pitchFamily="82" charset="0"/>
              </a:rPr>
              <a:t>   По </a:t>
            </a:r>
            <a:r>
              <a:rPr lang="ru-RU" sz="3900" dirty="0" smtClean="0">
                <a:latin typeface="Gabriola" pitchFamily="82" charset="0"/>
              </a:rPr>
              <a:t>листам затрепетало.</a:t>
            </a:r>
            <a:endParaRPr lang="ru-RU" sz="3900" dirty="0">
              <a:latin typeface="Gabriol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30</TotalTime>
  <Words>730</Words>
  <Application>Microsoft Office PowerPoint</Application>
  <PresentationFormat>Экран (4:3)</PresentationFormat>
  <Paragraphs>41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Техническая</vt:lpstr>
      <vt:lpstr>Лирика Афанасия Фета.</vt:lpstr>
      <vt:lpstr>Слайд 2</vt:lpstr>
      <vt:lpstr>Темы творчества</vt:lpstr>
      <vt:lpstr>Тема природы.</vt:lpstr>
      <vt:lpstr>Слайд 5</vt:lpstr>
      <vt:lpstr>Любовная лирика</vt:lpstr>
      <vt:lpstr>Слайд 7</vt:lpstr>
      <vt:lpstr>Трагическая Любовь поэта</vt:lpstr>
      <vt:lpstr>Тема любви</vt:lpstr>
      <vt:lpstr>Слайд 10</vt:lpstr>
      <vt:lpstr>Стихотворение А.Фета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Лирика Афанасия Фета.</dc:title>
  <dc:creator>1</dc:creator>
  <cp:lastModifiedBy>1</cp:lastModifiedBy>
  <cp:revision>5</cp:revision>
  <dcterms:created xsi:type="dcterms:W3CDTF">2015-03-03T14:29:30Z</dcterms:created>
  <dcterms:modified xsi:type="dcterms:W3CDTF">2015-03-03T15:10:37Z</dcterms:modified>
</cp:coreProperties>
</file>