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31"/>
  </p:notesMasterIdLst>
  <p:sldIdLst>
    <p:sldId id="296" r:id="rId2"/>
    <p:sldId id="260" r:id="rId3"/>
    <p:sldId id="261" r:id="rId4"/>
    <p:sldId id="262" r:id="rId5"/>
    <p:sldId id="318" r:id="rId6"/>
    <p:sldId id="315" r:id="rId7"/>
    <p:sldId id="316" r:id="rId8"/>
    <p:sldId id="306" r:id="rId9"/>
    <p:sldId id="299" r:id="rId10"/>
    <p:sldId id="317" r:id="rId11"/>
    <p:sldId id="300" r:id="rId12"/>
    <p:sldId id="319" r:id="rId13"/>
    <p:sldId id="320" r:id="rId14"/>
    <p:sldId id="263" r:id="rId15"/>
    <p:sldId id="289" r:id="rId16"/>
    <p:sldId id="321" r:id="rId17"/>
    <p:sldId id="322" r:id="rId18"/>
    <p:sldId id="323" r:id="rId19"/>
    <p:sldId id="301" r:id="rId20"/>
    <p:sldId id="264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302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7074" autoAdjust="0"/>
  </p:normalViewPr>
  <p:slideViewPr>
    <p:cSldViewPr>
      <p:cViewPr varScale="1">
        <p:scale>
          <a:sx n="68" d="100"/>
          <a:sy n="68" d="100"/>
        </p:scale>
        <p:origin x="-1210" y="-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0B5D91C-32DF-4EDB-AF59-25427625CC4E}" type="datetimeFigureOut">
              <a:rPr lang="ru-RU"/>
              <a:pPr>
                <a:defRPr/>
              </a:pPr>
              <a:t>12.02.2015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52D459B-7842-449F-A839-60B78789B2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hedevrs.ru/materiali/285-statuya.html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В центре ансамбля, как принято, размещается главный храм — храм Феникса, содер­жащий </a:t>
            </a:r>
            <a:r>
              <a:rPr lang="ru-RU" u="sng" smtClean="0">
                <a:hlinkClick r:id="rId3"/>
              </a:rPr>
              <a:t>статую</a:t>
            </a:r>
            <a:r>
              <a:rPr lang="ru-RU" smtClean="0"/>
              <a:t> будды Амиды. Первоначально храм Феникса был увеселительным дворцом, построенным при храме Бёдоин в 1053 г. По преданию, в плане он должен был изображать фантастическую птицу Феникс с распростертыми крыльями. Ког­да-то храм стоял посреди пруда, окруженный со всех сторон водой. Его галереи, соединяющие главное здание с боковыми павильонами, были для культовых целей совершенно не нуж­ны, а построены как будто действительно для придания храму сходства с птицей. Сзади также размещается крытая галерея, образующая «хвост».</a:t>
            </a:r>
          </a:p>
        </p:txBody>
      </p:sp>
      <p:sp>
        <p:nvSpPr>
          <p:cNvPr id="901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F928D2-D945-4DAC-9BA4-D683BFB923B2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-3"/>
              <a:ext cx="816" cy="3978"/>
              <a:chOff x="4944" y="-3"/>
              <a:chExt cx="816" cy="3978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-3"/>
                <a:ext cx="480" cy="1434"/>
                <a:chOff x="5280" y="-3"/>
                <a:chExt cx="480" cy="1434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8" y="-4"/>
                  <a:ext cx="174" cy="176"/>
                  <a:chOff x="1697" y="323"/>
                  <a:chExt cx="1690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97" y="323"/>
                    <a:ext cx="1690" cy="2560"/>
                    <a:chOff x="1697" y="323"/>
                    <a:chExt cx="1690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5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97" y="381"/>
                      <a:ext cx="864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63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70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454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5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ru-RU"/>
            </a:p>
          </p:txBody>
        </p:sp>
      </p:grpSp>
      <p:sp>
        <p:nvSpPr>
          <p:cNvPr id="11321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322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5F1E8-CA83-42E3-A9B4-E6D5A81F31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D20C7-617B-44A2-8C79-2A7A1ABA6A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86C78-5124-44CE-AFF2-954F03101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19075" y="227013"/>
            <a:ext cx="7477125" cy="5868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7903A-FCCF-4B8B-8DF3-84C911E071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B8C81-D065-468D-9001-1A5FFDB3A2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CB283-3E7E-44CA-9E85-13BA68385E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4B524-748F-49CC-BAA2-B55FDB2C44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978A9-E9AF-4EF7-9E98-D688B14A7E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22A46-CCB2-4B05-A4BC-1941423D42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21BE1-047F-469F-9B6F-531D5C1EF6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357D3-52AD-4F6D-A863-DC2043EC4A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A66CB-D052-4820-8FE4-9A46BC6A7F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10243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10244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10245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1047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106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1077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10250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5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251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96" y="381"/>
                      <a:ext cx="865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10252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0253" name="Freeform 13"/>
                  <p:cNvSpPr>
                    <a:spLocks/>
                  </p:cNvSpPr>
                  <p:nvPr/>
                </p:nvSpPr>
                <p:spPr bwMode="auto">
                  <a:xfrm>
                    <a:off x="263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0254" name="Freeform 14"/>
                  <p:cNvSpPr>
                    <a:spLocks/>
                  </p:cNvSpPr>
                  <p:nvPr/>
                </p:nvSpPr>
                <p:spPr bwMode="auto">
                  <a:xfrm>
                    <a:off x="270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0255" name="Freeform 15"/>
                  <p:cNvSpPr>
                    <a:spLocks/>
                  </p:cNvSpPr>
                  <p:nvPr/>
                </p:nvSpPr>
                <p:spPr bwMode="auto">
                  <a:xfrm>
                    <a:off x="2454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0256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0257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pic>
              <p:nvPicPr>
                <p:cNvPr id="1069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0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1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2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3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4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5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6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048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1049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0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1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2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3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4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5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6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7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8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9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0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1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2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3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4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5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6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7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10286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87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88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89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5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90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5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91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92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93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94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10295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96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ru-RU"/>
            </a:p>
          </p:txBody>
        </p:sp>
      </p:grpSp>
      <p:sp>
        <p:nvSpPr>
          <p:cNvPr id="10297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9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9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0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1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2323018A-688B-40CC-892E-F2439B1F87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7" grpId="0"/>
      <p:bldP spid="10298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9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9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9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9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9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9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9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9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9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9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9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9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9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9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9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7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8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428625"/>
            <a:ext cx="6965950" cy="2998788"/>
          </a:xfrm>
        </p:spPr>
        <p:txBody>
          <a:bodyPr/>
          <a:lstStyle/>
          <a:p>
            <a:pPr algn="ctr" eaLnBrk="1" hangingPunct="1"/>
            <a:r>
              <a:rPr lang="ru-RU" b="1" smtClean="0">
                <a:latin typeface="Comic Sans MS" pitchFamily="66" charset="0"/>
              </a:rPr>
              <a:t>Художественная культура Японии: постижение гармонии </a:t>
            </a:r>
            <a:r>
              <a:rPr lang="ru-RU" b="1" smtClean="0">
                <a:latin typeface="Comic Sans MS" pitchFamily="66" charset="0"/>
              </a:rPr>
              <a:t>с </a:t>
            </a:r>
            <a:r>
              <a:rPr lang="ru-RU" b="1" smtClean="0">
                <a:latin typeface="Comic Sans MS" pitchFamily="66" charset="0"/>
              </a:rPr>
              <a:t>природой</a:t>
            </a:r>
            <a:br>
              <a:rPr lang="ru-RU" b="1" smtClean="0">
                <a:latin typeface="Comic Sans MS" pitchFamily="66" charset="0"/>
              </a:rPr>
            </a:br>
            <a:r>
              <a:rPr lang="ru-RU" b="1" smtClean="0">
                <a:latin typeface="Comic Sans MS" pitchFamily="66" charset="0"/>
              </a:rPr>
              <a:t>ЧАСТЬ 2</a:t>
            </a:r>
            <a:endParaRPr lang="ru-RU" b="1" smtClean="0">
              <a:latin typeface="Comic Sans MS" pitchFamily="66" charset="0"/>
            </a:endParaRP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214282" y="4214818"/>
            <a:ext cx="4286280" cy="1752600"/>
          </a:xfrm>
        </p:spPr>
        <p:txBody>
          <a:bodyPr/>
          <a:lstStyle/>
          <a:p>
            <a:pPr algn="l">
              <a:defRPr/>
            </a:pPr>
            <a:r>
              <a:rPr lang="ru-RU" sz="1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ПОДГОТОВИЛА УЧИТЕЛЬ МХК </a:t>
            </a:r>
          </a:p>
          <a:p>
            <a:pPr algn="l">
              <a:defRPr/>
            </a:pPr>
            <a:r>
              <a:rPr lang="ru-RU" sz="1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МОБУ </a:t>
            </a:r>
            <a:r>
              <a:rPr lang="ru-RU" sz="14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Новобурейской</a:t>
            </a:r>
            <a:r>
              <a:rPr lang="ru-RU" sz="1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СОШ № 3,  </a:t>
            </a:r>
          </a:p>
          <a:p>
            <a:pPr algn="l">
              <a:defRPr/>
            </a:pPr>
            <a:r>
              <a:rPr lang="ru-RU" sz="14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Рогудеева</a:t>
            </a:r>
            <a:r>
              <a:rPr lang="ru-RU" sz="1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Лилия </a:t>
            </a:r>
            <a:r>
              <a:rPr lang="ru-RU" sz="14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Анатольена</a:t>
            </a:r>
            <a:endParaRPr lang="ru-RU" sz="14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l" eaLnBrk="1" hangingPunct="1">
              <a:spcBef>
                <a:spcPct val="50000"/>
              </a:spcBef>
              <a:defRPr/>
            </a:pPr>
            <a:r>
              <a:rPr lang="ru-RU" sz="1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составлена на основании программы </a:t>
            </a:r>
            <a:r>
              <a:rPr lang="ru-RU" sz="14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Рапацкой</a:t>
            </a:r>
            <a:r>
              <a:rPr lang="ru-RU" sz="1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Л.А. «Мировая художественная культура:</a:t>
            </a:r>
          </a:p>
          <a:p>
            <a:pPr algn="l" eaLnBrk="1" hangingPunct="1">
              <a:spcBef>
                <a:spcPct val="50000"/>
              </a:spcBef>
              <a:defRPr/>
            </a:pPr>
            <a:r>
              <a:rPr lang="ru-RU" sz="1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программы курса. 10-11 </a:t>
            </a:r>
            <a:r>
              <a:rPr lang="ru-RU" sz="14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кл</a:t>
            </a:r>
            <a:r>
              <a:rPr lang="ru-RU" sz="1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. – М.: </a:t>
            </a:r>
            <a:r>
              <a:rPr lang="ru-RU" sz="14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Владос</a:t>
            </a:r>
            <a:r>
              <a:rPr lang="ru-RU" sz="1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, 2010г.</a:t>
            </a:r>
          </a:p>
          <a:p>
            <a:pPr algn="l" eaLnBrk="1" hangingPunct="1">
              <a:spcBef>
                <a:spcPct val="50000"/>
              </a:spcBef>
              <a:defRPr/>
            </a:pPr>
            <a:r>
              <a:rPr lang="ru-RU" sz="1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2015 год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3076" name="Picture 7" descr="зам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286124"/>
            <a:ext cx="4157662" cy="332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3108" y="285728"/>
            <a:ext cx="4419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Амурская область,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Бурейский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р-он</a:t>
            </a:r>
            <a:endParaRPr lang="ru-RU" dirty="0"/>
          </a:p>
        </p:txBody>
      </p:sp>
    </p:spTree>
  </p:cSld>
  <p:clrMapOvr>
    <a:masterClrMapping/>
  </p:clrMapOvr>
  <p:transition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Монастырь </a:t>
            </a:r>
            <a:r>
              <a:rPr lang="ru-RU" b="1" dirty="0" err="1" smtClean="0">
                <a:solidFill>
                  <a:srgbClr val="7030A0"/>
                </a:solidFill>
                <a:latin typeface="Comic Sans MS" pitchFamily="66" charset="0"/>
              </a:rPr>
              <a:t>Бёдоин</a:t>
            </a:r>
            <a:r>
              <a:rPr lang="ru-RU" dirty="0" smtClean="0"/>
              <a:t> . XI в. Храм Феникса </a:t>
            </a:r>
            <a:endParaRPr lang="ru-RU" dirty="0"/>
          </a:p>
        </p:txBody>
      </p:sp>
      <p:sp>
        <p:nvSpPr>
          <p:cNvPr id="32772" name="AutoShape 2" descr="http://artclassic.edu.ru/attach.asp?a_no=1177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73" name="AutoShape 4" descr="http://artclassic.edu.ru/attach.asp?a_no=1177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2774" name="Picture 6" descr="http://artclassic.edu.ru/attach.asp?a_no=117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238250"/>
            <a:ext cx="8572500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Содержимое 1"/>
          <p:cNvSpPr>
            <a:spLocks noGrp="1"/>
          </p:cNvSpPr>
          <p:nvPr>
            <p:ph/>
          </p:nvPr>
        </p:nvSpPr>
        <p:spPr>
          <a:xfrm>
            <a:off x="219075" y="227013"/>
            <a:ext cx="2995613" cy="5868987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FF0000"/>
                </a:solidFill>
                <a:latin typeface="Comic Sans MS" pitchFamily="66" charset="0"/>
              </a:rPr>
              <a:t>Будда Амида</a:t>
            </a:r>
            <a:endParaRPr lang="ru-RU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88" y="-55563"/>
            <a:ext cx="4562475" cy="691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63525" y="1071563"/>
            <a:ext cx="7386638" cy="5024437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ru-RU" dirty="0" smtClean="0"/>
              <a:t>С XIII века в Японии широкое распространение получил буддизм секты дзэн, а вместе с ним и соответствующий </a:t>
            </a:r>
            <a:r>
              <a:rPr lang="ru-RU" u="sng" dirty="0" smtClean="0"/>
              <a:t>архитектурный</a:t>
            </a:r>
            <a:r>
              <a:rPr lang="ru-RU" dirty="0" smtClean="0"/>
              <a:t> стиль (</a:t>
            </a:r>
            <a:r>
              <a:rPr lang="ru-RU" b="1" dirty="0" err="1" smtClean="0"/>
              <a:t>кара-э</a:t>
            </a:r>
            <a:r>
              <a:rPr lang="ru-RU" dirty="0" smtClean="0"/>
              <a:t> — «китайский стиль»). Для храмовых комплексов секты дзэн было характерно наличие двух во­рот (главные ворота и ворота, следующие за главными), крытых галерей, шедших справа и слева от главных ворот, и симметрично расположенных главного храма, содержащего статую Будды (дом божества), и храма для проповедей. На террито­рии храмового комплекса находились также различные вспо­могательные строения: сокровищница, жилища священнослу­жителей и др. Основные храмовые здания сооружались на каменном фундаменте и первоначально окружались навесом, что превращало крышу в двухъярусную, позже этот навес часто не делали.</a:t>
            </a:r>
            <a:endParaRPr lang="ru-RU" dirty="0"/>
          </a:p>
        </p:txBody>
      </p:sp>
      <p:sp>
        <p:nvSpPr>
          <p:cNvPr id="34819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Содержимое 1"/>
          <p:cNvSpPr>
            <a:spLocks noGrp="1"/>
          </p:cNvSpPr>
          <p:nvPr>
            <p:ph idx="1"/>
          </p:nvPr>
        </p:nvSpPr>
        <p:spPr>
          <a:xfrm>
            <a:off x="263525" y="3071813"/>
            <a:ext cx="7386638" cy="3024187"/>
          </a:xfrm>
        </p:spPr>
        <p:txBody>
          <a:bodyPr/>
          <a:lstStyle/>
          <a:p>
            <a:r>
              <a:rPr lang="ru-RU" smtClean="0"/>
              <a:t>Золотой павильон (1397)</a:t>
            </a:r>
          </a:p>
          <a:p>
            <a:r>
              <a:rPr lang="ru-RU" smtClean="0"/>
              <a:t> (Кин-какудзи). 14 век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313" y="1071563"/>
            <a:ext cx="7477125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latin typeface="Comic Sans MS" pitchFamily="66" charset="0"/>
              </a:rPr>
              <a:t>Выдающимся памятником светской архитектуры конца XIV века стал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 descr="japan_kinkakudzi"/>
          <p:cNvPicPr>
            <a:picLocks noChangeAspect="1" noChangeArrowheads="1"/>
          </p:cNvPicPr>
          <p:nvPr>
            <p:ph/>
          </p:nvPr>
        </p:nvPicPr>
        <p:blipFill>
          <a:blip r:embed="rId2">
            <a:lum contrast="18000"/>
          </a:blip>
          <a:srcRect/>
          <a:stretch>
            <a:fillRect/>
          </a:stretch>
        </p:blipFill>
        <p:spPr>
          <a:xfrm>
            <a:off x="539750" y="0"/>
            <a:ext cx="4786313" cy="6858000"/>
          </a:xfrm>
          <a:noFill/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5580063" y="3068638"/>
            <a:ext cx="3097212" cy="1223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7030A0"/>
                </a:solidFill>
                <a:latin typeface="Comic Sans MS" pitchFamily="66" charset="0"/>
              </a:rPr>
              <a:t>Золотой павильон </a:t>
            </a:r>
          </a:p>
          <a:p>
            <a:pPr algn="ctr"/>
            <a:r>
              <a:rPr lang="ru-RU" sz="2000" b="1">
                <a:solidFill>
                  <a:srgbClr val="7030A0"/>
                </a:solidFill>
                <a:latin typeface="Comic Sans MS" pitchFamily="66" charset="0"/>
              </a:rPr>
              <a:t>в Киото </a:t>
            </a:r>
            <a:r>
              <a:rPr lang="en-US" sz="2000" b="1">
                <a:solidFill>
                  <a:srgbClr val="7030A0"/>
                </a:solidFill>
                <a:latin typeface="Comic Sans MS" pitchFamily="66" charset="0"/>
              </a:rPr>
              <a:t>XIV </a:t>
            </a:r>
            <a:r>
              <a:rPr lang="ru-RU" sz="2000" b="1">
                <a:solidFill>
                  <a:srgbClr val="7030A0"/>
                </a:solidFill>
                <a:latin typeface="Comic Sans MS" pitchFamily="66" charset="0"/>
              </a:rPr>
              <a:t>в.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золотой павильон 2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err="1" smtClean="0"/>
              <a:t>Гинкаку</a:t>
            </a:r>
            <a:r>
              <a:rPr lang="ru-RU" b="1" dirty="0" smtClean="0"/>
              <a:t> (Серебряный павильон)</a:t>
            </a:r>
            <a:r>
              <a:rPr lang="ru-RU" dirty="0" smtClean="0"/>
              <a:t> . XV в.</a:t>
            </a:r>
            <a:endParaRPr lang="ru-RU" dirty="0"/>
          </a:p>
        </p:txBody>
      </p:sp>
      <p:pic>
        <p:nvPicPr>
          <p:cNvPr id="38916" name="Picture 2" descr="http://artclassic.edu.ru/attach.asp?a_no=117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1428750"/>
            <a:ext cx="7019925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598613"/>
            <a:ext cx="7858125" cy="4497387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В </a:t>
            </a:r>
            <a:r>
              <a:rPr lang="ru-RU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VIII—XIV веках </a:t>
            </a:r>
            <a:r>
              <a:rPr lang="ru-RU" dirty="0" smtClean="0"/>
              <a:t>в японской </a:t>
            </a:r>
            <a:r>
              <a:rPr lang="ru-RU" u="sng" dirty="0" smtClean="0"/>
              <a:t>архитектуре</a:t>
            </a:r>
            <a:r>
              <a:rPr lang="ru-RU" dirty="0" smtClean="0"/>
              <a:t> сосуществовало несколько </a:t>
            </a:r>
            <a:r>
              <a:rPr lang="ru-RU" u="sng" dirty="0" smtClean="0"/>
              <a:t>архитектурных</a:t>
            </a:r>
            <a:r>
              <a:rPr lang="ru-RU" dirty="0" smtClean="0"/>
              <a:t> стилей, разнящихся друг от друга соотношением заимствованных и местных элементов, а также особенностями </a:t>
            </a:r>
            <a:r>
              <a:rPr lang="ru-RU" u="sng" dirty="0" smtClean="0"/>
              <a:t>архитектурных</a:t>
            </a:r>
            <a:r>
              <a:rPr lang="ru-RU" dirty="0" smtClean="0"/>
              <a:t> </a:t>
            </a:r>
            <a:r>
              <a:rPr lang="ru-RU" u="sng" dirty="0" smtClean="0"/>
              <a:t>форм</a:t>
            </a:r>
            <a:r>
              <a:rPr lang="ru-RU" dirty="0" smtClean="0"/>
              <a:t> и приемов строительства.</a:t>
            </a:r>
            <a:endParaRPr lang="ru-RU" dirty="0"/>
          </a:p>
        </p:txBody>
      </p:sp>
      <p:sp>
        <p:nvSpPr>
          <p:cNvPr id="39939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14313"/>
            <a:ext cx="8229600" cy="5881687"/>
          </a:xfrm>
        </p:spPr>
        <p:txBody>
          <a:bodyPr/>
          <a:lstStyle/>
          <a:p>
            <a:pPr>
              <a:defRPr/>
            </a:pPr>
            <a:r>
              <a:rPr lang="ru-RU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Замок  </a:t>
            </a:r>
            <a:r>
              <a:rPr lang="ru-RU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Мацумото</a:t>
            </a:r>
            <a:r>
              <a:rPr lang="ru-RU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dirty="0" smtClean="0"/>
              <a:t>(1597) расположен в префектуре Нагано, недалеко от Токио  </a:t>
            </a:r>
            <a:endParaRPr lang="ru-RU" dirty="0"/>
          </a:p>
        </p:txBody>
      </p:sp>
      <p:pic>
        <p:nvPicPr>
          <p:cNvPr id="40963" name="Picture 2" descr="Замок Мацумото &quot; Туризм на Tourism Daily: :: новости туризма, обзоры, фото, репортаж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2500313"/>
            <a:ext cx="60960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AutoShape 4" descr="Ладно. Пока у меня есть хоть какое-то время, продолжу засыпать вас всех замками. - Заметки о Японии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4822" name="Picture 6" descr="Ладно. Пока у меня есть хоть какое-то время, продолжу засыпать вас всех замками. - Заметки о Японии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333500"/>
            <a:ext cx="828675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eaLnBrk="1" hangingPunct="1"/>
            <a:r>
              <a:rPr lang="ru-RU" i="1" smtClean="0">
                <a:latin typeface="Comic Sans MS" pitchFamily="66" charset="0"/>
              </a:rPr>
              <a:t>В эпоху позднего Средневековья Япония расширяет свои международные контакты.</a:t>
            </a: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8" y="1928813"/>
            <a:ext cx="3911600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Прямоугольник 3"/>
          <p:cNvSpPr>
            <a:spLocks noChangeArrowheads="1"/>
          </p:cNvSpPr>
          <p:nvPr/>
        </p:nvSpPr>
        <p:spPr bwMode="auto">
          <a:xfrm>
            <a:off x="1357313" y="5857875"/>
            <a:ext cx="2482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7030A0"/>
                </a:solidFill>
                <a:latin typeface="Comic Sans MS" pitchFamily="66" charset="0"/>
              </a:rPr>
              <a:t>Замок Нидзё</a:t>
            </a:r>
            <a:endParaRPr lang="ru-RU" sz="280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japan_horudzi_golden_zal_pagoda"/>
          <p:cNvPicPr>
            <a:picLocks noChangeAspect="1" noChangeArrowheads="1"/>
          </p:cNvPicPr>
          <p:nvPr>
            <p:ph/>
          </p:nvPr>
        </p:nvPicPr>
        <p:blipFill>
          <a:blip r:embed="rId2">
            <a:lum contrast="24000"/>
          </a:blip>
          <a:srcRect/>
          <a:stretch>
            <a:fillRect/>
          </a:stretch>
        </p:blipFill>
        <p:spPr>
          <a:xfrm>
            <a:off x="323850" y="549275"/>
            <a:ext cx="7129463" cy="5975350"/>
          </a:xfrm>
          <a:noFill/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395288" y="692150"/>
            <a:ext cx="3744912" cy="1441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7030A0"/>
                </a:solidFill>
                <a:latin typeface="Comic Sans MS" pitchFamily="66" charset="0"/>
              </a:rPr>
              <a:t>Буддийский монастырь </a:t>
            </a:r>
          </a:p>
          <a:p>
            <a:pPr algn="ctr"/>
            <a:r>
              <a:rPr lang="ru-RU" sz="2000" b="1">
                <a:solidFill>
                  <a:srgbClr val="7030A0"/>
                </a:solidFill>
                <a:latin typeface="Comic Sans MS" pitchFamily="66" charset="0"/>
              </a:rPr>
              <a:t>Хорюдзи </a:t>
            </a:r>
          </a:p>
          <a:p>
            <a:pPr algn="ctr"/>
            <a:r>
              <a:rPr lang="ru-RU" sz="2000" b="1"/>
              <a:t>в Нара 607 г.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0"/>
            <a:ext cx="4685898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РАНЕЕ СРЕДНЕВЕКОВЬЕ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 descr="japan_himedzi_1"/>
          <p:cNvPicPr>
            <a:picLocks noChangeAspect="1" noChangeArrowheads="1"/>
          </p:cNvPicPr>
          <p:nvPr>
            <p:ph/>
          </p:nvPr>
        </p:nvPicPr>
        <p:blipFill>
          <a:blip r:embed="rId2">
            <a:lum contrast="18000"/>
          </a:blip>
          <a:srcRect/>
          <a:stretch>
            <a:fillRect/>
          </a:stretch>
        </p:blipFill>
        <p:spPr>
          <a:xfrm>
            <a:off x="219075" y="357188"/>
            <a:ext cx="7477125" cy="5951537"/>
          </a:xfrm>
          <a:noFill/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6156325" y="4868863"/>
            <a:ext cx="2736850" cy="1223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latin typeface="Comic Sans MS" pitchFamily="66" charset="0"/>
              </a:rPr>
              <a:t>Замок Химедзи </a:t>
            </a:r>
          </a:p>
          <a:p>
            <a:pPr algn="ctr"/>
            <a:r>
              <a:rPr lang="ru-RU" sz="2000" b="1">
                <a:latin typeface="Comic Sans MS" pitchFamily="66" charset="0"/>
              </a:rPr>
              <a:t>1601-1609 гг. Кобе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>
                <a:solidFill>
                  <a:srgbClr val="7030A0"/>
                </a:solidFill>
                <a:latin typeface="Comic Sans MS" pitchFamily="66" charset="0"/>
              </a:rPr>
              <a:t>синтоистские храмы Одзаки хатиман-дзиндзя (1607) и Дзуй-гандзи (1609).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С конца XVI века возобновилось крупное храмовое  строительство</a:t>
            </a:r>
            <a:endParaRPr lang="ru-RU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latin typeface="Comic Sans MS" pitchFamily="66" charset="0"/>
              </a:rPr>
              <a:t>Дворцовая резиденция </a:t>
            </a:r>
            <a:r>
              <a:rPr lang="ru-RU" b="1" dirty="0" err="1" smtClean="0">
                <a:latin typeface="Comic Sans MS" pitchFamily="66" charset="0"/>
              </a:rPr>
              <a:t>Нидзё</a:t>
            </a:r>
            <a:r>
              <a:rPr lang="ru-RU" dirty="0" smtClean="0">
                <a:latin typeface="Comic Sans MS" pitchFamily="66" charset="0"/>
              </a:rPr>
              <a:t>. 1602—26. Дворец </a:t>
            </a:r>
            <a:r>
              <a:rPr lang="ru-RU" dirty="0" err="1" smtClean="0">
                <a:latin typeface="Comic Sans MS" pitchFamily="66" charset="0"/>
              </a:rPr>
              <a:t>Ниномару</a:t>
            </a:r>
            <a:r>
              <a:rPr lang="ru-RU" dirty="0" smtClean="0">
                <a:latin typeface="Comic Sans MS" pitchFamily="66" charset="0"/>
              </a:rPr>
              <a:t> 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45060" name="Picture 2" descr="http://artclassic.edu.ru/attach.asp?a_no=117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571625"/>
            <a:ext cx="7572375" cy="496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 descr="http://artclassic.edu.ru/attach.asp?a_no=1179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1238250"/>
            <a:ext cx="7496175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7858125" cy="6096000"/>
          </a:xfrm>
        </p:spPr>
        <p:txBody>
          <a:bodyPr/>
          <a:lstStyle/>
          <a:p>
            <a:r>
              <a:rPr lang="ru-RU" smtClean="0"/>
              <a:t>В период Эдо (XVII в.), когда в стране установилась цент­рализованная система управления (сёгунат Токугава), естественно, наступил упадок замковой  </a:t>
            </a:r>
            <a:r>
              <a:rPr lang="ru-RU" u="sng" smtClean="0"/>
              <a:t>архитектуры</a:t>
            </a:r>
            <a:r>
              <a:rPr lang="ru-RU" smtClean="0"/>
              <a:t>. Дворцовая  </a:t>
            </a:r>
            <a:r>
              <a:rPr lang="ru-RU" u="sng" smtClean="0"/>
              <a:t>архитектура</a:t>
            </a:r>
            <a:r>
              <a:rPr lang="ru-RU" smtClean="0"/>
              <a:t>, наоборот, получила новое развитие. Замечательным образцом ее является загородный </a:t>
            </a:r>
            <a:r>
              <a:rPr lang="ru-RU" b="1" smtClean="0"/>
              <a:t>императорский дворец Кацура</a:t>
            </a:r>
            <a:r>
              <a:rPr lang="ru-RU" smtClean="0"/>
              <a:t>, состоящий из трех примыкающих зданий, сада с прудом и павильонами.</a:t>
            </a:r>
          </a:p>
        </p:txBody>
      </p:sp>
      <p:sp>
        <p:nvSpPr>
          <p:cNvPr id="4608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/>
              <a:t>Дворцовый ансамбль </a:t>
            </a:r>
            <a:r>
              <a:rPr lang="ru-RU" b="1" dirty="0" err="1" smtClean="0"/>
              <a:t>Кацура</a:t>
            </a:r>
            <a:r>
              <a:rPr lang="ru-RU" dirty="0" smtClean="0"/>
              <a:t> . </a:t>
            </a:r>
            <a:r>
              <a:rPr lang="ru-RU" dirty="0" err="1" smtClean="0"/>
              <a:t>Ок</a:t>
            </a:r>
            <a:r>
              <a:rPr lang="ru-RU" dirty="0" smtClean="0"/>
              <a:t>. 1620—58. Главное здание</a:t>
            </a:r>
            <a:endParaRPr lang="ru-RU" dirty="0"/>
          </a:p>
        </p:txBody>
      </p:sp>
      <p:pic>
        <p:nvPicPr>
          <p:cNvPr id="47108" name="Picture 2" descr="http://artclassic.edu.ru/attach.asp?a_no=117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1268413"/>
            <a:ext cx="7138987" cy="535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3186113" cy="51339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Дворцовый ансамбль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Кацура</a:t>
            </a:r>
            <a:r>
              <a:rPr lang="ru-RU" dirty="0" smtClean="0"/>
              <a:t>. </a:t>
            </a:r>
            <a:r>
              <a:rPr lang="ru-RU" dirty="0" err="1" smtClean="0"/>
              <a:t>Ок</a:t>
            </a:r>
            <a:r>
              <a:rPr lang="ru-RU" dirty="0" smtClean="0"/>
              <a:t>. 1620—58. Земляной мостик </a:t>
            </a:r>
            <a:endParaRPr lang="ru-RU" dirty="0"/>
          </a:p>
        </p:txBody>
      </p:sp>
      <p:pic>
        <p:nvPicPr>
          <p:cNvPr id="48132" name="Picture 2" descr="http://artclassic.edu.ru/attach.asp?a_no=117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0" y="857250"/>
            <a:ext cx="4914900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Дворцовый ансамбль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Кацура</a:t>
            </a:r>
            <a:r>
              <a:rPr lang="ru-RU" dirty="0" smtClean="0"/>
              <a:t> . </a:t>
            </a:r>
            <a:r>
              <a:rPr lang="ru-RU" dirty="0" err="1" smtClean="0"/>
              <a:t>Ок</a:t>
            </a:r>
            <a:r>
              <a:rPr lang="ru-RU" dirty="0" smtClean="0"/>
              <a:t>. 1620—58. Чайный павильон </a:t>
            </a:r>
            <a:endParaRPr lang="ru-RU" dirty="0"/>
          </a:p>
        </p:txBody>
      </p:sp>
      <p:pic>
        <p:nvPicPr>
          <p:cNvPr id="49156" name="Picture 2" descr="http://artclassic.edu.ru/attach.asp?a_no=117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38250"/>
            <a:ext cx="7496175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Погребальный комплекс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Тосёгу</a:t>
            </a:r>
            <a:r>
              <a:rPr lang="ru-RU" dirty="0" smtClean="0"/>
              <a:t> . Первая пол. XVII в. Ворота </a:t>
            </a:r>
            <a:r>
              <a:rPr lang="ru-RU" dirty="0" err="1" smtClean="0"/>
              <a:t>Йомеймон</a:t>
            </a:r>
            <a:endParaRPr lang="ru-RU" dirty="0"/>
          </a:p>
        </p:txBody>
      </p:sp>
      <p:pic>
        <p:nvPicPr>
          <p:cNvPr id="50180" name="Picture 2" descr="http://artclassic.edu.ru/attach.asp?a_no=117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7438" y="1571625"/>
            <a:ext cx="70516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Храм </a:t>
            </a:r>
            <a:r>
              <a:rPr lang="ru-RU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Хэйан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Дзингу</a:t>
            </a:r>
            <a:r>
              <a:rPr lang="ru-RU" dirty="0" smtClean="0"/>
              <a:t> . 1895 </a:t>
            </a:r>
            <a:endParaRPr lang="ru-RU" dirty="0"/>
          </a:p>
        </p:txBody>
      </p:sp>
      <p:pic>
        <p:nvPicPr>
          <p:cNvPr id="51204" name="Picture 2" descr="http://artclassic.edu.ru/attach.asp?a_no=117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1571625"/>
            <a:ext cx="7215188" cy="472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ВОПРОСЫ И ЗАДАНИЯ</a:t>
            </a:r>
            <a:b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 smtClean="0"/>
          </a:p>
        </p:txBody>
      </p:sp>
      <p:sp>
        <p:nvSpPr>
          <p:cNvPr id="88067" name="Содержимое 2"/>
          <p:cNvSpPr>
            <a:spLocks noGrp="1"/>
          </p:cNvSpPr>
          <p:nvPr>
            <p:ph idx="1"/>
          </p:nvPr>
        </p:nvSpPr>
        <p:spPr>
          <a:xfrm>
            <a:off x="263525" y="857250"/>
            <a:ext cx="7386638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400" b="1" smtClean="0">
                <a:latin typeface="Comic Sans MS" pitchFamily="66" charset="0"/>
              </a:rPr>
              <a:t>1. Какие этапы в развитии японской художественной культуры можно выделить?</a:t>
            </a:r>
          </a:p>
          <a:p>
            <a:pPr eaLnBrk="1" hangingPunct="1">
              <a:buFontTx/>
              <a:buNone/>
            </a:pPr>
            <a:r>
              <a:rPr lang="ru-RU" sz="1400" b="1" smtClean="0">
                <a:latin typeface="Comic Sans MS" pitchFamily="66" charset="0"/>
              </a:rPr>
              <a:t>2. На каком языке созданы памятники письменности Японии?</a:t>
            </a:r>
          </a:p>
          <a:p>
            <a:pPr eaLnBrk="1" hangingPunct="1">
              <a:buFontTx/>
              <a:buNone/>
            </a:pPr>
            <a:r>
              <a:rPr lang="ru-RU" sz="1400" b="1" smtClean="0">
                <a:latin typeface="Comic Sans MS" pitchFamily="66" charset="0"/>
              </a:rPr>
              <a:t>Расскажите о поэзии танка.</a:t>
            </a:r>
          </a:p>
          <a:p>
            <a:pPr eaLnBrk="1" hangingPunct="1">
              <a:buFontTx/>
              <a:buNone/>
            </a:pPr>
            <a:r>
              <a:rPr lang="ru-RU" sz="1400" b="1" smtClean="0">
                <a:latin typeface="Comic Sans MS" pitchFamily="66" charset="0"/>
              </a:rPr>
              <a:t>3. Что такое синтоизм? Какую роль играл буддизм в развитии японской</a:t>
            </a:r>
          </a:p>
          <a:p>
            <a:pPr eaLnBrk="1" hangingPunct="1">
              <a:buFontTx/>
              <a:buNone/>
            </a:pPr>
            <a:r>
              <a:rPr lang="ru-RU" sz="1400" b="1" smtClean="0">
                <a:latin typeface="Comic Sans MS" pitchFamily="66" charset="0"/>
              </a:rPr>
              <a:t>художественной культуры Средневековья?</a:t>
            </a:r>
          </a:p>
          <a:p>
            <a:pPr eaLnBrk="1" hangingPunct="1">
              <a:buFontTx/>
              <a:buNone/>
            </a:pPr>
            <a:r>
              <a:rPr lang="ru-RU" sz="1400" b="1" smtClean="0">
                <a:latin typeface="Comic Sans MS" pitchFamily="66" charset="0"/>
              </a:rPr>
              <a:t>4. Как влияло мироощущение японцев на формирование художественных</a:t>
            </a:r>
          </a:p>
          <a:p>
            <a:pPr eaLnBrk="1" hangingPunct="1">
              <a:buFontTx/>
              <a:buNone/>
            </a:pPr>
            <a:r>
              <a:rPr lang="ru-RU" sz="1400" b="1" smtClean="0">
                <a:latin typeface="Comic Sans MS" pitchFamily="66" charset="0"/>
              </a:rPr>
              <a:t>традиций? В чем видели японские мастера идеал красоты?</a:t>
            </a:r>
          </a:p>
          <a:p>
            <a:pPr eaLnBrk="1" hangingPunct="1">
              <a:buFontTx/>
              <a:buNone/>
            </a:pPr>
            <a:r>
              <a:rPr lang="ru-RU" sz="1400" b="1" smtClean="0">
                <a:latin typeface="Comic Sans MS" pitchFamily="66" charset="0"/>
              </a:rPr>
              <a:t>5 . Как воплотилась эстетика «печального очарования вещей» в поэзии</a:t>
            </a:r>
          </a:p>
          <a:p>
            <a:pPr eaLnBrk="1" hangingPunct="1">
              <a:buFontTx/>
              <a:buNone/>
            </a:pPr>
            <a:r>
              <a:rPr lang="ru-RU" sz="1400" b="1" smtClean="0">
                <a:latin typeface="Comic Sans MS" pitchFamily="66" charset="0"/>
              </a:rPr>
              <a:t>и живописи? Как создавалась «яматоэ»?</a:t>
            </a:r>
          </a:p>
          <a:p>
            <a:pPr eaLnBrk="1" hangingPunct="1">
              <a:buFontTx/>
              <a:buNone/>
            </a:pPr>
            <a:r>
              <a:rPr lang="ru-RU" sz="1400" b="1" smtClean="0">
                <a:latin typeface="Comic Sans MS" pitchFamily="66" charset="0"/>
              </a:rPr>
              <a:t>6. Сравните традиционный театр ноо с театром кабуки. Когда возникло</a:t>
            </a:r>
          </a:p>
          <a:p>
            <a:pPr eaLnBrk="1" hangingPunct="1">
              <a:buFontTx/>
              <a:buNone/>
            </a:pPr>
            <a:r>
              <a:rPr lang="ru-RU" sz="1400" b="1" smtClean="0">
                <a:latin typeface="Comic Sans MS" pitchFamily="66" charset="0"/>
              </a:rPr>
              <a:t>это искусство? О чем говорит символика театра?</a:t>
            </a:r>
          </a:p>
          <a:p>
            <a:pPr eaLnBrk="1" hangingPunct="1">
              <a:buFontTx/>
              <a:buNone/>
            </a:pPr>
            <a:r>
              <a:rPr lang="ru-RU" sz="1400" b="1" smtClean="0">
                <a:latin typeface="Comic Sans MS" pitchFamily="66" charset="0"/>
              </a:rPr>
              <a:t>7. Что такое икэбана? Можно ли считать икэбаной простое сочетание</a:t>
            </a:r>
          </a:p>
          <a:p>
            <a:pPr eaLnBrk="1" hangingPunct="1">
              <a:buFontTx/>
              <a:buNone/>
            </a:pPr>
            <a:r>
              <a:rPr lang="ru-RU" sz="1400" b="1" smtClean="0">
                <a:latin typeface="Comic Sans MS" pitchFamily="66" charset="0"/>
              </a:rPr>
              <a:t>цветов и веток, лишенное подтекста?</a:t>
            </a:r>
          </a:p>
          <a:p>
            <a:pPr eaLnBrk="1" hangingPunct="1">
              <a:buFontTx/>
              <a:buNone/>
            </a:pPr>
            <a:r>
              <a:rPr lang="ru-RU" sz="1400" b="1" smtClean="0">
                <a:latin typeface="Comic Sans MS" pitchFamily="66" charset="0"/>
              </a:rPr>
              <a:t>8. Расскажите о японской чайной церемонии (домашнее задание).</a:t>
            </a:r>
          </a:p>
          <a:p>
            <a:pPr eaLnBrk="1" hangingPunct="1">
              <a:buFontTx/>
              <a:buNone/>
            </a:pPr>
            <a:r>
              <a:rPr lang="ru-RU" sz="1400" b="1" smtClean="0">
                <a:latin typeface="Comic Sans MS" pitchFamily="66" charset="0"/>
              </a:rPr>
              <a:t>9. Как устроен традиционный японский дом? Как в нем передана связь</a:t>
            </a:r>
          </a:p>
          <a:p>
            <a:pPr eaLnBrk="1" hangingPunct="1">
              <a:buFontTx/>
              <a:buNone/>
            </a:pPr>
            <a:r>
              <a:rPr lang="ru-RU" sz="1400" b="1" smtClean="0">
                <a:latin typeface="Comic Sans MS" pitchFamily="66" charset="0"/>
              </a:rPr>
              <a:t>повседневной жизни японцев с миром природы (домашнее задание)?</a:t>
            </a:r>
          </a:p>
          <a:p>
            <a:pPr eaLnBrk="1" hangingPunct="1">
              <a:buFontTx/>
              <a:buNone/>
            </a:pPr>
            <a:r>
              <a:rPr lang="ru-RU" sz="1400" b="1" smtClean="0">
                <a:latin typeface="Comic Sans MS" pitchFamily="66" charset="0"/>
              </a:rPr>
              <a:t>10. Каковы особенности японской художественной культуры позднего</a:t>
            </a:r>
          </a:p>
          <a:p>
            <a:pPr eaLnBrk="1" hangingPunct="1">
              <a:buFontTx/>
              <a:buNone/>
            </a:pPr>
            <a:r>
              <a:rPr lang="ru-RU" sz="1400" b="1" smtClean="0">
                <a:latin typeface="Comic Sans MS" pitchFamily="66" charset="0"/>
              </a:rPr>
              <a:t>Средневековья? Расскажите о замках Японии.</a:t>
            </a:r>
          </a:p>
          <a:p>
            <a:pPr eaLnBrk="1" hangingPunct="1">
              <a:buFontTx/>
              <a:buNone/>
            </a:pPr>
            <a:r>
              <a:rPr lang="ru-RU" sz="1400" b="1" smtClean="0">
                <a:latin typeface="Comic Sans MS" pitchFamily="66" charset="0"/>
              </a:rPr>
              <a:t>11. Какова символика японского сада. Что вам известно о пейзажном са</a:t>
            </a:r>
          </a:p>
          <a:p>
            <a:pPr eaLnBrk="1" hangingPunct="1">
              <a:buFontTx/>
              <a:buNone/>
            </a:pPr>
            <a:r>
              <a:rPr lang="ru-RU" sz="1400" b="1" smtClean="0">
                <a:latin typeface="Comic Sans MS" pitchFamily="66" charset="0"/>
              </a:rPr>
              <a:t>де и плоском саде; значении в нем камней, мхов, воды?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japan_horudzi_ansamble"/>
          <p:cNvPicPr>
            <a:picLocks noChangeAspect="1" noChangeArrowheads="1"/>
          </p:cNvPicPr>
          <p:nvPr>
            <p:ph/>
          </p:nvPr>
        </p:nvPicPr>
        <p:blipFill>
          <a:blip r:embed="rId2">
            <a:lum contrast="18000"/>
          </a:blip>
          <a:srcRect/>
          <a:stretch>
            <a:fillRect/>
          </a:stretch>
        </p:blipFill>
        <p:spPr>
          <a:xfrm>
            <a:off x="2357438" y="214313"/>
            <a:ext cx="5373687" cy="6381750"/>
          </a:xfrm>
          <a:noFill/>
        </p:spPr>
      </p:pic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214313" y="285750"/>
            <a:ext cx="1857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70C0"/>
                </a:solidFill>
                <a:latin typeface="Comic Sans MS" pitchFamily="66" charset="0"/>
              </a:rPr>
              <a:t>Влияние китайского зодчества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japan_horudzi_golden_zal_interier"/>
          <p:cNvPicPr>
            <a:picLocks noChangeAspect="1" noChangeArrowheads="1"/>
          </p:cNvPicPr>
          <p:nvPr>
            <p:ph/>
          </p:nvPr>
        </p:nvPicPr>
        <p:blipFill>
          <a:blip r:embed="rId2">
            <a:lum contrast="18000"/>
          </a:blip>
          <a:srcRect/>
          <a:stretch>
            <a:fillRect/>
          </a:stretch>
        </p:blipFill>
        <p:spPr>
          <a:xfrm>
            <a:off x="250825" y="765175"/>
            <a:ext cx="7489825" cy="5472113"/>
          </a:xfrm>
          <a:noFill/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4284663" y="5373688"/>
            <a:ext cx="3382962" cy="1223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latin typeface="Comic Sans MS" pitchFamily="66" charset="0"/>
              </a:rPr>
              <a:t>Внутреннее убранство </a:t>
            </a:r>
          </a:p>
          <a:p>
            <a:pPr algn="ctr"/>
            <a:r>
              <a:rPr lang="ru-RU" sz="2000" b="1">
                <a:latin typeface="Comic Sans MS" pitchFamily="66" charset="0"/>
              </a:rPr>
              <a:t>монастыря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7765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Дворцовый комплекс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Госё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3600" dirty="0" smtClean="0"/>
              <a:t>795—805. </a:t>
            </a:r>
            <a:r>
              <a:rPr lang="ru-RU" sz="3600" dirty="0" err="1" smtClean="0"/>
              <a:t>Сисиндэн</a:t>
            </a:r>
            <a:r>
              <a:rPr lang="ru-RU" sz="3600" dirty="0" smtClean="0"/>
              <a:t> (Зал Церемоний). Реконструкция 1855 </a:t>
            </a:r>
            <a:br>
              <a:rPr lang="ru-RU" sz="3600" dirty="0" smtClean="0"/>
            </a:br>
            <a:r>
              <a:rPr lang="ru-RU" sz="3600" i="1" dirty="0" smtClean="0"/>
              <a:t>Длина 37,7 м; ширина 27,3 м; высота 20,5 м. </a:t>
            </a:r>
            <a:r>
              <a:rPr lang="ru-RU" sz="3600" dirty="0" smtClean="0"/>
              <a:t>Киото, Япония</a:t>
            </a:r>
            <a:endParaRPr lang="ru-RU" dirty="0"/>
          </a:p>
        </p:txBody>
      </p:sp>
      <p:pic>
        <p:nvPicPr>
          <p:cNvPr id="27652" name="Picture 2" descr="http://artclassic.edu.ru/attach.asp?a_no=117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957513"/>
            <a:ext cx="5557838" cy="390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2875"/>
            <a:ext cx="8229600" cy="5953125"/>
          </a:xfrm>
        </p:spPr>
        <p:txBody>
          <a:bodyPr/>
          <a:lstStyle/>
          <a:p>
            <a:pPr>
              <a:defRPr/>
            </a:pP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храмовый комплекс  </a:t>
            </a:r>
            <a:r>
              <a:rPr lang="ru-RU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Тод</a:t>
            </a:r>
            <a:r>
              <a:rPr lang="ru-RU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айдзи</a:t>
            </a:r>
            <a:r>
              <a:rPr lang="ru-RU" dirty="0" smtClean="0"/>
              <a:t>, построенный в 743—752 гг., 8 век, второй половины I тысячелетия н. э</a:t>
            </a:r>
            <a:endParaRPr lang="ru-RU" dirty="0"/>
          </a:p>
        </p:txBody>
      </p:sp>
      <p:pic>
        <p:nvPicPr>
          <p:cNvPr id="28675" name="Picture 2" descr="Нара. - О Японии - Интересно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2071688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AutoShape 4" descr="Нара. Храм Тодайдзи. - 17 Июля 2011 - Блог - Красивые места для отдыха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6870" name="Picture 6" descr="Нара. Храм Тодайдзи. - 17 Июля 2011 - Блог - Красивые места для отдых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189038"/>
            <a:ext cx="8524875" cy="566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8" descr="http://artclassic.edu.ru/attach.asp?a_no=1176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1238250"/>
            <a:ext cx="7496175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Содержимое 1"/>
          <p:cNvSpPr>
            <a:spLocks noGrp="1"/>
          </p:cNvSpPr>
          <p:nvPr>
            <p:ph idx="1"/>
          </p:nvPr>
        </p:nvSpPr>
        <p:spPr>
          <a:xfrm>
            <a:off x="457200" y="214313"/>
            <a:ext cx="8229600" cy="5881687"/>
          </a:xfrm>
        </p:spPr>
        <p:txBody>
          <a:bodyPr/>
          <a:lstStyle/>
          <a:p>
            <a:r>
              <a:rPr lang="ru-RU" b="1" smtClean="0">
                <a:solidFill>
                  <a:srgbClr val="7030A0"/>
                </a:solidFill>
                <a:latin typeface="Comic Sans MS" pitchFamily="66" charset="0"/>
              </a:rPr>
              <a:t>Золотой храм (кондо) монастыря Тодайдзи </a:t>
            </a:r>
          </a:p>
        </p:txBody>
      </p:sp>
      <p:sp>
        <p:nvSpPr>
          <p:cNvPr id="29699" name="Прямоугольник 3"/>
          <p:cNvSpPr>
            <a:spLocks noChangeArrowheads="1"/>
          </p:cNvSpPr>
          <p:nvPr/>
        </p:nvSpPr>
        <p:spPr bwMode="auto">
          <a:xfrm>
            <a:off x="3571875" y="621188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храм должен был стать земным домом легендарного Большого Будды</a:t>
            </a:r>
          </a:p>
        </p:txBody>
      </p:sp>
      <p:sp>
        <p:nvSpPr>
          <p:cNvPr id="29700" name="AutoShape 2" descr="История Японии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9701" name="Picture 4" descr="История Япон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285875"/>
            <a:ext cx="6386513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714375" y="1428750"/>
            <a:ext cx="6965950" cy="20574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Новый тип храма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072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ru-RU" smtClean="0"/>
              <a:t>Дворцовые постройки</a:t>
            </a:r>
          </a:p>
        </p:txBody>
      </p:sp>
    </p:spTree>
  </p:cSld>
  <p:clrMapOvr>
    <a:masterClrMapping/>
  </p:clrMapOvr>
  <p:transition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val="7030A0"/>
                </a:solidFill>
                <a:latin typeface="Comic Sans MS" pitchFamily="66" charset="0"/>
              </a:rPr>
              <a:t>Храм Феникса. </a:t>
            </a:r>
            <a:r>
              <a:rPr lang="ru-RU" b="1" i="1" smtClean="0"/>
              <a:t>Монастырь Бёдоин. 1054 г.</a:t>
            </a:r>
            <a:endParaRPr lang="ru-RU" smtClean="0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1263650"/>
            <a:ext cx="5229225" cy="559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</p:sld>
</file>

<file path=ppt/theme/theme1.xml><?xml version="1.0" encoding="utf-8"?>
<a:theme xmlns:a="http://schemas.openxmlformats.org/drawingml/2006/main" name="Кимоно">
  <a:themeElements>
    <a:clrScheme name="Кимоно 8">
      <a:dk1>
        <a:srgbClr val="000000"/>
      </a:dk1>
      <a:lt1>
        <a:srgbClr val="F0EED8"/>
      </a:lt1>
      <a:dk2>
        <a:srgbClr val="666729"/>
      </a:dk2>
      <a:lt2>
        <a:srgbClr val="3F3B19"/>
      </a:lt2>
      <a:accent1>
        <a:srgbClr val="E9D47D"/>
      </a:accent1>
      <a:accent2>
        <a:srgbClr val="D4DD91"/>
      </a:accent2>
      <a:accent3>
        <a:srgbClr val="F6F5E9"/>
      </a:accent3>
      <a:accent4>
        <a:srgbClr val="000000"/>
      </a:accent4>
      <a:accent5>
        <a:srgbClr val="F2E6BF"/>
      </a:accent5>
      <a:accent6>
        <a:srgbClr val="C0C883"/>
      </a:accent6>
      <a:hlink>
        <a:srgbClr val="9D943F"/>
      </a:hlink>
      <a:folHlink>
        <a:srgbClr val="C9C177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Kimono</Template>
  <TotalTime>249</TotalTime>
  <Words>501</Words>
  <Application>Microsoft PowerPoint</Application>
  <PresentationFormat>Экран (4:3)</PresentationFormat>
  <Paragraphs>69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Comic Sans MS</vt:lpstr>
      <vt:lpstr>ＭＳ Ｐゴシック</vt:lpstr>
      <vt:lpstr>Кимоно</vt:lpstr>
      <vt:lpstr>Художественная культура Японии: постижение гармонии с природой ЧАСТЬ 2</vt:lpstr>
      <vt:lpstr>Слайд 2</vt:lpstr>
      <vt:lpstr>Слайд 3</vt:lpstr>
      <vt:lpstr>Слайд 4</vt:lpstr>
      <vt:lpstr>Дворцовый комплекс Госё.  795—805. Сисиндэн (Зал Церемоний). Реконструкция 1855  Длина 37,7 м; ширина 27,3 м; высота 20,5 м. Киото, Япония</vt:lpstr>
      <vt:lpstr>Слайд 6</vt:lpstr>
      <vt:lpstr>Слайд 7</vt:lpstr>
      <vt:lpstr>Новый тип храма</vt:lpstr>
      <vt:lpstr>Слайд 9</vt:lpstr>
      <vt:lpstr>Монастырь Бёдоин . XI в. Храм Феникса </vt:lpstr>
      <vt:lpstr>Слайд 11</vt:lpstr>
      <vt:lpstr>Слайд 12</vt:lpstr>
      <vt:lpstr>Выдающимся памятником светской архитектуры конца XIV века стал</vt:lpstr>
      <vt:lpstr>Слайд 14</vt:lpstr>
      <vt:lpstr>Слайд 15</vt:lpstr>
      <vt:lpstr>Гинкаку (Серебряный павильон) . XV в.</vt:lpstr>
      <vt:lpstr>Слайд 17</vt:lpstr>
      <vt:lpstr>Слайд 18</vt:lpstr>
      <vt:lpstr>Слайд 19</vt:lpstr>
      <vt:lpstr>Слайд 20</vt:lpstr>
      <vt:lpstr>С конца XVI века возобновилось крупное храмовое  строительство</vt:lpstr>
      <vt:lpstr>Дворцовая резиденция Нидзё. 1602—26. Дворец Ниномару </vt:lpstr>
      <vt:lpstr>Слайд 23</vt:lpstr>
      <vt:lpstr>Дворцовый ансамбль Кацура . Ок. 1620—58. Главное здание</vt:lpstr>
      <vt:lpstr>Дворцовый ансамбль Кацура. Ок. 1620—58. Земляной мостик </vt:lpstr>
      <vt:lpstr>Дворцовый ансамбль Кацура . Ок. 1620—58. Чайный павильон </vt:lpstr>
      <vt:lpstr>Погребальный комплекс Тосёгу . Первая пол. XVII в. Ворота Йомеймон</vt:lpstr>
      <vt:lpstr>Храм Хэйан Дзингу . 1895 </vt:lpstr>
      <vt:lpstr>ВОПРОСЫ И ЗАДАНИЯ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Искусство страны восходящего солнца </dc:title>
  <dc:creator>Al</dc:creator>
  <cp:lastModifiedBy>asu</cp:lastModifiedBy>
  <cp:revision>27</cp:revision>
  <dcterms:created xsi:type="dcterms:W3CDTF">2001-01-16T11:02:26Z</dcterms:created>
  <dcterms:modified xsi:type="dcterms:W3CDTF">2015-02-12T08:26:04Z</dcterms:modified>
</cp:coreProperties>
</file>