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72" r:id="rId5"/>
    <p:sldId id="273" r:id="rId6"/>
    <p:sldId id="260" r:id="rId7"/>
    <p:sldId id="262" r:id="rId8"/>
    <p:sldId id="271" r:id="rId9"/>
    <p:sldId id="277" r:id="rId10"/>
    <p:sldId id="274" r:id="rId11"/>
    <p:sldId id="278" r:id="rId12"/>
    <p:sldId id="270" r:id="rId13"/>
    <p:sldId id="265" r:id="rId14"/>
    <p:sldId id="266" r:id="rId15"/>
    <p:sldId id="268" r:id="rId16"/>
    <p:sldId id="280" r:id="rId17"/>
    <p:sldId id="281" r:id="rId18"/>
    <p:sldId id="279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991" autoAdjust="0"/>
  </p:normalViewPr>
  <p:slideViewPr>
    <p:cSldViewPr>
      <p:cViewPr>
        <p:scale>
          <a:sx n="70" d="100"/>
          <a:sy n="70" d="100"/>
        </p:scale>
        <p:origin x="-130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6.wmf"/><Relationship Id="rId4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A4FDBEF-2B5A-454A-84D1-9D656EA0E07B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B0DA55-84CC-4A14-8C4B-47876C819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DBEF-2B5A-454A-84D1-9D656EA0E07B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DA55-84CC-4A14-8C4B-47876C819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DBEF-2B5A-454A-84D1-9D656EA0E07B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DA55-84CC-4A14-8C4B-47876C819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DBEF-2B5A-454A-84D1-9D656EA0E07B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DA55-84CC-4A14-8C4B-47876C819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DBEF-2B5A-454A-84D1-9D656EA0E07B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DA55-84CC-4A14-8C4B-47876C819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DBEF-2B5A-454A-84D1-9D656EA0E07B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DA55-84CC-4A14-8C4B-47876C819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4FDBEF-2B5A-454A-84D1-9D656EA0E07B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B0DA55-84CC-4A14-8C4B-47876C819C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A4FDBEF-2B5A-454A-84D1-9D656EA0E07B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1B0DA55-84CC-4A14-8C4B-47876C819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DBEF-2B5A-454A-84D1-9D656EA0E07B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DA55-84CC-4A14-8C4B-47876C819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DBEF-2B5A-454A-84D1-9D656EA0E07B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DA55-84CC-4A14-8C4B-47876C819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DBEF-2B5A-454A-84D1-9D656EA0E07B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0DA55-84CC-4A14-8C4B-47876C819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A4FDBEF-2B5A-454A-84D1-9D656EA0E07B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1B0DA55-84CC-4A14-8C4B-47876C819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yandex.ru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2852"/>
            <a:ext cx="8458200" cy="3571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 </a:t>
            </a:r>
            <a:r>
              <a:rPr lang="ru-RU" sz="1300" dirty="0" smtClean="0"/>
              <a:t>МКОУ «Табулгинская средняя общеобразовательная школа </a:t>
            </a:r>
            <a:br>
              <a:rPr lang="ru-RU" sz="1300" dirty="0" smtClean="0"/>
            </a:br>
            <a:r>
              <a:rPr lang="ru-RU" sz="1300" dirty="0" smtClean="0"/>
              <a:t>им. П.Д.Слюсарева»</a:t>
            </a:r>
            <a:br>
              <a:rPr lang="ru-RU" sz="1300" dirty="0" smtClean="0"/>
            </a:br>
            <a:r>
              <a:rPr lang="ru-RU" sz="1300" dirty="0" smtClean="0"/>
              <a:t>Чистоозерного  района 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 </a:t>
            </a:r>
            <a:r>
              <a:rPr lang="ru-RU" sz="1300" dirty="0" smtClean="0"/>
              <a:t>Новосибирской  области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 </a:t>
            </a:r>
            <a:br>
              <a:rPr lang="ru-RU" sz="6600" dirty="0" smtClean="0"/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Дифракционная решетка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Физика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11класс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4643446"/>
            <a:ext cx="4500594" cy="1009092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rgbClr val="002060"/>
                </a:solidFill>
              </a:rPr>
              <a:t>Автор: учитель физики</a:t>
            </a:r>
          </a:p>
          <a:p>
            <a:pPr algn="r"/>
            <a:r>
              <a:rPr lang="ru-RU" sz="1800" b="1" dirty="0" smtClean="0">
                <a:solidFill>
                  <a:srgbClr val="002060"/>
                </a:solidFill>
              </a:rPr>
              <a:t> Жарикова Светлана Семеновна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fs00.infourok.ru/images/doc/146/169223/640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589307"/>
            <a:ext cx="7310531" cy="5482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bigslide.ru/images/17/16374/960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929618" cy="5947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49544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дифракционной решетки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Дифракционные решетки с малыми периодами дают более широкие дифракционные спектры.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Дифракционные решетки с малыми периодами обладают большей разрешающей силой и большей дисперсией, что имеет большее значение в спектральных методах исследования.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С увеличением длины волны света расстояние между максимумами увеличивается, дифракционная картина расширяется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8674" name="Picture 2" descr="http://img3.proshkolu.ru/content/media/pic/std/3000000/2927000/2926670-089d784f9ff1f9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3"/>
            <a:ext cx="1585525" cy="1214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Это интересно!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928802"/>
            <a:ext cx="842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b="1" dirty="0" smtClean="0">
                <a:solidFill>
                  <a:srgbClr val="002060"/>
                </a:solidFill>
              </a:rPr>
              <a:t>Хорошие </a:t>
            </a:r>
            <a:r>
              <a:rPr lang="ru-RU" sz="2400" b="1" dirty="0">
                <a:solidFill>
                  <a:srgbClr val="002060"/>
                </a:solidFill>
              </a:rPr>
              <a:t>решётки требуют очень высокой точности изготовления. Если хоть одна щель из множества будет нанесена с ошибкой, то решётка будет бракована. Машина для изготовления решёток прочно и глубоко встраивается в специальный фундамент. Перед началом непосредственного изготовления решёток, машина работает 5-20 часов на холостом ходу для стабилизации всех своих узлов. Нарезание решётки длится до 7 суток, хотя время нанесения штриха составляет 2-3 </a:t>
            </a:r>
            <a:r>
              <a:rPr lang="ru-RU" sz="2400" b="1" dirty="0" smtClean="0">
                <a:solidFill>
                  <a:srgbClr val="002060"/>
                </a:solidFill>
              </a:rPr>
              <a:t>секунды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7650" name="Picture 2" descr="http://img3.proshkolu.ru/content/media/pic/std/3000000/2927000/2926670-089d784f9ff1f9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2331626" cy="1785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Применение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136339"/>
            <a:ext cx="850112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Дифракционную решётку </a:t>
            </a:r>
            <a:r>
              <a:rPr lang="ru-RU" sz="2800" b="1" dirty="0" smtClean="0">
                <a:solidFill>
                  <a:srgbClr val="002060"/>
                </a:solidFill>
              </a:rPr>
              <a:t>применяют: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</a:rPr>
              <a:t>в </a:t>
            </a:r>
            <a:r>
              <a:rPr lang="ru-RU" sz="2800" b="1" dirty="0">
                <a:solidFill>
                  <a:srgbClr val="002060"/>
                </a:solidFill>
              </a:rPr>
              <a:t>спектральных </a:t>
            </a:r>
            <a:r>
              <a:rPr lang="ru-RU" sz="2800" b="1" dirty="0" smtClean="0">
                <a:solidFill>
                  <a:srgbClr val="002060"/>
                </a:solidFill>
              </a:rPr>
              <a:t>приборах;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в качестве оптических датчиков линейных и угловых перемещений (измерительные дифракционные решётки</a:t>
            </a:r>
            <a:r>
              <a:rPr lang="ru-RU" sz="2800" b="1" dirty="0" smtClean="0">
                <a:solidFill>
                  <a:srgbClr val="002060"/>
                </a:solidFill>
              </a:rPr>
              <a:t>);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поляризаторов и фильтров инфракрасного </a:t>
            </a:r>
            <a:r>
              <a:rPr lang="ru-RU" sz="2800" b="1" dirty="0" smtClean="0">
                <a:solidFill>
                  <a:srgbClr val="002060"/>
                </a:solidFill>
              </a:rPr>
              <a:t>излучения;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</a:rPr>
              <a:t>делителей </a:t>
            </a:r>
            <a:r>
              <a:rPr lang="ru-RU" sz="2800" b="1" dirty="0">
                <a:solidFill>
                  <a:srgbClr val="002060"/>
                </a:solidFill>
              </a:rPr>
              <a:t>пучков в интерферометрах </a:t>
            </a:r>
            <a:r>
              <a:rPr lang="ru-RU" sz="2800" b="1" dirty="0" smtClean="0">
                <a:solidFill>
                  <a:srgbClr val="002060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</a:rPr>
              <a:t>так </a:t>
            </a:r>
            <a:r>
              <a:rPr lang="ru-RU" sz="2800" b="1" dirty="0">
                <a:solidFill>
                  <a:srgbClr val="002060"/>
                </a:solidFill>
              </a:rPr>
              <a:t>называемых «антибликовых» </a:t>
            </a:r>
            <a:r>
              <a:rPr lang="ru-RU" sz="2800" b="1" dirty="0" smtClean="0">
                <a:solidFill>
                  <a:srgbClr val="002060"/>
                </a:solidFill>
              </a:rPr>
              <a:t>очках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6626" name="Picture 2" descr="http://img3.proshkolu.ru/content/media/pic/std/3000000/2927000/2926670-089d784f9ff1f9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1865325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43380"/>
            <a:ext cx="8186766" cy="20002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571480"/>
            <a:ext cx="70009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Дифракционная решетка, как часть </a:t>
            </a:r>
            <a:r>
              <a:rPr lang="ru-RU" sz="2800" b="1" dirty="0">
                <a:solidFill>
                  <a:srgbClr val="002060"/>
                </a:solidFill>
              </a:rPr>
              <a:t>научно-исследовательского </a:t>
            </a:r>
            <a:r>
              <a:rPr lang="ru-RU" sz="2800" b="1" dirty="0" smtClean="0">
                <a:solidFill>
                  <a:srgbClr val="002060"/>
                </a:solidFill>
              </a:rPr>
              <a:t>оборудования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5604" name="AutoShape 4" descr="http://www.syl.ru/misc/i/ai/178812/7138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6" name="Picture 6" descr="http://www.syl.ru/misc/i/ai/178812/7138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3166" y="2246658"/>
            <a:ext cx="6459230" cy="4354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Дифракционная решетка, в качестве основы голографической продукции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34818" name="Picture 2" descr="http://holograms.lgg.ru/res/?id=2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7286676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Дифракционная решетка, в качестве основы голографической продукции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35844" name="Picture 4" descr="http://www.paradigma-pack.ru/upload/iblock/ec1/SAMPLES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572008"/>
            <a:ext cx="2786062" cy="207097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35846" name="Picture 6" descr="https://im1-tub-ru.yandex.net/i?id=6040135e1d7cb5b7f0dfb0d948b16a9e&amp;n=33&amp;h=215&amp;w=3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572008"/>
            <a:ext cx="3000375" cy="20478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35848" name="Picture 8" descr="http://g-inpak.ru/wp-content/uploads/2016/08/Custom-Anti-fake-Hologram-Laser-Holographic-Sticker-Lael-Free-Shipping-Nice-Quality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071678"/>
            <a:ext cx="3143272" cy="221457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35850" name="Picture 10" descr="http://1000dosok.info/s/12-08-1993273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000240"/>
            <a:ext cx="3000396" cy="225458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velikol.ru/dosta/%D0%A3%D1%80%D0%BE%D0%BA%D0%B8+%D1%84%D0%B8%D0%B7%D0%B8%D0%BA%D0%B8+%D0%B2+11+%D0%BA%D0%BB%D0%B0%D1%81%D1%81%D0%B5+%D0%94%D0%B8%D1%84%D1%80%D0%B0%D0%BA%D1%86%D0%B8%D0%BE%D0%BD%D0%BD%D0%B0%D1%8F+%D1%80%D0%B5%D1%88%D0%B5%D1%82%D0%BA%D0%B0a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7143800" cy="435771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5286388"/>
            <a:ext cx="8143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b="1" dirty="0" smtClean="0">
                <a:solidFill>
                  <a:srgbClr val="002060"/>
                </a:solidFill>
              </a:rPr>
              <a:t>Один из простейших и распространённых в быту примеров отражательных дифракционных решёток — компакт-диск.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2428892"/>
          </a:xfrm>
        </p:spPr>
        <p:txBody>
          <a:bodyPr>
            <a:noAutofit/>
          </a:bodyPr>
          <a:lstStyle/>
          <a:p>
            <a:r>
              <a:rPr lang="ru-RU" sz="1800" dirty="0" smtClean="0"/>
              <a:t> 1.«Программы общеобразовательных учреждений для 10-11 классы». Составители: И.Г. Саенко, </a:t>
            </a:r>
            <a:r>
              <a:rPr lang="ru-RU" sz="1800" dirty="0" err="1" smtClean="0"/>
              <a:t>В.С.Данюшенков</a:t>
            </a:r>
            <a:r>
              <a:rPr lang="ru-RU" sz="1800" dirty="0" smtClean="0"/>
              <a:t>, О.В. Коршунова, Н.В. Шаронова, Е.П. Левитан, О.Ф. </a:t>
            </a:r>
            <a:r>
              <a:rPr lang="ru-RU" sz="1800" dirty="0" err="1" smtClean="0"/>
              <a:t>Кабардин</a:t>
            </a:r>
            <a:r>
              <a:rPr lang="ru-RU" sz="1800" dirty="0" smtClean="0"/>
              <a:t>, В.А. Орлов; «Просвещение», 2007 г.   </a:t>
            </a:r>
            <a:br>
              <a:rPr lang="ru-RU" sz="1800" dirty="0" smtClean="0"/>
            </a:br>
            <a:r>
              <a:rPr lang="ru-RU" sz="1800" dirty="0" smtClean="0"/>
              <a:t>2. Г.Я. </a:t>
            </a:r>
            <a:r>
              <a:rPr lang="ru-RU" sz="1800" dirty="0" err="1" smtClean="0"/>
              <a:t>Мякишев</a:t>
            </a:r>
            <a:r>
              <a:rPr lang="ru-RU" sz="1800" dirty="0" smtClean="0"/>
              <a:t>, Б.Б. </a:t>
            </a:r>
            <a:r>
              <a:rPr lang="ru-RU" sz="1800" dirty="0" err="1" smtClean="0"/>
              <a:t>Буховцев</a:t>
            </a:r>
            <a:r>
              <a:rPr lang="ru-RU" sz="1800" dirty="0" smtClean="0"/>
              <a:t> «Физика. 11 класс», «Просвещение», 2008г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3 </a:t>
            </a:r>
            <a:r>
              <a:rPr lang="ru-RU" sz="1800" dirty="0" smtClean="0"/>
              <a:t>. </a:t>
            </a:r>
            <a:r>
              <a:rPr lang="ru-RU" sz="1800" dirty="0" smtClean="0"/>
              <a:t>Изображения взяты на сайте    </a:t>
            </a:r>
            <a:r>
              <a:rPr lang="ru-RU" sz="1800" u="sng" dirty="0" smtClean="0">
                <a:hlinkClick r:id="rId2"/>
              </a:rPr>
              <a:t>http://yandex.ru</a:t>
            </a: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642918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Источники</a:t>
            </a:r>
          </a:p>
          <a:p>
            <a:r>
              <a:rPr lang="ru-RU" dirty="0" smtClean="0"/>
              <a:t>    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4293096"/>
            <a:ext cx="7812360" cy="23698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Дифракционная решетка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оптический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прибор, действие которого основано на использовании явления дифракции света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Представляет собой совокупность большого числа регулярно расположенных штрихов (щелей, выступов), нанесённых на некоторую поверхность.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65901" y="620688"/>
            <a:ext cx="74126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Дифракционная решетка</a:t>
            </a:r>
            <a:endParaRPr lang="ru-RU" sz="4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http://img3.proshkolu.ru/content/media/pic/std/3000000/2927000/2926670-089d784f9ff1f9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407456"/>
            <a:ext cx="3571900" cy="273592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69703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85794"/>
            <a:ext cx="8229600" cy="588819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Работа дифракционной решетки основана на явлении дифракции световой волны, которая, проходя через систему прозрачных и непрозрачных областей, разбивается на обособленные пучки когерентного света. </a:t>
            </a:r>
          </a:p>
        </p:txBody>
      </p:sp>
      <p:pic>
        <p:nvPicPr>
          <p:cNvPr id="5122" name="Picture 2" descr="http://img3.proshkolu.ru/content/media/pic/std/3000000/2927000/2926670-089d784f9ff1f9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357562"/>
            <a:ext cx="2984490" cy="2285993"/>
          </a:xfrm>
          <a:prstGeom prst="rect">
            <a:avLst/>
          </a:prstGeom>
          <a:noFill/>
        </p:spPr>
      </p:pic>
      <p:pic>
        <p:nvPicPr>
          <p:cNvPr id="5124" name="Picture 4" descr="http://rosservis.spb.ru/d/428249/d/%D0%94%D0%B8%D1%84%D1%80%D0%B0%D0%BA%D1%86%D0%B8%D0%BE%D0%BD%D0%BD%D0%B0%D1%8F_%D1%80%D0%B5%D1%88%D0%B5%D1%82%D0%BA%D0%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71810"/>
            <a:ext cx="3908038" cy="316001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57620" y="1357298"/>
            <a:ext cx="40719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Первое описание явления сделал </a:t>
            </a:r>
            <a:r>
              <a:rPr lang="ru-RU" sz="2400" b="1" dirty="0" err="1" smtClean="0">
                <a:solidFill>
                  <a:srgbClr val="002060"/>
                </a:solidFill>
              </a:rPr>
              <a:t>шотланский</a:t>
            </a:r>
            <a:r>
              <a:rPr lang="ru-RU" sz="2400" b="1" dirty="0" smtClean="0">
                <a:solidFill>
                  <a:srgbClr val="002060"/>
                </a:solidFill>
              </a:rPr>
              <a:t>  математик и астроном Джеймс Грегори , </a:t>
            </a:r>
            <a:r>
              <a:rPr lang="ru-RU" sz="2400" b="1" dirty="0">
                <a:solidFill>
                  <a:srgbClr val="002060"/>
                </a:solidFill>
              </a:rPr>
              <a:t>который использовал в качестве решётки птичьи перья</a:t>
            </a:r>
            <a:r>
              <a:rPr lang="ru-RU" sz="20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2468107" cy="3018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 descr="https://upload.wikimedia.org/wikipedia/commons/c/cb/Arf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429132"/>
            <a:ext cx="3143272" cy="209551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92018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1036" y="999333"/>
            <a:ext cx="47019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решеток</a:t>
            </a:r>
            <a:endParaRPr lang="ru-RU" sz="4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439493"/>
            <a:ext cx="360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Отражательные</a:t>
            </a:r>
            <a:r>
              <a:rPr lang="ru-RU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b="1" dirty="0">
                <a:solidFill>
                  <a:srgbClr val="002060"/>
                </a:solidFill>
              </a:rPr>
              <a:t>Штрихи нанесены на зеркальную (металлическую) поверхность, и наблюдение ведется в отражённом </a:t>
            </a:r>
            <a:r>
              <a:rPr lang="ru-RU" sz="2400" b="1" dirty="0" smtClean="0">
                <a:solidFill>
                  <a:srgbClr val="002060"/>
                </a:solidFill>
              </a:rPr>
              <a:t>свете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439493"/>
            <a:ext cx="360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Прозрачные</a:t>
            </a:r>
            <a:r>
              <a:rPr lang="ru-RU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b="1" dirty="0">
                <a:solidFill>
                  <a:srgbClr val="002060"/>
                </a:solidFill>
              </a:rPr>
              <a:t>Штрихи нанесены на прозрачную поверхность (или вырезаются в виде щелей на непрозрачном экране), наблюдение ведется в проходящем свете.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292080" y="1863429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411760" y="1922663"/>
            <a:ext cx="720080" cy="5168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4500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Дифракционная решетка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4143380"/>
            <a:ext cx="6934224" cy="200026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002060"/>
                </a:solidFill>
              </a:rPr>
              <a:t>   Величина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i="1" dirty="0">
                <a:solidFill>
                  <a:srgbClr val="002060"/>
                </a:solidFill>
              </a:rPr>
              <a:t>d = a + b</a:t>
            </a:r>
            <a:r>
              <a:rPr lang="ru-RU" dirty="0">
                <a:solidFill>
                  <a:srgbClr val="002060"/>
                </a:solidFill>
              </a:rPr>
              <a:t> называется </a:t>
            </a:r>
            <a:r>
              <a:rPr lang="ru-RU" i="1" dirty="0">
                <a:solidFill>
                  <a:srgbClr val="002060"/>
                </a:solidFill>
              </a:rPr>
              <a:t>постоянной</a:t>
            </a:r>
            <a:r>
              <a:rPr lang="ru-RU" dirty="0">
                <a:solidFill>
                  <a:srgbClr val="002060"/>
                </a:solidFill>
              </a:rPr>
              <a:t> (периодом) </a:t>
            </a:r>
            <a:r>
              <a:rPr lang="ru-RU" i="1" dirty="0">
                <a:solidFill>
                  <a:srgbClr val="002060"/>
                </a:solidFill>
              </a:rPr>
              <a:t>дифракционной решетки,</a:t>
            </a:r>
            <a:r>
              <a:rPr lang="ru-RU" dirty="0">
                <a:solidFill>
                  <a:srgbClr val="002060"/>
                </a:solidFill>
              </a:rPr>
              <a:t> где </a:t>
            </a:r>
            <a:r>
              <a:rPr lang="ru-RU" i="1" dirty="0">
                <a:solidFill>
                  <a:srgbClr val="002060"/>
                </a:solidFill>
              </a:rPr>
              <a:t>а</a:t>
            </a:r>
            <a:r>
              <a:rPr lang="ru-RU" i="1" noProof="1">
                <a:solidFill>
                  <a:srgbClr val="002060"/>
                </a:solidFill>
              </a:rPr>
              <a:t> —</a:t>
            </a:r>
            <a:r>
              <a:rPr lang="ru-RU" dirty="0">
                <a:solidFill>
                  <a:srgbClr val="002060"/>
                </a:solidFill>
              </a:rPr>
              <a:t> ширина щели;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i="1" dirty="0">
                <a:solidFill>
                  <a:srgbClr val="002060"/>
                </a:solidFill>
              </a:rPr>
              <a:t>b</a:t>
            </a:r>
            <a:r>
              <a:rPr lang="en-US" i="1" noProof="1">
                <a:solidFill>
                  <a:srgbClr val="002060"/>
                </a:solidFill>
              </a:rPr>
              <a:t> —</a:t>
            </a:r>
            <a:r>
              <a:rPr lang="ru-RU" dirty="0">
                <a:solidFill>
                  <a:srgbClr val="002060"/>
                </a:solidFill>
              </a:rPr>
              <a:t> ширина непрозрачной части</a:t>
            </a:r>
          </a:p>
        </p:txBody>
      </p:sp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1500166" y="1428736"/>
          <a:ext cx="3233738" cy="2484438"/>
        </p:xfrm>
        <a:graphic>
          <a:graphicData uri="http://schemas.openxmlformats.org/presentationml/2006/ole">
            <p:oleObj spid="_x0000_s1026" name="Документ" r:id="rId3" imgW="1438920" imgH="1104840" progId="Word.Document.8">
              <p:embed/>
            </p:oleObj>
          </a:graphicData>
        </a:graphic>
      </p:graphicFrame>
      <p:pic>
        <p:nvPicPr>
          <p:cNvPr id="1028" name="Picture 4" descr="http://works.doklad.ru/images/jfwi5oW-XLo/m496acb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2724" y="2071678"/>
            <a:ext cx="3074611" cy="135734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2918"/>
            <a:ext cx="8229600" cy="156993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Дифракционная решетка</a:t>
            </a:r>
          </a:p>
        </p:txBody>
      </p:sp>
      <p:graphicFrame>
        <p:nvGraphicFramePr>
          <p:cNvPr id="99331" name="Object 3"/>
          <p:cNvGraphicFramePr>
            <a:graphicFrameLocks noChangeAspect="1"/>
          </p:cNvGraphicFramePr>
          <p:nvPr/>
        </p:nvGraphicFramePr>
        <p:xfrm>
          <a:off x="5334000" y="2667000"/>
          <a:ext cx="3233738" cy="2484438"/>
        </p:xfrm>
        <a:graphic>
          <a:graphicData uri="http://schemas.openxmlformats.org/presentationml/2006/ole">
            <p:oleObj spid="_x0000_s3074" name="Документ" r:id="rId3" imgW="1438920" imgH="1104840" progId="Word.Document.8">
              <p:embed/>
            </p:oleObj>
          </a:graphicData>
        </a:graphic>
      </p:graphicFrame>
      <p:sp>
        <p:nvSpPr>
          <p:cNvPr id="9933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142976" y="2000240"/>
            <a:ext cx="4191000" cy="428628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Оптическая разность хода 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Из условия максимума интерференции получим:                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99333" name="Object 5"/>
          <p:cNvGraphicFramePr>
            <a:graphicFrameLocks noChangeAspect="1"/>
          </p:cNvGraphicFramePr>
          <p:nvPr/>
        </p:nvGraphicFramePr>
        <p:xfrm>
          <a:off x="2590800" y="2590800"/>
          <a:ext cx="2495550" cy="425450"/>
        </p:xfrm>
        <a:graphic>
          <a:graphicData uri="http://schemas.openxmlformats.org/presentationml/2006/ole">
            <p:oleObj spid="_x0000_s3075" name="Equation" r:id="rId4" imgW="1180800" imgH="203040" progId="Equation.3">
              <p:embed/>
            </p:oleObj>
          </a:graphicData>
        </a:graphic>
      </p:graphicFrame>
      <p:graphicFrame>
        <p:nvGraphicFramePr>
          <p:cNvPr id="99334" name="Object 6"/>
          <p:cNvGraphicFramePr>
            <a:graphicFrameLocks noChangeAspect="1"/>
          </p:cNvGraphicFramePr>
          <p:nvPr/>
        </p:nvGraphicFramePr>
        <p:xfrm>
          <a:off x="3357554" y="3786190"/>
          <a:ext cx="1651000" cy="520700"/>
        </p:xfrm>
        <a:graphic>
          <a:graphicData uri="http://schemas.openxmlformats.org/presentationml/2006/ole">
            <p:oleObj spid="_x0000_s3076" name="Equation" r:id="rId5" imgW="558720" imgH="17748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857224" y="4572008"/>
          <a:ext cx="2286016" cy="585511"/>
        </p:xfrm>
        <a:graphic>
          <a:graphicData uri="http://schemas.openxmlformats.org/presentationml/2006/ole">
            <p:oleObj spid="_x0000_s3077" name="Equation" r:id="rId6" imgW="787320" imgH="203040" progId="Equation.3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00100" y="4857760"/>
            <a:ext cx="57150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формула </a:t>
            </a:r>
          </a:p>
          <a:p>
            <a:pPr algn="ctr">
              <a:lnSpc>
                <a:spcPct val="90000"/>
              </a:lnSpc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дифракционной решетки.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002060"/>
                </a:solidFill>
              </a:rPr>
              <a:t>Величина </a:t>
            </a:r>
            <a:r>
              <a:rPr lang="en-US" dirty="0" smtClean="0">
                <a:solidFill>
                  <a:srgbClr val="002060"/>
                </a:solidFill>
              </a:rPr>
              <a:t>k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i="1" noProof="1" smtClean="0">
                <a:solidFill>
                  <a:srgbClr val="002060"/>
                </a:solidFill>
              </a:rPr>
              <a:t>—</a:t>
            </a:r>
            <a:r>
              <a:rPr lang="ru-RU" dirty="0" smtClean="0">
                <a:solidFill>
                  <a:srgbClr val="002060"/>
                </a:solidFill>
              </a:rPr>
              <a:t> порядок дифракционного максимума </a:t>
            </a:r>
            <a:endParaRPr lang="en-US" dirty="0" smtClean="0">
              <a:solidFill>
                <a:srgbClr val="00206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rgbClr val="002060"/>
                </a:solidFill>
              </a:rPr>
              <a:t>( равен</a:t>
            </a:r>
            <a:r>
              <a:rPr lang="ru-RU" noProof="1" smtClean="0">
                <a:solidFill>
                  <a:srgbClr val="002060"/>
                </a:solidFill>
              </a:rPr>
              <a:t> 0, </a:t>
            </a:r>
            <a:r>
              <a:rPr lang="ru-RU" noProof="1" smtClean="0">
                <a:solidFill>
                  <a:srgbClr val="002060"/>
                </a:solidFill>
                <a:sym typeface="Symbol" pitchFamily="18" charset="2"/>
              </a:rPr>
              <a:t></a:t>
            </a:r>
            <a:r>
              <a:rPr lang="ru-RU" noProof="1" smtClean="0">
                <a:solidFill>
                  <a:srgbClr val="002060"/>
                </a:solidFill>
              </a:rPr>
              <a:t> 1, </a:t>
            </a:r>
            <a:r>
              <a:rPr lang="ru-RU" noProof="1" smtClean="0">
                <a:solidFill>
                  <a:srgbClr val="002060"/>
                </a:solidFill>
                <a:sym typeface="Symbol" pitchFamily="18" charset="2"/>
              </a:rPr>
              <a:t></a:t>
            </a:r>
            <a:r>
              <a:rPr lang="ru-RU" noProof="1" smtClean="0">
                <a:solidFill>
                  <a:srgbClr val="002060"/>
                </a:solidFill>
              </a:rPr>
              <a:t> 2</a:t>
            </a:r>
            <a:r>
              <a:rPr lang="ru-RU" dirty="0" smtClean="0">
                <a:solidFill>
                  <a:srgbClr val="002060"/>
                </a:solidFill>
              </a:rPr>
              <a:t> и т.д.)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1187623" y="2852936"/>
            <a:ext cx="64800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7452320" y="1124744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380288" y="188913"/>
            <a:ext cx="576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/>
              <a:t>х</a:t>
            </a:r>
            <a:endParaRPr lang="ru-RU" dirty="0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857620" y="2786058"/>
            <a:ext cx="7921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a</a:t>
            </a:r>
            <a:endParaRPr lang="ru-RU" sz="3600" dirty="0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7572396" y="2000240"/>
            <a:ext cx="43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/>
              <a:t>b</a:t>
            </a:r>
            <a:endParaRPr lang="ru-RU" sz="2800" dirty="0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611188" y="3429000"/>
            <a:ext cx="2447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Palatino Linotype" pitchFamily="18" charset="0"/>
              </a:rPr>
              <a:t>d sin</a:t>
            </a:r>
            <a:r>
              <a:rPr lang="ru-RU" sz="4000" dirty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</a:rPr>
              <a:t>φ</a:t>
            </a:r>
            <a:r>
              <a:rPr lang="en-US" sz="4000" dirty="0">
                <a:solidFill>
                  <a:srgbClr val="002060"/>
                </a:solidFill>
                <a:latin typeface="Palatino Linotype" pitchFamily="18" charset="0"/>
              </a:rPr>
              <a:t> =</a:t>
            </a:r>
            <a:endParaRPr lang="ru-RU" sz="40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2700338" y="3429000"/>
            <a:ext cx="9380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Palatino Linotype" pitchFamily="18" charset="0"/>
              </a:rPr>
              <a:t>kλ</a:t>
            </a:r>
            <a:r>
              <a:rPr lang="en-US" sz="4000" dirty="0" smtClean="0">
                <a:latin typeface="Palatino Linotype" pitchFamily="18" charset="0"/>
              </a:rPr>
              <a:t> </a:t>
            </a:r>
            <a:endParaRPr lang="en-US" sz="4000" dirty="0">
              <a:latin typeface="Palatino Linotype" pitchFamily="18" charset="0"/>
            </a:endParaRP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323850" y="4076700"/>
            <a:ext cx="43059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Palatino Linotype" pitchFamily="18" charset="0"/>
                <a:ea typeface="Times New Roman" pitchFamily="18" charset="0"/>
                <a:cs typeface="Courier New" pitchFamily="49" charset="0"/>
              </a:rPr>
              <a:t>sin </a:t>
            </a:r>
            <a:r>
              <a:rPr lang="en-US" sz="4000" b="1" dirty="0">
                <a:solidFill>
                  <a:srgbClr val="002060"/>
                </a:solidFill>
                <a:latin typeface="Palatino Linotype" pitchFamily="18" charset="0"/>
                <a:ea typeface="Times New Roman" pitchFamily="18" charset="0"/>
                <a:cs typeface="Courier New" pitchFamily="49" charset="0"/>
              </a:rPr>
              <a:t>φ</a:t>
            </a:r>
            <a:r>
              <a:rPr lang="en-US" sz="4000" dirty="0">
                <a:solidFill>
                  <a:srgbClr val="002060"/>
                </a:solidFill>
                <a:latin typeface="Palatino Linotype" pitchFamily="18" charset="0"/>
                <a:ea typeface="Times New Roman" pitchFamily="18" charset="0"/>
                <a:cs typeface="Courier New" pitchFamily="49" charset="0"/>
              </a:rPr>
              <a:t> =  </a:t>
            </a:r>
            <a:r>
              <a:rPr lang="en-US" sz="4000" dirty="0" err="1">
                <a:solidFill>
                  <a:srgbClr val="002060"/>
                </a:solidFill>
                <a:latin typeface="Palatino Linotype" pitchFamily="18" charset="0"/>
                <a:ea typeface="Times New Roman" pitchFamily="18" charset="0"/>
                <a:cs typeface="Courier New" pitchFamily="49" charset="0"/>
              </a:rPr>
              <a:t>tg</a:t>
            </a:r>
            <a:r>
              <a:rPr lang="en-US" sz="4000" b="1" dirty="0">
                <a:solidFill>
                  <a:srgbClr val="002060"/>
                </a:solidFill>
                <a:latin typeface="Palatino Linotype" pitchFamily="18" charset="0"/>
                <a:ea typeface="Times New Roman" pitchFamily="18" charset="0"/>
                <a:cs typeface="Courier New" pitchFamily="49" charset="0"/>
              </a:rPr>
              <a:t> φ </a:t>
            </a:r>
            <a:r>
              <a:rPr lang="en-US" sz="4000" dirty="0">
                <a:solidFill>
                  <a:srgbClr val="002060"/>
                </a:solidFill>
                <a:latin typeface="Palatino Linotype" pitchFamily="18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Palatino Linotype" pitchFamily="18" charset="0"/>
                <a:ea typeface="Times New Roman" pitchFamily="18" charset="0"/>
                <a:cs typeface="Courier New" pitchFamily="49" charset="0"/>
              </a:rPr>
              <a:t>=b/a </a:t>
            </a:r>
            <a:endParaRPr lang="en-US" sz="4000" dirty="0">
              <a:solidFill>
                <a:srgbClr val="002060"/>
              </a:solidFill>
              <a:latin typeface="Palatino Linotype" pitchFamily="18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V="1">
            <a:off x="1403648" y="1772816"/>
            <a:ext cx="6084888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8" name="Arc 18"/>
          <p:cNvSpPr>
            <a:spLocks/>
          </p:cNvSpPr>
          <p:nvPr/>
        </p:nvSpPr>
        <p:spPr bwMode="auto">
          <a:xfrm>
            <a:off x="2786050" y="2643182"/>
            <a:ext cx="71438" cy="2159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2771775" y="1989138"/>
            <a:ext cx="352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/>
              <a:t>φ</a:t>
            </a:r>
            <a:endParaRPr lang="ru-RU" sz="2400" b="1" dirty="0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0" y="3114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67" name="WordArt 27" descr="3-10-6спектр в реш"/>
          <p:cNvSpPr>
            <a:spLocks noChangeArrowheads="1" noChangeShapeType="1" noTextEdit="1"/>
          </p:cNvSpPr>
          <p:nvPr/>
        </p:nvSpPr>
        <p:spPr bwMode="auto">
          <a:xfrm>
            <a:off x="323851" y="260350"/>
            <a:ext cx="5462595" cy="1239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25"/>
              </a:avLst>
            </a:prstTxWarp>
          </a:bodyPr>
          <a:lstStyle/>
          <a:p>
            <a:pPr algn="ctr"/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5143512"/>
            <a:ext cx="278608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Palatino Linotype" pitchFamily="18" charset="0"/>
              </a:rPr>
              <a:t>λ</a:t>
            </a:r>
            <a:r>
              <a:rPr lang="en-US" sz="4400" dirty="0" smtClean="0">
                <a:solidFill>
                  <a:srgbClr val="C00000"/>
                </a:solidFill>
                <a:latin typeface="Palatino Linotype" pitchFamily="18" charset="0"/>
              </a:rPr>
              <a:t> = d </a:t>
            </a:r>
            <a:r>
              <a:rPr lang="en-US" sz="4400" dirty="0" smtClean="0">
                <a:solidFill>
                  <a:srgbClr val="C00000"/>
                </a:solidFill>
                <a:latin typeface="Palatino Linotype" pitchFamily="18" charset="0"/>
                <a:ea typeface="Times New Roman" pitchFamily="18" charset="0"/>
                <a:cs typeface="Courier New" pitchFamily="49" charset="0"/>
              </a:rPr>
              <a:t>b/k a</a:t>
            </a:r>
            <a:r>
              <a:rPr lang="ru-RU" sz="4400" dirty="0" smtClean="0">
                <a:solidFill>
                  <a:srgbClr val="C00000"/>
                </a:solidFill>
                <a:latin typeface="Palatino Linotype" pitchFamily="18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lang="ru-RU" sz="2400" b="1" dirty="0" smtClean="0">
                <a:solidFill>
                  <a:srgbClr val="002060"/>
                </a:solidFill>
                <a:latin typeface="Palatino Linotype" pitchFamily="18" charset="0"/>
                <a:ea typeface="Times New Roman" pitchFamily="18" charset="0"/>
                <a:cs typeface="Courier New" pitchFamily="49" charset="0"/>
              </a:rPr>
              <a:t>«</a:t>
            </a:r>
            <a:r>
              <a:rPr lang="ru-RU" sz="2400" b="1" dirty="0" err="1" smtClean="0">
                <a:solidFill>
                  <a:srgbClr val="002060"/>
                </a:solidFill>
                <a:latin typeface="Palatino Linotype" pitchFamily="18" charset="0"/>
                <a:ea typeface="Times New Roman" pitchFamily="18" charset="0"/>
                <a:cs typeface="Courier New" pitchFamily="49" charset="0"/>
              </a:rPr>
              <a:t>дебилка</a:t>
            </a:r>
            <a:r>
              <a:rPr lang="ru-RU" sz="2400" b="1" dirty="0" smtClean="0">
                <a:solidFill>
                  <a:srgbClr val="002060"/>
                </a:solidFill>
                <a:latin typeface="Palatino Linotype" pitchFamily="18" charset="0"/>
                <a:ea typeface="Times New Roman" pitchFamily="18" charset="0"/>
                <a:cs typeface="Courier New" pitchFamily="49" charset="0"/>
              </a:rPr>
              <a:t>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fs1.ppt4web.ru/images/5551/71301/640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177</TotalTime>
  <Words>416</Words>
  <Application>Microsoft Office PowerPoint</Application>
  <PresentationFormat>Экран (4:3)</PresentationFormat>
  <Paragraphs>53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Городская</vt:lpstr>
      <vt:lpstr>Документ</vt:lpstr>
      <vt:lpstr>Equation</vt:lpstr>
      <vt:lpstr>       МКОУ «Табулгинская средняя общеобразовательная школа  им. П.Д.Слюсарева» Чистоозерного  района   Новосибирской  области   Дифракционная решетка Физика 11класс</vt:lpstr>
      <vt:lpstr>Слайд 2</vt:lpstr>
      <vt:lpstr>Слайд 3</vt:lpstr>
      <vt:lpstr>Слайд 4</vt:lpstr>
      <vt:lpstr>Слайд 5</vt:lpstr>
      <vt:lpstr>Дифракционная решетка </vt:lpstr>
      <vt:lpstr>Дифракционная решетка</vt:lpstr>
      <vt:lpstr>Слайд 8</vt:lpstr>
      <vt:lpstr>Слайд 9</vt:lpstr>
      <vt:lpstr>Слайд 10</vt:lpstr>
      <vt:lpstr>Слайд 11</vt:lpstr>
      <vt:lpstr>Особенности  дифракционной решетки</vt:lpstr>
      <vt:lpstr>Это интересно! </vt:lpstr>
      <vt:lpstr>Применение</vt:lpstr>
      <vt:lpstr> </vt:lpstr>
      <vt:lpstr>Дифракционная решетка, в качестве основы голографической продукции </vt:lpstr>
      <vt:lpstr>Дифракционная решетка, в качестве основы голографической продукции </vt:lpstr>
      <vt:lpstr>Слайд 18</vt:lpstr>
      <vt:lpstr> 1.«Программы общеобразовательных учреждений для 10-11 классы». Составители: И.Г. Саенко, В.С.Данюшенков, О.В. Коршунова, Н.В. Шаронова, Е.П. Левитан, О.Ф. Кабардин, В.А. Орлов; «Просвещение», 2007 г.    2. Г.Я. Мякишев, Б.Б. Буховцев «Физика. 11 класс», «Просвещение», 2008г. 3 . Изображения взяты на сайте    http://yandex.ru   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Дифракционная решетка</dc:title>
  <dc:creator>user</dc:creator>
  <cp:lastModifiedBy>user</cp:lastModifiedBy>
  <cp:revision>40</cp:revision>
  <dcterms:created xsi:type="dcterms:W3CDTF">2016-01-17T12:47:58Z</dcterms:created>
  <dcterms:modified xsi:type="dcterms:W3CDTF">2017-01-17T14:44:56Z</dcterms:modified>
</cp:coreProperties>
</file>