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8" r:id="rId1"/>
  </p:sldMasterIdLst>
  <p:sldIdLst>
    <p:sldId id="267" r:id="rId2"/>
    <p:sldId id="272" r:id="rId3"/>
    <p:sldId id="256" r:id="rId4"/>
    <p:sldId id="257" r:id="rId5"/>
    <p:sldId id="258" r:id="rId6"/>
    <p:sldId id="259" r:id="rId7"/>
    <p:sldId id="274" r:id="rId8"/>
    <p:sldId id="275" r:id="rId9"/>
    <p:sldId id="276" r:id="rId10"/>
    <p:sldId id="277" r:id="rId11"/>
    <p:sldId id="261" r:id="rId12"/>
    <p:sldId id="280" r:id="rId13"/>
    <p:sldId id="281" r:id="rId14"/>
    <p:sldId id="282" r:id="rId15"/>
    <p:sldId id="278" r:id="rId16"/>
    <p:sldId id="283" r:id="rId17"/>
    <p:sldId id="284" r:id="rId18"/>
    <p:sldId id="285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FFFF"/>
    <a:srgbClr val="00FF00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61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16403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6404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fld id="{520180B1-C1AA-494E-A726-F314C8A2F274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ru-RU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9C2EF05-8172-495F-942F-871C9C6FC2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C2EF05-8172-495F-942F-871C9C6FC21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0180B1-C1AA-494E-A726-F314C8A2F274}" type="datetimeFigureOut">
              <a:rPr lang="ru-RU" smtClean="0"/>
              <a:pPr/>
              <a:t>01.12.2014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C2EF05-8172-495F-942F-871C9C6FC21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0180B1-C1AA-494E-A726-F314C8A2F274}" type="datetimeFigureOut">
              <a:rPr lang="ru-RU" smtClean="0"/>
              <a:pPr/>
              <a:t>01.12.2014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r>
              <a:rPr lang="ru-RU" noProof="0" smtClean="0"/>
              <a:t>Вставка рисунка SmartArt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C2EF05-8172-495F-942F-871C9C6FC21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0180B1-C1AA-494E-A726-F314C8A2F274}" type="datetimeFigureOut">
              <a:rPr lang="ru-RU" smtClean="0"/>
              <a:pPr/>
              <a:t>01.12.2014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r>
              <a:rPr lang="ru-RU" noProof="0" smtClean="0"/>
              <a:t>Вставка таблицы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C2EF05-8172-495F-942F-871C9C6FC21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0180B1-C1AA-494E-A726-F314C8A2F274}" type="datetimeFigureOut">
              <a:rPr lang="ru-RU" smtClean="0"/>
              <a:pPr/>
              <a:t>01.12.2014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180B1-C1AA-494E-A726-F314C8A2F274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C2EF05-8172-495F-942F-871C9C6FC21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C2EF05-8172-495F-942F-871C9C6FC21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0180B1-C1AA-494E-A726-F314C8A2F274}" type="datetimeFigureOut">
              <a:rPr lang="ru-RU" smtClean="0"/>
              <a:pPr/>
              <a:t>01.12.2014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C2EF05-8172-495F-942F-871C9C6FC21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0180B1-C1AA-494E-A726-F314C8A2F274}" type="datetimeFigureOut">
              <a:rPr lang="ru-RU" smtClean="0"/>
              <a:pPr/>
              <a:t>01.12.2014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C2EF05-8172-495F-942F-871C9C6FC21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0180B1-C1AA-494E-A726-F314C8A2F274}" type="datetimeFigureOut">
              <a:rPr lang="ru-RU" smtClean="0"/>
              <a:pPr/>
              <a:t>01.12.2014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C2EF05-8172-495F-942F-871C9C6FC21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0180B1-C1AA-494E-A726-F314C8A2F274}" type="datetimeFigureOut">
              <a:rPr lang="ru-RU" smtClean="0"/>
              <a:pPr/>
              <a:t>01.12.2014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C2EF05-8172-495F-942F-871C9C6FC21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0180B1-C1AA-494E-A726-F314C8A2F274}" type="datetimeFigureOut">
              <a:rPr lang="ru-RU" smtClean="0"/>
              <a:pPr/>
              <a:t>01.12.2014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C2EF05-8172-495F-942F-871C9C6FC21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0180B1-C1AA-494E-A726-F314C8A2F274}" type="datetimeFigureOut">
              <a:rPr lang="ru-RU" smtClean="0"/>
              <a:pPr/>
              <a:t>01.12.2014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C2EF05-8172-495F-942F-871C9C6FC21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0180B1-C1AA-494E-A726-F314C8A2F274}" type="datetimeFigureOut">
              <a:rPr lang="ru-RU" smtClean="0"/>
              <a:pPr/>
              <a:t>01.12.2014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C2EF05-8172-495F-942F-871C9C6FC21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0180B1-C1AA-494E-A726-F314C8A2F274}" type="datetimeFigureOut">
              <a:rPr lang="ru-RU" smtClean="0"/>
              <a:pPr/>
              <a:t>01.12.2014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>
                <a:latin typeface="Arial" pitchFamily="34" charset="0"/>
              </a:defRPr>
            </a:lvl1pPr>
          </a:lstStyle>
          <a:p>
            <a:endParaRPr lang="ru-RU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 Black" pitchFamily="34" charset="0"/>
              </a:defRPr>
            </a:lvl1pPr>
          </a:lstStyle>
          <a:p>
            <a:fld id="{89C2EF05-8172-495F-942F-871C9C6FC21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5365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5366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5367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hlink"/>
                </a:solidFill>
                <a:latin typeface="Arial" pitchFamily="34" charset="0"/>
              </a:endParaRPr>
            </a:p>
          </p:txBody>
        </p:sp>
        <p:sp>
          <p:nvSpPr>
            <p:cNvPr id="15368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hlink"/>
                </a:solidFill>
                <a:latin typeface="Arial" pitchFamily="34" charset="0"/>
              </a:endParaRPr>
            </a:p>
          </p:txBody>
        </p:sp>
        <p:sp>
          <p:nvSpPr>
            <p:cNvPr id="15369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accent2"/>
                </a:solidFill>
                <a:latin typeface="Arial" pitchFamily="34" charset="0"/>
              </a:endParaRPr>
            </a:p>
          </p:txBody>
        </p:sp>
        <p:sp>
          <p:nvSpPr>
            <p:cNvPr id="15370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hlink"/>
                </a:solidFill>
                <a:latin typeface="Arial" pitchFamily="34" charset="0"/>
              </a:endParaRPr>
            </a:p>
          </p:txBody>
        </p:sp>
        <p:sp>
          <p:nvSpPr>
            <p:cNvPr id="15371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5372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accent2"/>
                </a:solidFill>
                <a:latin typeface="Arial" pitchFamily="34" charset="0"/>
              </a:endParaRPr>
            </a:p>
          </p:txBody>
        </p:sp>
        <p:sp>
          <p:nvSpPr>
            <p:cNvPr id="15373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accent2"/>
                </a:solidFill>
                <a:latin typeface="Arial" pitchFamily="34" charset="0"/>
              </a:endParaRPr>
            </a:p>
          </p:txBody>
        </p:sp>
      </p:grpSp>
      <p:sp>
        <p:nvSpPr>
          <p:cNvPr id="2053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4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5376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pitchFamily="34" charset="0"/>
              </a:defRPr>
            </a:lvl1pPr>
          </a:lstStyle>
          <a:p>
            <a:fld id="{520180B1-C1AA-494E-A726-F314C8A2F274}" type="datetimeFigureOut">
              <a:rPr lang="ru-RU" smtClean="0"/>
              <a:pPr/>
              <a:t>01.12.2014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spc="300" dirty="0" smtClean="0">
                <a:latin typeface="Times New Roman" pitchFamily="18" charset="0"/>
                <a:cs typeface="Times New Roman" pitchFamily="18" charset="0"/>
              </a:rPr>
              <a:t>№ 21. </a:t>
            </a:r>
            <a:r>
              <a:rPr lang="ru-RU" spc="3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pc="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pc="300" dirty="0" smtClean="0">
                <a:latin typeface="Times New Roman" pitchFamily="18" charset="0"/>
                <a:cs typeface="Times New Roman" pitchFamily="18" charset="0"/>
              </a:rPr>
              <a:t>Племя Мульти имеет 32- символьный алфавит. Племя </a:t>
            </a:r>
            <a:r>
              <a:rPr lang="ru-RU" spc="300" dirty="0" err="1" smtClean="0">
                <a:latin typeface="Times New Roman" pitchFamily="18" charset="0"/>
                <a:cs typeface="Times New Roman" pitchFamily="18" charset="0"/>
              </a:rPr>
              <a:t>Пульти</a:t>
            </a:r>
            <a:r>
              <a:rPr lang="ru-RU" spc="300" dirty="0" smtClean="0">
                <a:latin typeface="Times New Roman" pitchFamily="18" charset="0"/>
                <a:cs typeface="Times New Roman" pitchFamily="18" charset="0"/>
              </a:rPr>
              <a:t> использует 64- символьный алфавит. Вожди племён обменивались письмами. Письмо племени Мульти содержало 80 символов, а письмо племени </a:t>
            </a:r>
            <a:r>
              <a:rPr lang="ru-RU" spc="300" dirty="0" err="1" smtClean="0">
                <a:latin typeface="Times New Roman" pitchFamily="18" charset="0"/>
                <a:cs typeface="Times New Roman" pitchFamily="18" charset="0"/>
              </a:rPr>
              <a:t>Пульти</a:t>
            </a:r>
            <a:r>
              <a:rPr lang="ru-RU" spc="300" dirty="0" smtClean="0">
                <a:latin typeface="Times New Roman" pitchFamily="18" charset="0"/>
                <a:cs typeface="Times New Roman" pitchFamily="18" charset="0"/>
              </a:rPr>
              <a:t>- 70 символов. Сравните объёмы информации, содержащейся в письмах.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pc="300" dirty="0" smtClean="0">
                <a:latin typeface="Times New Roman" pitchFamily="18" charset="0"/>
                <a:cs typeface="Times New Roman" pitchFamily="18" charset="0"/>
              </a:rPr>
              <a:t>Проверка домашнего задания</a:t>
            </a:r>
            <a:endParaRPr lang="ru-RU" spc="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ru-RU" b="1" spc="300" dirty="0" smtClean="0">
                <a:latin typeface="Times New Roman" pitchFamily="18" charset="0"/>
                <a:cs typeface="Times New Roman" pitchFamily="18" charset="0"/>
              </a:rPr>
              <a:t>Решение:</a:t>
            </a:r>
          </a:p>
          <a:p>
            <a:pPr>
              <a:buNone/>
            </a:pPr>
            <a:r>
              <a:rPr lang="ru-RU" spc="3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pc="300" baseline="30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pc="3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=4, поэтому сообщение содержит 2 бита информации</a:t>
            </a:r>
            <a:endParaRPr lang="ru-RU" b="1" spc="3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spc="3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Ответ: </a:t>
            </a:r>
            <a:r>
              <a:rPr lang="ru-RU" spc="3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 бита</a:t>
            </a:r>
            <a:endParaRPr lang="ru-RU" b="1" spc="3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>
            <a:noAutofit/>
          </a:bodyPr>
          <a:lstStyle/>
          <a:p>
            <a:r>
              <a:rPr lang="ru-RU" sz="2800" b="1" spc="300" dirty="0" smtClean="0">
                <a:latin typeface="Times New Roman" pitchFamily="18" charset="0"/>
                <a:cs typeface="Times New Roman" pitchFamily="18" charset="0"/>
              </a:rPr>
              <a:t>№ 4. </a:t>
            </a:r>
            <a:r>
              <a:rPr lang="ru-RU" sz="2800" spc="300" dirty="0" smtClean="0">
                <a:latin typeface="Times New Roman" pitchFamily="18" charset="0"/>
                <a:cs typeface="Times New Roman" pitchFamily="18" charset="0"/>
              </a:rPr>
              <a:t>Какой объём информации содержит сообщение, уменьшающее неопределённость знания в 4 раза?</a:t>
            </a:r>
            <a:endParaRPr lang="ru-RU" sz="2800" spc="3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5" descr="как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29190" y="3143248"/>
            <a:ext cx="2786082" cy="27860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Блок-схема: узел 15"/>
          <p:cNvSpPr/>
          <p:nvPr/>
        </p:nvSpPr>
        <p:spPr>
          <a:xfrm>
            <a:off x="7929586" y="4643446"/>
            <a:ext cx="720080" cy="720080"/>
          </a:xfrm>
          <a:prstGeom prst="flowChartConnector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Блок-схема: узел 14"/>
          <p:cNvSpPr/>
          <p:nvPr/>
        </p:nvSpPr>
        <p:spPr>
          <a:xfrm>
            <a:off x="7929586" y="4572008"/>
            <a:ext cx="720080" cy="720080"/>
          </a:xfrm>
          <a:prstGeom prst="flowChartConnector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Блок-схема: альтернативный процесс 11"/>
          <p:cNvSpPr/>
          <p:nvPr/>
        </p:nvSpPr>
        <p:spPr>
          <a:xfrm>
            <a:off x="7785570" y="2699800"/>
            <a:ext cx="1008112" cy="2808312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Блок-схема: альтернативный процесс 10"/>
          <p:cNvSpPr/>
          <p:nvPr/>
        </p:nvSpPr>
        <p:spPr>
          <a:xfrm>
            <a:off x="5769346" y="2699800"/>
            <a:ext cx="1008112" cy="2808312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 txBox="1">
            <a:spLocks/>
          </p:cNvSpPr>
          <p:nvPr/>
        </p:nvSpPr>
        <p:spPr>
          <a:xfrm>
            <a:off x="0" y="274638"/>
            <a:ext cx="9144000" cy="922114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3200" b="1" spc="3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№ 5.</a:t>
            </a:r>
            <a:r>
              <a:rPr lang="ru-RU" sz="3200" spc="3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spc="300" dirty="0" smtClean="0">
                <a:latin typeface="Times New Roman" pitchFamily="18" charset="0"/>
                <a:cs typeface="Times New Roman" pitchFamily="18" charset="0"/>
              </a:rPr>
              <a:t>Вы подошли к светофору, когда горел жёлтый свет. После этого загорелся зелёный. Какое количество информации вы при этом получили?</a:t>
            </a:r>
            <a:endParaRPr lang="ru-RU" sz="3200" b="1" spc="3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Блок-схема: узел 3"/>
          <p:cNvSpPr/>
          <p:nvPr/>
        </p:nvSpPr>
        <p:spPr>
          <a:xfrm>
            <a:off x="5913362" y="2843816"/>
            <a:ext cx="720080" cy="720080"/>
          </a:xfrm>
          <a:prstGeom prst="flowChartConnector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Блок-схема: узел 4"/>
          <p:cNvSpPr/>
          <p:nvPr/>
        </p:nvSpPr>
        <p:spPr>
          <a:xfrm>
            <a:off x="5913362" y="3707912"/>
            <a:ext cx="720080" cy="720080"/>
          </a:xfrm>
          <a:prstGeom prst="flowChartConnector">
            <a:avLst/>
          </a:prstGeom>
          <a:solidFill>
            <a:srgbClr val="FFFF00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Блок-схема: узел 5"/>
          <p:cNvSpPr/>
          <p:nvPr/>
        </p:nvSpPr>
        <p:spPr>
          <a:xfrm>
            <a:off x="5913362" y="4572008"/>
            <a:ext cx="720080" cy="720080"/>
          </a:xfrm>
          <a:prstGeom prst="flowChartConnector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Блок-схема: узел 6"/>
          <p:cNvSpPr/>
          <p:nvPr/>
        </p:nvSpPr>
        <p:spPr>
          <a:xfrm>
            <a:off x="7929586" y="2843816"/>
            <a:ext cx="720080" cy="720080"/>
          </a:xfrm>
          <a:prstGeom prst="flowChartConnector">
            <a:avLst/>
          </a:prstGeom>
          <a:solidFill>
            <a:srgbClr val="FF000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Блок-схема: узел 7"/>
          <p:cNvSpPr/>
          <p:nvPr/>
        </p:nvSpPr>
        <p:spPr>
          <a:xfrm>
            <a:off x="7929586" y="3707912"/>
            <a:ext cx="720080" cy="720080"/>
          </a:xfrm>
          <a:prstGeom prst="flowChartConnector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>
            <a:off x="6921474" y="3851928"/>
            <a:ext cx="648072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Блок-схема: узел 23"/>
          <p:cNvSpPr/>
          <p:nvPr/>
        </p:nvSpPr>
        <p:spPr>
          <a:xfrm>
            <a:off x="6374480" y="5732116"/>
            <a:ext cx="1857388" cy="86409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spc="300" dirty="0" smtClean="0">
                <a:latin typeface="Times New Roman" pitchFamily="18" charset="0"/>
                <a:cs typeface="Times New Roman" pitchFamily="18" charset="0"/>
              </a:rPr>
              <a:t>1  бит</a:t>
            </a:r>
            <a:endParaRPr lang="ru-RU" sz="2800" spc="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214282" y="2928934"/>
            <a:ext cx="464347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spc="30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Решение:</a:t>
            </a:r>
            <a:endParaRPr kumimoji="0" lang="ru-RU" sz="2800" b="0" i="0" u="none" strike="noStrike" cap="none" spc="300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spc="300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kumimoji="0" lang="ru-RU" sz="2800" b="0" i="0" u="none" strike="noStrike" cap="none" spc="300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= 2</a:t>
            </a:r>
            <a:endParaRPr kumimoji="0" lang="ru-RU" sz="2800" b="0" i="0" u="none" strike="noStrike" cap="none" spc="300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spc="300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2800" b="0" i="0" u="none" strike="noStrike" cap="none" spc="300" normalizeH="0" baseline="3000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ru-RU" sz="2800" b="0" i="0" u="none" strike="noStrike" cap="none" spc="300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= 2, поэтому мы получили 1 бит информации</a:t>
            </a:r>
            <a:endParaRPr kumimoji="0" lang="ru-RU" sz="2800" b="0" i="0" u="none" strike="noStrike" cap="none" spc="300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spc="300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Ответ:</a:t>
            </a:r>
            <a:r>
              <a:rPr kumimoji="0" lang="ru-RU" sz="2800" b="0" i="0" u="none" strike="noStrike" cap="none" spc="300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1 бит</a:t>
            </a:r>
            <a:endParaRPr kumimoji="0" lang="ru-RU" sz="2800" b="0" i="0" u="none" strike="noStrike" cap="none" spc="300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Блок-схема: узел 26"/>
          <p:cNvSpPr/>
          <p:nvPr/>
        </p:nvSpPr>
        <p:spPr>
          <a:xfrm>
            <a:off x="7929586" y="2857496"/>
            <a:ext cx="720080" cy="720080"/>
          </a:xfrm>
          <a:prstGeom prst="flowChartConnector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Блок-схема: узел 16"/>
          <p:cNvSpPr/>
          <p:nvPr/>
        </p:nvSpPr>
        <p:spPr>
          <a:xfrm>
            <a:off x="7929586" y="4572008"/>
            <a:ext cx="720080" cy="720080"/>
          </a:xfrm>
          <a:prstGeom prst="flowChartConnector">
            <a:avLst/>
          </a:prstGeom>
          <a:solidFill>
            <a:srgbClr val="00800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Блок-схема: узел 8"/>
          <p:cNvSpPr/>
          <p:nvPr/>
        </p:nvSpPr>
        <p:spPr>
          <a:xfrm>
            <a:off x="7956376" y="4581128"/>
            <a:ext cx="720080" cy="720080"/>
          </a:xfrm>
          <a:prstGeom prst="flowChartConnector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50" autoRev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7" dur="250" autoRev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63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3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63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7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0" dur="25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31" dur="25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2" dur="25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25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63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63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63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63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63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63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63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63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63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1" animBg="1"/>
      <p:bldP spid="7" grpId="0" animBg="1"/>
      <p:bldP spid="7" grpId="2" animBg="1"/>
      <p:bldP spid="24" grpId="0" animBg="1"/>
      <p:bldP spid="27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Блок-схема: узел 14"/>
          <p:cNvSpPr/>
          <p:nvPr/>
        </p:nvSpPr>
        <p:spPr>
          <a:xfrm>
            <a:off x="7929586" y="4572008"/>
            <a:ext cx="720080" cy="720080"/>
          </a:xfrm>
          <a:prstGeom prst="flowChartConnector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Блок-схема: альтернативный процесс 11"/>
          <p:cNvSpPr/>
          <p:nvPr/>
        </p:nvSpPr>
        <p:spPr>
          <a:xfrm>
            <a:off x="7785570" y="2699800"/>
            <a:ext cx="1008112" cy="2808312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Блок-схема: альтернативный процесс 10"/>
          <p:cNvSpPr/>
          <p:nvPr/>
        </p:nvSpPr>
        <p:spPr>
          <a:xfrm>
            <a:off x="5769346" y="2699800"/>
            <a:ext cx="1008112" cy="2808312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 txBox="1">
            <a:spLocks/>
          </p:cNvSpPr>
          <p:nvPr/>
        </p:nvSpPr>
        <p:spPr>
          <a:xfrm>
            <a:off x="0" y="274638"/>
            <a:ext cx="9144000" cy="922114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3600" b="1" spc="300" dirty="0" smtClean="0">
                <a:latin typeface="Times New Roman" pitchFamily="18" charset="0"/>
                <a:cs typeface="Times New Roman" pitchFamily="18" charset="0"/>
              </a:rPr>
              <a:t>№ 6.</a:t>
            </a:r>
            <a:r>
              <a:rPr lang="ru-RU" sz="3600" spc="300" dirty="0" smtClean="0">
                <a:latin typeface="Times New Roman" pitchFamily="18" charset="0"/>
                <a:cs typeface="Times New Roman" pitchFamily="18" charset="0"/>
              </a:rPr>
              <a:t> Вы подошли к светофору, когда горел красный свет. После этого загорелся жёлтый свет. Какое количество информации вы при этом получили?</a:t>
            </a:r>
            <a:endParaRPr lang="ru-RU" sz="3600" b="1" spc="3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Блок-схема: узел 3"/>
          <p:cNvSpPr/>
          <p:nvPr/>
        </p:nvSpPr>
        <p:spPr>
          <a:xfrm>
            <a:off x="5923622" y="2843816"/>
            <a:ext cx="720080" cy="720080"/>
          </a:xfrm>
          <a:prstGeom prst="flowChartConnector">
            <a:avLst/>
          </a:prstGeom>
          <a:solidFill>
            <a:srgbClr val="FF000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Блок-схема: узел 5"/>
          <p:cNvSpPr/>
          <p:nvPr/>
        </p:nvSpPr>
        <p:spPr>
          <a:xfrm>
            <a:off x="5913362" y="4572008"/>
            <a:ext cx="720080" cy="720080"/>
          </a:xfrm>
          <a:prstGeom prst="flowChartConnector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Блок-схема: узел 6"/>
          <p:cNvSpPr/>
          <p:nvPr/>
        </p:nvSpPr>
        <p:spPr>
          <a:xfrm>
            <a:off x="7929586" y="2843816"/>
            <a:ext cx="720080" cy="720080"/>
          </a:xfrm>
          <a:prstGeom prst="flowChartConnector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Блок-схема: узел 7"/>
          <p:cNvSpPr/>
          <p:nvPr/>
        </p:nvSpPr>
        <p:spPr>
          <a:xfrm>
            <a:off x="7929586" y="3707912"/>
            <a:ext cx="720080" cy="720080"/>
          </a:xfrm>
          <a:prstGeom prst="flowChartConnector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Блок-схема: узел 8"/>
          <p:cNvSpPr/>
          <p:nvPr/>
        </p:nvSpPr>
        <p:spPr>
          <a:xfrm>
            <a:off x="7929586" y="3714752"/>
            <a:ext cx="720080" cy="720080"/>
          </a:xfrm>
          <a:prstGeom prst="flowChartConnector">
            <a:avLst/>
          </a:prstGeom>
          <a:solidFill>
            <a:srgbClr val="FFFF00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>
            <a:off x="6921474" y="3851928"/>
            <a:ext cx="648072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Блок-схема: узел 23"/>
          <p:cNvSpPr/>
          <p:nvPr/>
        </p:nvSpPr>
        <p:spPr>
          <a:xfrm>
            <a:off x="6374480" y="5732116"/>
            <a:ext cx="1857388" cy="86409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spc="300" dirty="0" smtClean="0">
                <a:latin typeface="Times New Roman" pitchFamily="18" charset="0"/>
                <a:cs typeface="Times New Roman" pitchFamily="18" charset="0"/>
              </a:rPr>
              <a:t>0  бит</a:t>
            </a:r>
            <a:endParaRPr lang="ru-RU" sz="2800" spc="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214282" y="2928934"/>
            <a:ext cx="464347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spc="30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Решение:</a:t>
            </a:r>
            <a:endParaRPr kumimoji="0" lang="ru-RU" sz="2800" b="0" i="0" u="none" strike="noStrike" cap="none" spc="300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spc="300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kumimoji="0" lang="ru-RU" sz="2800" b="0" i="0" u="none" strike="noStrike" cap="none" spc="300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= 1</a:t>
            </a:r>
            <a:endParaRPr kumimoji="0" lang="ru-RU" sz="2800" b="0" i="0" u="none" strike="noStrike" cap="none" spc="300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spc="300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ru-RU" sz="2800" spc="300" baseline="30000" dirty="0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0</a:t>
            </a:r>
            <a:r>
              <a:rPr kumimoji="0" lang="ru-RU" sz="2800" b="0" i="0" u="none" strike="noStrike" cap="none" spc="300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= 1, поэтому мы получили 0 бит информации</a:t>
            </a:r>
            <a:endParaRPr kumimoji="0" lang="ru-RU" sz="2800" b="0" i="0" u="none" strike="noStrike" cap="none" spc="300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spc="300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Ответ:</a:t>
            </a:r>
            <a:r>
              <a:rPr kumimoji="0" lang="ru-RU" sz="2800" b="0" i="0" u="none" strike="noStrike" cap="none" spc="300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800" spc="300" dirty="0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нет информации</a:t>
            </a:r>
            <a:endParaRPr kumimoji="0" lang="ru-RU" sz="2800" b="0" i="0" u="none" strike="noStrike" cap="none" spc="300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Блок-схема: узел 13"/>
          <p:cNvSpPr/>
          <p:nvPr/>
        </p:nvSpPr>
        <p:spPr>
          <a:xfrm>
            <a:off x="5923622" y="3714752"/>
            <a:ext cx="720080" cy="720080"/>
          </a:xfrm>
          <a:prstGeom prst="flowChartConnector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Блок-схема: узел 15"/>
          <p:cNvSpPr/>
          <p:nvPr/>
        </p:nvSpPr>
        <p:spPr>
          <a:xfrm>
            <a:off x="7929586" y="4572008"/>
            <a:ext cx="720080" cy="720080"/>
          </a:xfrm>
          <a:prstGeom prst="flowChartConnector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50" autoRev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7" dur="250" autoRev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1" dur="250" autoRev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12" dur="250" autoRev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3" dur="250" autoRev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50" autoRev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9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7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1" dur="250" autoRev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22" dur="250" autoRev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3" dur="250" autoRev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250" autoRev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63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3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63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63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3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63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63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63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63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63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63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63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9" grpId="1" animBg="1"/>
      <p:bldP spid="9" grpId="2" animBg="1"/>
      <p:bldP spid="2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ru-RU" spc="300" dirty="0" smtClean="0">
                <a:latin typeface="Times New Roman" pitchFamily="18" charset="0"/>
                <a:cs typeface="Times New Roman" pitchFamily="18" charset="0"/>
              </a:rPr>
              <a:t>Учебник.  Дополнение к главе 1. </a:t>
            </a:r>
            <a:r>
              <a:rPr lang="ru-RU" spc="3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П.1.1</a:t>
            </a:r>
          </a:p>
          <a:p>
            <a:pPr lvl="0"/>
            <a:r>
              <a:rPr lang="ru-RU" spc="300" dirty="0" smtClean="0">
                <a:latin typeface="Times New Roman" pitchFamily="18" charset="0"/>
                <a:cs typeface="Times New Roman" pitchFamily="18" charset="0"/>
              </a:rPr>
              <a:t>Задачник- практикум. </a:t>
            </a:r>
            <a:r>
              <a:rPr lang="ru-RU" spc="3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Том 1. П. 1.3. № 9,10,12</a:t>
            </a:r>
            <a:r>
              <a:rPr lang="ru-RU" spc="3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/>
            <a:r>
              <a:rPr lang="ru-RU" spc="300" dirty="0" smtClean="0">
                <a:latin typeface="Times New Roman" pitchFamily="18" charset="0"/>
                <a:cs typeface="Times New Roman" pitchFamily="18" charset="0"/>
              </a:rPr>
              <a:t>Подготовиться к </a:t>
            </a:r>
            <a:r>
              <a:rPr lang="ru-RU" spc="3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самостоятельной работе </a:t>
            </a:r>
            <a:r>
              <a:rPr lang="ru-RU" spc="300" dirty="0" smtClean="0">
                <a:latin typeface="Times New Roman" pitchFamily="18" charset="0"/>
                <a:cs typeface="Times New Roman" pitchFamily="18" charset="0"/>
              </a:rPr>
              <a:t>по теме «Измерение информации»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pc="300" dirty="0" smtClean="0">
                <a:latin typeface="Times New Roman" pitchFamily="18" charset="0"/>
                <a:cs typeface="Times New Roman" pitchFamily="18" charset="0"/>
              </a:rPr>
              <a:t>Домашнее задание</a:t>
            </a:r>
            <a:endParaRPr lang="ru-RU" b="1" spc="3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457200" y="3357562"/>
            <a:ext cx="8229600" cy="2768601"/>
          </a:xfrm>
        </p:spPr>
        <p:txBody>
          <a:bodyPr/>
          <a:lstStyle/>
          <a:p>
            <a:pPr>
              <a:buNone/>
            </a:pPr>
            <a:r>
              <a:rPr lang="ru-RU" b="1" spc="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Решение:</a:t>
            </a:r>
          </a:p>
          <a:p>
            <a:pPr>
              <a:buNone/>
            </a:pPr>
            <a:r>
              <a:rPr lang="en-US" spc="3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pc="3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=4</a:t>
            </a:r>
            <a:endParaRPr lang="ru-RU" b="1" spc="3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pc="3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pc="300" baseline="30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pc="3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=4, поэтому ответ содержит 2 бит информации</a:t>
            </a:r>
            <a:endParaRPr lang="ru-RU" b="1" spc="3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spc="3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Ответ: 2</a:t>
            </a:r>
            <a:r>
              <a:rPr lang="ru-RU" spc="3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бит</a:t>
            </a:r>
            <a:endParaRPr lang="ru-RU" b="1" spc="3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59464"/>
            <a:ext cx="8229600" cy="2998098"/>
          </a:xfrm>
        </p:spPr>
        <p:txBody>
          <a:bodyPr>
            <a:noAutofit/>
          </a:bodyPr>
          <a:lstStyle/>
          <a:p>
            <a:r>
              <a:rPr lang="ru-RU" sz="2800" b="1" spc="300" dirty="0" smtClean="0">
                <a:latin typeface="Times New Roman" pitchFamily="18" charset="0"/>
                <a:cs typeface="Times New Roman" pitchFamily="18" charset="0"/>
              </a:rPr>
              <a:t>Задачник- практикум. Том 1. П. 1.3.</a:t>
            </a:r>
            <a:r>
              <a:rPr lang="ru-RU" sz="2800" spc="3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spc="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spc="300" dirty="0" smtClean="0">
                <a:latin typeface="Times New Roman" pitchFamily="18" charset="0"/>
                <a:cs typeface="Times New Roman" pitchFamily="18" charset="0"/>
              </a:rPr>
              <a:t>№ 7.</a:t>
            </a:r>
            <a:r>
              <a:rPr lang="ru-RU" sz="2800" spc="300" dirty="0" smtClean="0">
                <a:latin typeface="Times New Roman" pitchFamily="18" charset="0"/>
                <a:cs typeface="Times New Roman" pitchFamily="18" charset="0"/>
              </a:rPr>
              <a:t> Группа школьников пришла в бассейн, в которой 4 дорожки для плавания. Тренер сообщил, что группа будет плавать на дорожке номер 3. Сколько информации получили школьники из этого сообщения?</a:t>
            </a:r>
            <a:endParaRPr lang="ru-RU" sz="2800" spc="3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457200" y="2500306"/>
            <a:ext cx="8229600" cy="3625857"/>
          </a:xfrm>
        </p:spPr>
        <p:txBody>
          <a:bodyPr/>
          <a:lstStyle/>
          <a:p>
            <a:pPr>
              <a:buNone/>
            </a:pPr>
            <a:r>
              <a:rPr lang="ru-RU" b="1" spc="300" dirty="0" smtClean="0">
                <a:latin typeface="Times New Roman" pitchFamily="18" charset="0"/>
                <a:cs typeface="Times New Roman" pitchFamily="18" charset="0"/>
              </a:rPr>
              <a:t>Решение:</a:t>
            </a:r>
          </a:p>
          <a:p>
            <a:pPr>
              <a:buNone/>
            </a:pPr>
            <a:r>
              <a:rPr lang="ru-RU" spc="3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pc="300" baseline="30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pc="3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=8, поэтому сообщение несёт 3 бита информации.</a:t>
            </a:r>
          </a:p>
          <a:p>
            <a:pPr>
              <a:buNone/>
            </a:pPr>
            <a:r>
              <a:rPr lang="ru-RU" spc="3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Ответ: 3 бита</a:t>
            </a:r>
            <a:endParaRPr lang="ru-RU" spc="3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59464"/>
            <a:ext cx="8229600" cy="1855089"/>
          </a:xfrm>
        </p:spPr>
        <p:txBody>
          <a:bodyPr>
            <a:noAutofit/>
          </a:bodyPr>
          <a:lstStyle/>
          <a:p>
            <a:r>
              <a:rPr lang="ru-RU" sz="2800" b="1" spc="300" dirty="0" smtClean="0">
                <a:latin typeface="Times New Roman" pitchFamily="18" charset="0"/>
                <a:cs typeface="Times New Roman" pitchFamily="18" charset="0"/>
              </a:rPr>
              <a:t>№ 8. </a:t>
            </a:r>
            <a:r>
              <a:rPr lang="ru-RU" sz="2800" spc="300" dirty="0" smtClean="0">
                <a:latin typeface="Times New Roman" pitchFamily="18" charset="0"/>
                <a:cs typeface="Times New Roman" pitchFamily="18" charset="0"/>
              </a:rPr>
              <a:t>В корзине лежат 8 шаров. Все шары разного цвета. Сколько информации несёт сообщение о том, что из корзины достали красный шар?</a:t>
            </a:r>
            <a:endParaRPr lang="ru-RU" sz="2800" spc="3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sepet-tl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57752" y="4000504"/>
            <a:ext cx="3571900" cy="2857520"/>
          </a:xfrm>
          <a:prstGeom prst="rect">
            <a:avLst/>
          </a:prstGeom>
        </p:spPr>
      </p:pic>
      <p:sp>
        <p:nvSpPr>
          <p:cNvPr id="6" name="Овал 5"/>
          <p:cNvSpPr/>
          <p:nvPr/>
        </p:nvSpPr>
        <p:spPr>
          <a:xfrm>
            <a:off x="6072198" y="5000636"/>
            <a:ext cx="428628" cy="42862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6429388" y="5286388"/>
            <a:ext cx="428628" cy="428628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6929454" y="5143512"/>
            <a:ext cx="428628" cy="428628"/>
          </a:xfrm>
          <a:prstGeom prst="ellipse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7286644" y="5500702"/>
            <a:ext cx="428628" cy="428628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6072198" y="5429264"/>
            <a:ext cx="428628" cy="428628"/>
          </a:xfrm>
          <a:prstGeom prst="ellipse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6715140" y="5500702"/>
            <a:ext cx="428628" cy="428628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7358082" y="5072074"/>
            <a:ext cx="428628" cy="428628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6643702" y="4929198"/>
            <a:ext cx="428628" cy="428628"/>
          </a:xfrm>
          <a:prstGeom prst="ellipse">
            <a:avLst/>
          </a:prstGeom>
          <a:solidFill>
            <a:srgbClr val="00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08 0.01067  0.017 0.02133  0.021 0.03467  C 0.025 0.04933  0.027 0.06667  0.029 0.084  C 0.031 0.10133  0.029 0.116  0.027 0.132  C 0.025 0.14667  0.022 0.16267  0.015 0.176  C 0.009 0.18933  -0.001 0.2  -0.012 0.208  C -0.022 0.216  -0.034 0.22133  -0.046 0.224  C -0.058 0.22667  -0.07 0.22667  -0.081 0.224  C -0.093 0.22133  -0.104 0.21467  -0.113 0.204  C -0.122 0.19467  -0.13 0.18267  -0.134 0.168  C -0.139 0.15467  -0.141 0.136  -0.141 0.12133  C -0.142 0.10667  -0.141 0.08933  -0.136 0.07467  C -0.131 0.06133  -0.122 0.05067  -0.11 0.04533  C -0.098 0.04133  -0.086 0.04667  -0.078 0.056  C -0.071 0.06533  -0.066 0.08  -0.065 0.09733  C -0.065 0.11467  -0.066 0.13067  -0.071 0.144  C -0.076 0.15733  -0.075 0.16  -0.095 0.17733  C -0.113 0.196  -0.131 0.19067  -0.142 0.192  C -0.153 0.192  -0.162 0.18667  -0.173 0.18133  C -0.185 0.17467  -0.195 0.16267  -0.202 0.152  C -0.209 0.14133  -0.212 0.128  -0.216 0.10667  C -0.219 0.08533  -0.219 0.07467  -0.219 0.05867  C -0.219 0.04267  -0.219 0.02667  -0.219 0.01067  E" pathEditMode="relative" ptsTypes="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457200" y="2928934"/>
            <a:ext cx="8229600" cy="3197229"/>
          </a:xfrm>
        </p:spPr>
        <p:txBody>
          <a:bodyPr/>
          <a:lstStyle/>
          <a:p>
            <a:pPr>
              <a:buNone/>
            </a:pPr>
            <a:r>
              <a:rPr lang="ru-RU" b="1" spc="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Решение:</a:t>
            </a:r>
          </a:p>
          <a:p>
            <a:pPr>
              <a:buNone/>
            </a:pPr>
            <a:r>
              <a:rPr lang="ru-RU" spc="3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pc="300" baseline="30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pc="3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=128 чисел- </a:t>
            </a:r>
            <a:r>
              <a:rPr lang="en-US" spc="3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endParaRPr lang="ru-RU" b="1" spc="3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spc="3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Ответ: </a:t>
            </a:r>
            <a:r>
              <a:rPr lang="ru-RU" spc="3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128</a:t>
            </a:r>
            <a:endParaRPr lang="ru-RU" b="1" spc="3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59464"/>
            <a:ext cx="8229600" cy="2426594"/>
          </a:xfrm>
        </p:spPr>
        <p:txBody>
          <a:bodyPr>
            <a:noAutofit/>
          </a:bodyPr>
          <a:lstStyle/>
          <a:p>
            <a:r>
              <a:rPr lang="ru-RU" sz="2800" b="1" spc="300" dirty="0" smtClean="0">
                <a:latin typeface="Times New Roman" pitchFamily="18" charset="0"/>
                <a:cs typeface="Times New Roman" pitchFamily="18" charset="0"/>
              </a:rPr>
              <a:t>№ 11.</a:t>
            </a:r>
            <a:r>
              <a:rPr lang="ru-RU" sz="2800" spc="300" dirty="0" smtClean="0">
                <a:latin typeface="Times New Roman" pitchFamily="18" charset="0"/>
                <a:cs typeface="Times New Roman" pitchFamily="18" charset="0"/>
              </a:rPr>
              <a:t> При угадывании целого числа в диапазоне от 1 до </a:t>
            </a:r>
            <a:r>
              <a:rPr lang="en-US" sz="2800" spc="3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800" spc="300" dirty="0" smtClean="0">
                <a:latin typeface="Times New Roman" pitchFamily="18" charset="0"/>
                <a:cs typeface="Times New Roman" pitchFamily="18" charset="0"/>
              </a:rPr>
              <a:t> было получено 7 битов информации. Чему равно </a:t>
            </a:r>
            <a:r>
              <a:rPr lang="en-US" sz="2800" spc="3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800" spc="3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2800" spc="3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457200" y="2928934"/>
            <a:ext cx="8229600" cy="3197229"/>
          </a:xfrm>
        </p:spPr>
        <p:txBody>
          <a:bodyPr/>
          <a:lstStyle/>
          <a:p>
            <a:pPr>
              <a:buNone/>
            </a:pPr>
            <a:r>
              <a:rPr lang="ru-RU" b="1" spc="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Решение:</a:t>
            </a:r>
          </a:p>
          <a:p>
            <a:pPr>
              <a:buNone/>
            </a:pPr>
            <a:r>
              <a:rPr lang="ru-RU" spc="3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pc="300" baseline="30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pc="3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=16 этажей</a:t>
            </a:r>
          </a:p>
          <a:p>
            <a:pPr>
              <a:buNone/>
            </a:pPr>
            <a:r>
              <a:rPr lang="ru-RU" b="1" spc="3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Ответ: 16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59464"/>
            <a:ext cx="8229600" cy="2426594"/>
          </a:xfrm>
        </p:spPr>
        <p:txBody>
          <a:bodyPr>
            <a:normAutofit/>
          </a:bodyPr>
          <a:lstStyle/>
          <a:p>
            <a:r>
              <a:rPr lang="ru-RU" sz="2800" b="1" spc="300" dirty="0" smtClean="0">
                <a:latin typeface="Times New Roman" pitchFamily="18" charset="0"/>
                <a:cs typeface="Times New Roman" pitchFamily="18" charset="0"/>
              </a:rPr>
              <a:t>№ 13.</a:t>
            </a:r>
            <a:r>
              <a:rPr lang="ru-RU" sz="2800" spc="300" dirty="0" smtClean="0">
                <a:latin typeface="Times New Roman" pitchFamily="18" charset="0"/>
                <a:cs typeface="Times New Roman" pitchFamily="18" charset="0"/>
              </a:rPr>
              <a:t> Сообщение о том, что ваш друг живёт на 10 этаже, несёт 4 бита информации. Сколько этажей в доме?</a:t>
            </a:r>
            <a:endParaRPr lang="ru-RU" sz="2800" spc="3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457200" y="2928934"/>
            <a:ext cx="8229600" cy="3197229"/>
          </a:xfrm>
        </p:spPr>
        <p:txBody>
          <a:bodyPr/>
          <a:lstStyle/>
          <a:p>
            <a:pPr>
              <a:buNone/>
            </a:pPr>
            <a:r>
              <a:rPr lang="ru-RU" b="1" spc="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Решение:</a:t>
            </a:r>
          </a:p>
          <a:p>
            <a:pPr>
              <a:buNone/>
            </a:pPr>
            <a:r>
              <a:rPr lang="ru-RU" spc="3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pc="300" baseline="30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2,8</a:t>
            </a:r>
            <a:r>
              <a:rPr lang="ru-RU" spc="3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=7, поэтому сообщение содержит 2,8 бит</a:t>
            </a:r>
          </a:p>
          <a:p>
            <a:pPr>
              <a:buNone/>
            </a:pPr>
            <a:r>
              <a:rPr lang="ru-RU" b="1" spc="3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Ответ</a:t>
            </a:r>
            <a:r>
              <a:rPr lang="ru-RU" b="1" spc="30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 2,8 бит</a:t>
            </a:r>
            <a:endParaRPr lang="ru-RU" b="1" spc="3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59464"/>
            <a:ext cx="8229600" cy="2426594"/>
          </a:xfrm>
        </p:spPr>
        <p:txBody>
          <a:bodyPr>
            <a:noAutofit/>
          </a:bodyPr>
          <a:lstStyle/>
          <a:p>
            <a:r>
              <a:rPr lang="ru-RU" sz="2800" b="1" spc="300" dirty="0" smtClean="0">
                <a:latin typeface="Times New Roman" pitchFamily="18" charset="0"/>
                <a:cs typeface="Times New Roman" pitchFamily="18" charset="0"/>
              </a:rPr>
              <a:t>№ 15.</a:t>
            </a:r>
            <a:r>
              <a:rPr lang="ru-RU" sz="2800" spc="300" dirty="0" smtClean="0">
                <a:latin typeface="Times New Roman" pitchFamily="18" charset="0"/>
                <a:cs typeface="Times New Roman" pitchFamily="18" charset="0"/>
              </a:rPr>
              <a:t> В коробке лежат 7 разноцветных карандашей. Какое количество информации содержит сообщение, что из коробки достали красный карандаш?</a:t>
            </a:r>
            <a:endParaRPr lang="ru-RU" sz="2800" spc="3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457200" y="1340768"/>
            <a:ext cx="8229600" cy="5517232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spc="300" dirty="0" smtClean="0">
                <a:latin typeface="Times New Roman" pitchFamily="18" charset="0"/>
                <a:cs typeface="Times New Roman" pitchFamily="18" charset="0"/>
              </a:rPr>
              <a:t>5. Сколько бит в10 байтах?</a:t>
            </a:r>
          </a:p>
          <a:p>
            <a:pPr>
              <a:buNone/>
            </a:pPr>
            <a:r>
              <a:rPr lang="ru-RU" spc="300" dirty="0" smtClean="0">
                <a:latin typeface="Times New Roman" pitchFamily="18" charset="0"/>
                <a:cs typeface="Times New Roman" pitchFamily="18" charset="0"/>
              </a:rPr>
              <a:t>   а)100		б) 8000		</a:t>
            </a:r>
          </a:p>
          <a:p>
            <a:pPr>
              <a:buNone/>
            </a:pPr>
            <a:r>
              <a:rPr lang="ru-RU" spc="300" dirty="0" smtClean="0">
                <a:latin typeface="Times New Roman" pitchFamily="18" charset="0"/>
                <a:cs typeface="Times New Roman" pitchFamily="18" charset="0"/>
              </a:rPr>
              <a:t>6. Расположите в порядке убывания: </a:t>
            </a:r>
          </a:p>
          <a:p>
            <a:pPr>
              <a:buNone/>
            </a:pPr>
            <a:r>
              <a:rPr lang="ru-RU" spc="300" dirty="0" smtClean="0">
                <a:latin typeface="Times New Roman" pitchFamily="18" charset="0"/>
                <a:cs typeface="Times New Roman" pitchFamily="18" charset="0"/>
              </a:rPr>
              <a:t>	А. 1 Гбайт        Б. 1Кбайт   В.1бит           </a:t>
            </a:r>
          </a:p>
          <a:p>
            <a:pPr>
              <a:buNone/>
            </a:pPr>
            <a:r>
              <a:rPr lang="ru-RU" spc="300" dirty="0" smtClean="0">
                <a:latin typeface="Times New Roman" pitchFamily="18" charset="0"/>
                <a:cs typeface="Times New Roman" pitchFamily="18" charset="0"/>
              </a:rPr>
              <a:t>   Г. 1 байт           Д. 1 Мбайт</a:t>
            </a:r>
          </a:p>
          <a:p>
            <a:pPr>
              <a:buNone/>
            </a:pPr>
            <a:r>
              <a:rPr lang="ru-RU" b="1" spc="300" dirty="0" smtClean="0">
                <a:latin typeface="Times New Roman" pitchFamily="18" charset="0"/>
                <a:cs typeface="Times New Roman" pitchFamily="18" charset="0"/>
              </a:rPr>
              <a:t>				</a:t>
            </a:r>
            <a:r>
              <a:rPr lang="ru-RU" spc="300" dirty="0" smtClean="0">
                <a:latin typeface="Times New Roman" pitchFamily="18" charset="0"/>
                <a:cs typeface="Times New Roman" pitchFamily="18" charset="0"/>
              </a:rPr>
              <a:t>б) ГВДАБ		в) ВГБДА</a:t>
            </a:r>
          </a:p>
          <a:p>
            <a:pPr>
              <a:buNone/>
            </a:pPr>
            <a:r>
              <a:rPr lang="ru-RU" spc="300" dirty="0" smtClean="0">
                <a:latin typeface="Times New Roman" pitchFamily="18" charset="0"/>
                <a:cs typeface="Times New Roman" pitchFamily="18" charset="0"/>
              </a:rPr>
              <a:t>7. В кодировке КОИ-8 каждый символ кодируется одним байтом. Определите количество символов в сообщении, если информационный объем сообщения в этой кодировке равен 160 бит. (ГИА 2011,  № 1)</a:t>
            </a:r>
          </a:p>
          <a:p>
            <a:pPr>
              <a:buNone/>
            </a:pPr>
            <a:r>
              <a:rPr lang="ru-RU" spc="300" dirty="0" smtClean="0">
                <a:latin typeface="Times New Roman" pitchFamily="18" charset="0"/>
                <a:cs typeface="Times New Roman" pitchFamily="18" charset="0"/>
              </a:rPr>
              <a:t>	1) 10	2) 16				4) 160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spc="300" dirty="0" smtClean="0">
                <a:latin typeface="Times New Roman" pitchFamily="18" charset="0"/>
                <a:cs typeface="Times New Roman" pitchFamily="18" charset="0"/>
              </a:rPr>
              <a:t>Проверка пройденного материала</a:t>
            </a:r>
            <a:endParaRPr lang="ru-RU" b="1" spc="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429256" y="1628800"/>
            <a:ext cx="11160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700" spc="300" dirty="0" smtClean="0">
                <a:latin typeface="Times New Roman" pitchFamily="18" charset="0"/>
                <a:cs typeface="Times New Roman" pitchFamily="18" charset="0"/>
              </a:rPr>
              <a:t>в) 80</a:t>
            </a:r>
            <a:endParaRPr lang="ru-RU" sz="27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99592" y="3569241"/>
            <a:ext cx="1838965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700" spc="300" dirty="0" smtClean="0">
                <a:latin typeface="Times New Roman" pitchFamily="18" charset="0"/>
                <a:cs typeface="Times New Roman" pitchFamily="18" charset="0"/>
              </a:rPr>
              <a:t>а)АДБГВ</a:t>
            </a:r>
            <a:endParaRPr lang="ru-RU" sz="27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851920" y="6290156"/>
            <a:ext cx="112562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700" spc="300" dirty="0" smtClean="0">
                <a:latin typeface="Times New Roman" pitchFamily="18" charset="0"/>
                <a:cs typeface="Times New Roman" pitchFamily="18" charset="0"/>
              </a:rPr>
              <a:t>3) 20</a:t>
            </a:r>
            <a:endParaRPr lang="ru-RU" sz="27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95536" y="2204864"/>
            <a:ext cx="8496944" cy="2736304"/>
          </a:xfrm>
          <a:prstGeom prst="roundRect">
            <a:avLst/>
          </a:prstGeom>
          <a:solidFill>
            <a:schemeClr val="bg1">
              <a:lumMod val="85000"/>
              <a:alpha val="22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itle 2"/>
          <p:cNvSpPr>
            <a:spLocks noGrp="1"/>
          </p:cNvSpPr>
          <p:nvPr>
            <p:ph type="ctrTitle"/>
          </p:nvPr>
        </p:nvSpPr>
        <p:spPr>
          <a:xfrm>
            <a:off x="2771800" y="2204864"/>
            <a:ext cx="6120680" cy="23042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800" b="1" spc="3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Содержательный подход к измерению  информации</a:t>
            </a:r>
            <a:endParaRPr lang="ru-RU" b="1" noProof="0" dirty="0">
              <a:solidFill>
                <a:srgbClr val="FFFF00"/>
              </a:solidFill>
            </a:endParaRPr>
          </a:p>
        </p:txBody>
      </p:sp>
      <p:sp>
        <p:nvSpPr>
          <p:cNvPr id="6" name="Дата 4"/>
          <p:cNvSpPr>
            <a:spLocks noGrp="1"/>
          </p:cNvSpPr>
          <p:nvPr>
            <p:ph type="dt" sz="half" idx="10"/>
          </p:nvPr>
        </p:nvSpPr>
        <p:spPr>
          <a:xfrm>
            <a:off x="6643702" y="428604"/>
            <a:ext cx="2133600" cy="476250"/>
          </a:xfrm>
        </p:spPr>
        <p:txBody>
          <a:bodyPr/>
          <a:lstStyle/>
          <a:p>
            <a:fld id="{F5C57343-E8D5-430E-97C9-BA91F6E2361B}" type="datetime1">
              <a:rPr lang="ru-RU" sz="2400" spc="30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pPr/>
              <a:t>01.12.2014</a:t>
            </a:fld>
            <a:endParaRPr lang="en-US" sz="2400" spc="3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0" y="274638"/>
            <a:ext cx="9144000" cy="922114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lvl="0" algn="ctr">
              <a:defRPr/>
            </a:pPr>
            <a:endParaRPr kumimoji="0" lang="ru-RU" sz="3200" b="1" i="0" u="none" strike="noStrike" kern="0" cap="none" spc="300" normalizeH="0" noProof="0" dirty="0" smtClean="0">
              <a:ln>
                <a:noFill/>
              </a:ln>
              <a:solidFill>
                <a:schemeClr val="tx2">
                  <a:satMod val="130000"/>
                </a:schemeClr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coin%20flip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472" y="2433373"/>
            <a:ext cx="2232248" cy="2579803"/>
          </a:xfrm>
          <a:prstGeom prst="rect">
            <a:avLst/>
          </a:prstGeom>
        </p:spPr>
      </p:pic>
      <p:pic>
        <p:nvPicPr>
          <p:cNvPr id="7" name="Рисунок 6" descr="koste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5400000" flipH="1">
            <a:off x="5113281" y="1177712"/>
            <a:ext cx="1741710" cy="4824536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755576" y="620688"/>
            <a:ext cx="792961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kern="0" spc="30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Неопределенность знания </a:t>
            </a:r>
            <a:r>
              <a:rPr lang="ru-RU" sz="2800" b="1" kern="0" spc="30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о некотором событии– количество возможных результатов события</a:t>
            </a:r>
            <a:endParaRPr lang="ru-RU" sz="2800" spc="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2976" y="4286256"/>
            <a:ext cx="684076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spc="300" dirty="0" smtClean="0">
                <a:latin typeface="Times New Roman" pitchFamily="18" charset="0"/>
                <a:cs typeface="Times New Roman" pitchFamily="18" charset="0"/>
              </a:rPr>
              <a:t>Сообщение о том, что произошло одно событие из двух равновероятных, несет 1 бит информации.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85720" y="1340768"/>
            <a:ext cx="864399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2400" b="1" kern="0" spc="30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ПРИМЕР 1.  </a:t>
            </a:r>
          </a:p>
          <a:p>
            <a:pPr lvl="0" algn="ctr">
              <a:defRPr/>
            </a:pPr>
            <a:r>
              <a:rPr lang="ru-RU" sz="2400" b="1" kern="0" spc="30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Сдача зачета или экзамена</a:t>
            </a:r>
          </a:p>
          <a:p>
            <a:pPr lvl="0" algn="ctr">
              <a:defRPr/>
            </a:pPr>
            <a:endParaRPr lang="ru-RU" sz="2400" b="1" kern="0" spc="300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2400" b="1" spc="300" dirty="0">
                <a:latin typeface="Times New Roman" pitchFamily="18" charset="0"/>
                <a:cs typeface="Times New Roman" pitchFamily="18" charset="0"/>
              </a:rPr>
              <a:t>«Зачет</a:t>
            </a:r>
            <a:r>
              <a:rPr lang="ru-RU" sz="2400" b="1" spc="300" dirty="0" smtClean="0">
                <a:latin typeface="Times New Roman" pitchFamily="18" charset="0"/>
                <a:cs typeface="Times New Roman" pitchFamily="18" charset="0"/>
              </a:rPr>
              <a:t>»    «Незачет</a:t>
            </a:r>
            <a:r>
              <a:rPr lang="ru-RU" sz="2400" b="1" spc="300" dirty="0">
                <a:latin typeface="Times New Roman" pitchFamily="18" charset="0"/>
                <a:cs typeface="Times New Roman" pitchFamily="18" charset="0"/>
              </a:rPr>
              <a:t>»?          «2</a:t>
            </a:r>
            <a:r>
              <a:rPr lang="ru-RU" sz="2400" b="1" spc="300" dirty="0" smtClean="0">
                <a:latin typeface="Times New Roman" pitchFamily="18" charset="0"/>
                <a:cs typeface="Times New Roman" pitchFamily="18" charset="0"/>
              </a:rPr>
              <a:t>»   </a:t>
            </a:r>
            <a:r>
              <a:rPr lang="ru-RU" sz="2400" b="1" spc="300" dirty="0">
                <a:latin typeface="Times New Roman" pitchFamily="18" charset="0"/>
                <a:cs typeface="Times New Roman" pitchFamily="18" charset="0"/>
              </a:rPr>
              <a:t>«3</a:t>
            </a:r>
            <a:r>
              <a:rPr lang="ru-RU" sz="2400" b="1" spc="300" dirty="0" smtClean="0">
                <a:latin typeface="Times New Roman" pitchFamily="18" charset="0"/>
                <a:cs typeface="Times New Roman" pitchFamily="18" charset="0"/>
              </a:rPr>
              <a:t>»   </a:t>
            </a:r>
            <a:r>
              <a:rPr lang="ru-RU" sz="2400" b="1" spc="300" dirty="0">
                <a:latin typeface="Times New Roman" pitchFamily="18" charset="0"/>
                <a:cs typeface="Times New Roman" pitchFamily="18" charset="0"/>
              </a:rPr>
              <a:t>«4» </a:t>
            </a:r>
            <a:r>
              <a:rPr lang="ru-RU" sz="2400" b="1" spc="300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2400" b="1" spc="300" dirty="0">
                <a:latin typeface="Times New Roman" pitchFamily="18" charset="0"/>
                <a:cs typeface="Times New Roman" pitchFamily="18" charset="0"/>
              </a:rPr>
              <a:t>5»</a:t>
            </a:r>
            <a:r>
              <a:rPr lang="en-US" sz="2400" b="1" spc="300" dirty="0">
                <a:latin typeface="Times New Roman" pitchFamily="18" charset="0"/>
                <a:cs typeface="Times New Roman" pitchFamily="18" charset="0"/>
              </a:rPr>
              <a:t>?</a:t>
            </a:r>
            <a:r>
              <a:rPr lang="ru-RU" sz="2400" b="1" spc="3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 algn="ctr">
              <a:defRPr/>
            </a:pPr>
            <a:endParaRPr lang="ru-RU" sz="2400" b="1" kern="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rot="5400000">
            <a:off x="3383868" y="2168860"/>
            <a:ext cx="576064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rot="10800000" flipV="1">
            <a:off x="1907704" y="2060848"/>
            <a:ext cx="1944216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rot="5400000">
            <a:off x="5220072" y="2060848"/>
            <a:ext cx="504056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rot="16200000" flipH="1">
            <a:off x="5544108" y="2240868"/>
            <a:ext cx="504056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5724128" y="2060848"/>
            <a:ext cx="864096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5724128" y="2060848"/>
            <a:ext cx="1368152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Блок-схема: узел 21"/>
          <p:cNvSpPr/>
          <p:nvPr/>
        </p:nvSpPr>
        <p:spPr>
          <a:xfrm>
            <a:off x="1071538" y="2928934"/>
            <a:ext cx="2071703" cy="7858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spc="300" dirty="0" smtClean="0">
                <a:latin typeface="Times New Roman" pitchFamily="18" charset="0"/>
                <a:cs typeface="Times New Roman" pitchFamily="18" charset="0"/>
              </a:rPr>
              <a:t>1 бит</a:t>
            </a:r>
            <a:endParaRPr lang="ru-RU" sz="2800" spc="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Блок-схема: узел 22"/>
          <p:cNvSpPr/>
          <p:nvPr/>
        </p:nvSpPr>
        <p:spPr>
          <a:xfrm>
            <a:off x="6143636" y="3000372"/>
            <a:ext cx="2071703" cy="7858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spc="300" dirty="0" smtClean="0">
                <a:latin typeface="Times New Roman" pitchFamily="18" charset="0"/>
                <a:cs typeface="Times New Roman" pitchFamily="18" charset="0"/>
              </a:rPr>
              <a:t>2 бита</a:t>
            </a:r>
            <a:endParaRPr lang="ru-RU" sz="2800" spc="3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340768"/>
            <a:ext cx="43559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2400" b="1" kern="0" spc="30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ПРИМЕР 2.  </a:t>
            </a:r>
          </a:p>
          <a:p>
            <a:pPr lvl="0" algn="ctr">
              <a:defRPr/>
            </a:pPr>
            <a:r>
              <a:rPr lang="ru-RU" sz="2400" b="1" kern="0" spc="30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Книжная полка в шкафу</a:t>
            </a:r>
            <a:endParaRPr lang="ru-RU" sz="2400" b="1" spc="300" dirty="0">
              <a:latin typeface="Times New Roman" pitchFamily="18" charset="0"/>
              <a:cs typeface="Times New Roman" pitchFamily="18" charset="0"/>
            </a:endParaRPr>
          </a:p>
          <a:p>
            <a:pPr lvl="0" algn="ctr">
              <a:defRPr/>
            </a:pPr>
            <a:endParaRPr lang="ru-RU" sz="2400" b="1" kern="0" spc="30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0" y="2564904"/>
            <a:ext cx="4796406" cy="3509565"/>
          </a:xfrm>
          <a:prstGeom prst="rect">
            <a:avLst/>
          </a:prstGeom>
        </p:spPr>
      </p:pic>
      <p:sp>
        <p:nvSpPr>
          <p:cNvPr id="4" name="Блок-схема: узел 3"/>
          <p:cNvSpPr/>
          <p:nvPr/>
        </p:nvSpPr>
        <p:spPr>
          <a:xfrm>
            <a:off x="3491880" y="2492896"/>
            <a:ext cx="1224136" cy="86409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 бита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979712" y="2708920"/>
            <a:ext cx="12961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2400" b="1" kern="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8 полок</a:t>
            </a:r>
            <a:endParaRPr lang="ru-RU" sz="2400" b="1" kern="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Блок-схема: узел 5"/>
          <p:cNvSpPr/>
          <p:nvPr/>
        </p:nvSpPr>
        <p:spPr>
          <a:xfrm>
            <a:off x="3491880" y="3501008"/>
            <a:ext cx="1224136" cy="86409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4 бита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786314" y="1357298"/>
            <a:ext cx="410616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en-US" sz="3600" b="1" kern="0" spc="3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 – </a:t>
            </a:r>
            <a:endParaRPr lang="ru-RU" sz="3600" b="1" kern="0" spc="3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defRPr/>
            </a:pPr>
            <a:r>
              <a:rPr lang="ru-RU" sz="2000" b="1" kern="0" spc="3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количество возможных событий</a:t>
            </a:r>
          </a:p>
          <a:p>
            <a:pPr lvl="0">
              <a:defRPr/>
            </a:pPr>
            <a:endParaRPr lang="ru-RU" sz="2000" b="1" kern="0" spc="3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>
              <a:defRPr/>
            </a:pPr>
            <a:r>
              <a:rPr lang="en-US" sz="3200" b="1" kern="0" spc="3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200" b="1" kern="0" spc="3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</a:p>
          <a:p>
            <a:pPr lvl="0" algn="ctr">
              <a:defRPr/>
            </a:pPr>
            <a:r>
              <a:rPr lang="ru-RU" sz="2000" b="1" kern="0" spc="3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количество информации в сообщении в битах</a:t>
            </a:r>
          </a:p>
          <a:p>
            <a:pPr lvl="0" algn="ctr">
              <a:defRPr/>
            </a:pPr>
            <a:endParaRPr lang="ru-RU" sz="2000" b="1" kern="0" spc="300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>
              <a:defRPr/>
            </a:pPr>
            <a:r>
              <a:rPr lang="ru-RU" sz="2000" b="1" kern="0" spc="30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В примерах:</a:t>
            </a:r>
          </a:p>
          <a:p>
            <a:pPr lvl="0" defTabSz="390525">
              <a:defRPr/>
            </a:pPr>
            <a:r>
              <a:rPr lang="ru-RU" sz="2000" b="1" kern="0" spc="30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с монетой–   </a:t>
            </a:r>
            <a:r>
              <a:rPr lang="en-US" sz="2000" b="1" kern="0" spc="30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N=2,</a:t>
            </a:r>
            <a:r>
              <a:rPr lang="ru-RU" sz="2000" b="1" kern="0" spc="30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b="1" kern="0" spc="30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kern="0" spc="300" dirty="0" err="1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b="1" kern="0" spc="30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=1</a:t>
            </a:r>
            <a:endParaRPr lang="ru-RU" sz="2000" b="1" kern="0" spc="300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defTabSz="390525">
              <a:defRPr/>
            </a:pPr>
            <a:r>
              <a:rPr lang="en-US" sz="2000" b="1" kern="0" spc="30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c </a:t>
            </a:r>
            <a:r>
              <a:rPr lang="ru-RU" sz="2000" b="1" kern="0" spc="30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оценкой–     </a:t>
            </a:r>
            <a:r>
              <a:rPr lang="en-US" sz="2000" b="1" kern="0" spc="30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N=4, </a:t>
            </a:r>
            <a:r>
              <a:rPr lang="ru-RU" sz="2000" b="1" kern="0" spc="30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b="1" kern="0" spc="300" dirty="0" err="1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b="1" kern="0" spc="30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=2</a:t>
            </a:r>
          </a:p>
          <a:p>
            <a:pPr lvl="0" defTabSz="390525">
              <a:defRPr/>
            </a:pPr>
            <a:r>
              <a:rPr lang="ru-RU" sz="2000" b="1" kern="0" spc="30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с 8 полками–  </a:t>
            </a:r>
            <a:r>
              <a:rPr lang="en-US" sz="2000" b="1" kern="0" spc="30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N=8, </a:t>
            </a:r>
            <a:r>
              <a:rPr lang="ru-RU" sz="2000" b="1" kern="0" spc="30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b="1" kern="0" spc="300" dirty="0" err="1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b="1" kern="0" spc="30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=3</a:t>
            </a:r>
          </a:p>
          <a:p>
            <a:pPr lvl="0" defTabSz="390525">
              <a:defRPr/>
            </a:pPr>
            <a:r>
              <a:rPr lang="ru-RU" sz="2000" b="1" kern="0" spc="30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с 16 полками– </a:t>
            </a:r>
            <a:r>
              <a:rPr lang="en-US" sz="2000" b="1" kern="0" spc="30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N=16, </a:t>
            </a:r>
            <a:r>
              <a:rPr lang="en-US" sz="2000" b="1" kern="0" spc="300" dirty="0" err="1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b="1" kern="0" spc="30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=4</a:t>
            </a:r>
            <a:endParaRPr lang="ru-RU" sz="2400" b="1" kern="0" spc="30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979712" y="3645024"/>
            <a:ext cx="14401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2400" b="1" kern="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16 полок</a:t>
            </a:r>
            <a:endParaRPr lang="ru-RU" sz="2400" b="1" kern="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0" y="274638"/>
            <a:ext cx="9144000" cy="922114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b="1" kern="0" spc="3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Формула количества информации</a:t>
            </a:r>
            <a:endParaRPr kumimoji="0" lang="ru-RU" sz="3200" b="1" i="0" u="none" strike="noStrike" kern="0" cap="none" spc="300" normalizeH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00760" y="5750004"/>
            <a:ext cx="224364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spc="3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6600" b="1" spc="300" baseline="30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6600" b="1" spc="3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=N</a:t>
            </a:r>
            <a:endParaRPr lang="ru-RU" sz="6600" b="1" spc="3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7" dur="2000" fill="hold"/>
                                        <p:tgtEl>
                                          <p:spTgt spid="1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4" grpId="0" animBg="1"/>
      <p:bldP spid="5" grpId="0"/>
      <p:bldP spid="5" grpId="1"/>
      <p:bldP spid="6" grpId="0" animBg="1"/>
      <p:bldP spid="8" grpId="0"/>
      <p:bldP spid="10" grpId="0"/>
      <p:bldP spid="10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Autofit/>
          </a:bodyPr>
          <a:lstStyle/>
          <a:p>
            <a:r>
              <a:rPr lang="ru-RU" sz="2800" b="1" spc="300" dirty="0" smtClean="0">
                <a:latin typeface="Times New Roman" pitchFamily="18" charset="0"/>
                <a:cs typeface="Times New Roman" pitchFamily="18" charset="0"/>
              </a:rPr>
              <a:t>Таблица 1.1. Количество информации в сообщении об одном из N равновероятных событий</a:t>
            </a:r>
            <a:endParaRPr lang="ru-RU" sz="2800" spc="3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1757082"/>
            <a:ext cx="5715040" cy="5100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2915816" y="2132856"/>
            <a:ext cx="5882510" cy="1470025"/>
          </a:xfrm>
        </p:spPr>
        <p:txBody>
          <a:bodyPr>
            <a:normAutofit fontScale="90000"/>
          </a:bodyPr>
          <a:lstStyle/>
          <a:p>
            <a:r>
              <a:rPr lang="ru-RU" b="1" i="1" spc="3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Практическая работа «Подсчёт количества информации»</a:t>
            </a:r>
            <a:endParaRPr lang="ru-RU" b="1" spc="3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1714480" y="4857760"/>
            <a:ext cx="6972320" cy="1428759"/>
          </a:xfrm>
        </p:spPr>
        <p:txBody>
          <a:bodyPr>
            <a:normAutofit fontScale="25000" lnSpcReduction="20000"/>
          </a:bodyPr>
          <a:lstStyle/>
          <a:p>
            <a:r>
              <a:rPr lang="ru-RU" sz="11200" i="1" spc="300" dirty="0" smtClean="0">
                <a:latin typeface="Times New Roman" pitchFamily="18" charset="0"/>
                <a:cs typeface="Times New Roman" pitchFamily="18" charset="0"/>
              </a:rPr>
              <a:t>Цель работы: </a:t>
            </a:r>
            <a:r>
              <a:rPr lang="ru-RU" sz="11200" spc="300" dirty="0" smtClean="0">
                <a:latin typeface="Times New Roman" pitchFamily="18" charset="0"/>
                <a:cs typeface="Times New Roman" pitchFamily="18" charset="0"/>
              </a:rPr>
              <a:t>научиться измерять информационный объем информации в сообщении об одном из N равновероятных событий</a:t>
            </a:r>
            <a:endParaRPr lang="ru-RU" spc="3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428596" y="3714752"/>
            <a:ext cx="8229600" cy="2643206"/>
          </a:xfrm>
        </p:spPr>
        <p:txBody>
          <a:bodyPr/>
          <a:lstStyle/>
          <a:p>
            <a:pPr>
              <a:buNone/>
            </a:pPr>
            <a:r>
              <a:rPr lang="ru-RU" b="1" spc="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Решение:</a:t>
            </a:r>
          </a:p>
          <a:p>
            <a:pPr>
              <a:buNone/>
            </a:pPr>
            <a:r>
              <a:rPr lang="en-US" spc="3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pc="3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=2</a:t>
            </a:r>
            <a:endParaRPr lang="ru-RU" b="1" spc="3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pc="3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pc="300" baseline="30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pc="3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=2, поэтому ответ содержит 1 бит информации</a:t>
            </a:r>
            <a:endParaRPr lang="ru-RU" b="1" spc="3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spc="3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Ответ: </a:t>
            </a:r>
            <a:r>
              <a:rPr lang="ru-RU" spc="3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 бит</a:t>
            </a:r>
            <a:endParaRPr lang="ru-RU" b="1" spc="3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59464"/>
            <a:ext cx="8229600" cy="3283850"/>
          </a:xfrm>
        </p:spPr>
        <p:txBody>
          <a:bodyPr>
            <a:noAutofit/>
          </a:bodyPr>
          <a:lstStyle/>
          <a:p>
            <a:r>
              <a:rPr lang="ru-RU" sz="3200" b="1" spc="300" dirty="0" smtClean="0">
                <a:latin typeface="Times New Roman" pitchFamily="18" charset="0"/>
                <a:cs typeface="Times New Roman" pitchFamily="18" charset="0"/>
              </a:rPr>
              <a:t>Задачник- практикум. Том 1. П. 1.3. стр.15.</a:t>
            </a:r>
            <a:r>
              <a:rPr lang="ru-RU" sz="3200" spc="3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spc="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spc="3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№ 3.</a:t>
            </a:r>
            <a:r>
              <a:rPr lang="ru-RU" sz="3200" spc="3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spc="300" dirty="0" smtClean="0">
                <a:latin typeface="Times New Roman" pitchFamily="18" charset="0"/>
                <a:cs typeface="Times New Roman" pitchFamily="18" charset="0"/>
              </a:rPr>
              <a:t>«Вы выходите на следующей остановке?»- спросили человека в автобусе. «Нет»,- ответил он. Сколько информации содержит ответ?</a:t>
            </a:r>
            <a:endParaRPr lang="ru-RU" sz="3200" spc="3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4">
  <a:themeElements>
    <a:clrScheme name="Пиксел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Пиксел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Тема4</Template>
  <TotalTime>1264</TotalTime>
  <Words>540</Words>
  <Application>Microsoft Office PowerPoint</Application>
  <PresentationFormat>Экран (4:3)</PresentationFormat>
  <Paragraphs>92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Тема4</vt:lpstr>
      <vt:lpstr>Проверка домашнего задания</vt:lpstr>
      <vt:lpstr>Проверка пройденного материала</vt:lpstr>
      <vt:lpstr>Содержательный подход к измерению  информации</vt:lpstr>
      <vt:lpstr>Слайд 4</vt:lpstr>
      <vt:lpstr>Слайд 5</vt:lpstr>
      <vt:lpstr>Слайд 6</vt:lpstr>
      <vt:lpstr>Таблица 1.1. Количество информации в сообщении об одном из N равновероятных событий</vt:lpstr>
      <vt:lpstr>Практическая работа «Подсчёт количества информации»</vt:lpstr>
      <vt:lpstr>Задачник- практикум. Том 1. П. 1.3. стр.15. № 3. «Вы выходите на следующей остановке?»- спросили человека в автобусе. «Нет»,- ответил он. Сколько информации содержит ответ?</vt:lpstr>
      <vt:lpstr>№ 4. Какой объём информации содержит сообщение, уменьшающее неопределённость знания в 4 раза?</vt:lpstr>
      <vt:lpstr>Слайд 11</vt:lpstr>
      <vt:lpstr>Слайд 12</vt:lpstr>
      <vt:lpstr>Домашнее задание</vt:lpstr>
      <vt:lpstr>Задачник- практикум. Том 1. П. 1.3. № 7. Группа школьников пришла в бассейн, в которой 4 дорожки для плавания. Тренер сообщил, что группа будет плавать на дорожке номер 3. Сколько информации получили школьники из этого сообщения?</vt:lpstr>
      <vt:lpstr>№ 8. В корзине лежат 8 шаров. Все шары разного цвета. Сколько информации несёт сообщение о том, что из корзины достали красный шар?</vt:lpstr>
      <vt:lpstr>№ 11. При угадывании целого числа в диапазоне от 1 до N было получено 7 битов информации. Чему равно N?</vt:lpstr>
      <vt:lpstr>№ 13. Сообщение о том, что ваш друг живёт на 10 этаже, несёт 4 бита информации. Сколько этажей в доме?</vt:lpstr>
      <vt:lpstr>№ 15. В коробке лежат 7 разноцветных карандашей. Какое количество информации содержит сообщение, что из коробки достали красный карандаш?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Измерение  информации СОДЕРЖАТЕЛЬНЫЙ ПОДХОД</dc:title>
  <dc:creator>Ольга</dc:creator>
  <cp:lastModifiedBy>Евлевы</cp:lastModifiedBy>
  <cp:revision>153</cp:revision>
  <dcterms:created xsi:type="dcterms:W3CDTF">2010-09-29T14:38:59Z</dcterms:created>
  <dcterms:modified xsi:type="dcterms:W3CDTF">2014-12-01T19:57:41Z</dcterms:modified>
</cp:coreProperties>
</file>