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9" r:id="rId4"/>
    <p:sldId id="258" r:id="rId5"/>
    <p:sldId id="263" r:id="rId6"/>
    <p:sldId id="262" r:id="rId7"/>
    <p:sldId id="269" r:id="rId8"/>
    <p:sldId id="268" r:id="rId9"/>
    <p:sldId id="270" r:id="rId10"/>
    <p:sldId id="266" r:id="rId11"/>
    <p:sldId id="271" r:id="rId12"/>
    <p:sldId id="265" r:id="rId13"/>
    <p:sldId id="272" r:id="rId14"/>
    <p:sldId id="274" r:id="rId15"/>
    <p:sldId id="275" r:id="rId16"/>
    <p:sldId id="264" r:id="rId17"/>
    <p:sldId id="273" r:id="rId18"/>
    <p:sldId id="276" r:id="rId19"/>
    <p:sldId id="298" r:id="rId20"/>
    <p:sldId id="278" r:id="rId21"/>
    <p:sldId id="299" r:id="rId22"/>
    <p:sldId id="280" r:id="rId23"/>
    <p:sldId id="300" r:id="rId24"/>
    <p:sldId id="305" r:id="rId25"/>
    <p:sldId id="306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07" r:id="rId37"/>
    <p:sldId id="260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9900"/>
    <a:srgbClr val="FFFF66"/>
    <a:srgbClr val="6600FF"/>
    <a:srgbClr val="0033CC"/>
    <a:srgbClr val="460046"/>
    <a:srgbClr val="00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14" autoAdjust="0"/>
    <p:restoredTop sz="94660"/>
  </p:normalViewPr>
  <p:slideViewPr>
    <p:cSldViewPr>
      <p:cViewPr>
        <p:scale>
          <a:sx n="66" d="100"/>
          <a:sy n="66" d="100"/>
        </p:scale>
        <p:origin x="-1272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093C50-6BB1-496F-ACAA-EBEB51763A00}" type="datetimeFigureOut">
              <a:rPr lang="ru-RU"/>
              <a:pPr>
                <a:defRPr/>
              </a:pPr>
              <a:t>09.05.2013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228720-7CEC-4EBB-804C-683E0971A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E40738-8912-46D6-BC57-79CD98AA608B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 advTm="30000">
    <p:sndAc>
      <p:stSnd>
        <p:snd r:embed="rId1" name="beg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E77E6-05DB-4515-9E2A-017C0B8D8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sndAc>
      <p:stSnd>
        <p:snd r:embed="rId1" name="beg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132D8-81F1-4C52-8754-E6B9EE1D4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sndAc>
      <p:stSnd>
        <p:snd r:embed="rId1" name="begin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advClick="0" advTm="30000">
    <p:sndAc>
      <p:stSnd>
        <p:snd r:embed="rId1" name="begi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C555-5EF2-4FA4-AB5A-48E2A51FE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sndAc>
      <p:stSnd>
        <p:snd r:embed="rId1" name="begi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8098-AF1F-4EE1-81DC-327B063C3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sndAc>
      <p:stSnd>
        <p:snd r:embed="rId1" name="beg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7E79-D661-4295-96B7-8069BBA24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sndAc>
      <p:stSnd>
        <p:snd r:embed="rId1" name="beg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072B-724E-41FB-98AD-293527716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sndAc>
      <p:stSnd>
        <p:snd r:embed="rId1" name="beg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F9686-9821-4CE9-A994-88D3257E4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sndAc>
      <p:stSnd>
        <p:snd r:embed="rId1" name="beg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312A-DCF4-45FA-BFA3-4F8EB55AC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sndAc>
      <p:stSnd>
        <p:snd r:embed="rId1" name="beg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C2B30-0937-49DA-8939-C6326665C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sndAc>
      <p:stSnd>
        <p:snd r:embed="rId1" name="beg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D3A27-91C1-425B-BC9B-CDE1D90BB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sndAc>
      <p:stSnd>
        <p:snd r:embed="rId1" name="beg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800080"/>
            </a:gs>
            <a:gs pos="0">
              <a:srgbClr val="800080"/>
            </a:gs>
            <a:gs pos="0">
              <a:srgbClr val="800080"/>
            </a:gs>
            <a:gs pos="0">
              <a:srgbClr val="800080"/>
            </a:gs>
            <a:gs pos="0">
              <a:srgbClr val="800080"/>
            </a:gs>
            <a:gs pos="0">
              <a:srgbClr val="800080"/>
            </a:gs>
            <a:gs pos="0">
              <a:srgbClr val="800080"/>
            </a:gs>
            <a:gs pos="0">
              <a:srgbClr val="800080"/>
            </a:gs>
            <a:gs pos="0">
              <a:srgbClr val="800080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B70E44-664F-4419-9E5D-01B66D37B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857625" y="6457950"/>
            <a:ext cx="528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000" b="1" i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ru-RU" sz="1000" b="1" i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Черкасов А.О., учитель математики и информатики МОУ СОШ № 8 г. Челябинска</a:t>
            </a:r>
          </a:p>
          <a:p>
            <a:pPr>
              <a:spcBef>
                <a:spcPts val="0"/>
              </a:spcBef>
              <a:defRPr/>
            </a:pPr>
            <a:r>
              <a:rPr lang="en-US" sz="1000" b="1" i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ru-RU" sz="1000" b="1" i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Иванов Л.Д., учащийся 10 класса МОУ СОШ № 8 г. Челябинска</a:t>
            </a:r>
            <a:endParaRPr lang="en-US" sz="1000" b="1" i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ransition advClick="0" advTm="30000">
    <p:sndAc>
      <p:stSnd>
        <p:snd r:embed="rId14" name="begin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4.wav"/><Relationship Id="rId7" Type="http://schemas.openxmlformats.org/officeDocument/2006/relationships/image" Target="../media/image1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slide" Target="slide12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image" Target="../media/image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4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4.wav"/><Relationship Id="rId7" Type="http://schemas.openxmlformats.org/officeDocument/2006/relationships/image" Target="../media/image1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slide" Target="slide16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4.wav"/><Relationship Id="rId7" Type="http://schemas.openxmlformats.org/officeDocument/2006/relationships/image" Target="../media/image1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slide" Target="slide18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4.wav"/><Relationship Id="rId7" Type="http://schemas.openxmlformats.org/officeDocument/2006/relationships/image" Target="../media/image1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slide" Target="slide20.xml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4.wav"/><Relationship Id="rId7" Type="http://schemas.openxmlformats.org/officeDocument/2006/relationships/image" Target="../media/image2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audio" Target="../media/audio16.wav"/><Relationship Id="rId4" Type="http://schemas.openxmlformats.org/officeDocument/2006/relationships/audio" Target="../media/audio1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4.wav"/><Relationship Id="rId7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slide" Target="slide4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4.wav"/><Relationship Id="rId7" Type="http://schemas.openxmlformats.org/officeDocument/2006/relationships/image" Target="../media/image1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slide" Target="slide22.xml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5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4.wav"/><Relationship Id="rId7" Type="http://schemas.openxmlformats.org/officeDocument/2006/relationships/image" Target="../media/image1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slide" Target="slide24.xml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5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4.wav"/><Relationship Id="rId7" Type="http://schemas.openxmlformats.org/officeDocument/2006/relationships/image" Target="../media/image1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slide" Target="slide28.xml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5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4.wav"/><Relationship Id="rId7" Type="http://schemas.openxmlformats.org/officeDocument/2006/relationships/image" Target="../media/image1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slide" Target="slide30.xml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5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4.wav"/><Relationship Id="rId7" Type="http://schemas.openxmlformats.org/officeDocument/2006/relationships/image" Target="../media/image1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slide" Target="slide32.xml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5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34.xml"/><Relationship Id="rId7" Type="http://schemas.openxmlformats.org/officeDocument/2006/relationships/image" Target="../media/image1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6.wav"/><Relationship Id="rId5" Type="http://schemas.openxmlformats.org/officeDocument/2006/relationships/audio" Target="../media/audio14.wav"/><Relationship Id="rId4" Type="http://schemas.openxmlformats.org/officeDocument/2006/relationships/audio" Target="../media/audio15.wav"/><Relationship Id="rId9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image" Target="../media/image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4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4.wav"/><Relationship Id="rId7" Type="http://schemas.openxmlformats.org/officeDocument/2006/relationships/image" Target="../media/image1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slide" Target="slide36.xml"/><Relationship Id="rId9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image" Target="../media/image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4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6.xml"/><Relationship Id="rId7" Type="http://schemas.openxmlformats.org/officeDocument/2006/relationships/image" Target="../media/image1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6.wav"/><Relationship Id="rId5" Type="http://schemas.openxmlformats.org/officeDocument/2006/relationships/audio" Target="../media/audio14.wav"/><Relationship Id="rId4" Type="http://schemas.openxmlformats.org/officeDocument/2006/relationships/audio" Target="../media/audio15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image" Target="../media/image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4.wav"/><Relationship Id="rId7" Type="http://schemas.openxmlformats.org/officeDocument/2006/relationships/image" Target="../media/image1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slide" Target="slide8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4.wav"/><Relationship Id="rId7" Type="http://schemas.openxmlformats.org/officeDocument/2006/relationships/image" Target="../media/image1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slide" Target="slide10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image" Target="../media/image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2214563" y="357188"/>
            <a:ext cx="6380162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27088" y="333375"/>
            <a:ext cx="7561262" cy="6291263"/>
            <a:chOff x="113" y="119"/>
            <a:chExt cx="1407" cy="1171"/>
          </a:xfrm>
        </p:grpSpPr>
        <p:sp>
          <p:nvSpPr>
            <p:cNvPr id="14346" name="Oval 8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952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7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952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8" name="Oval 13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952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9" name="Oval 14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952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14342" name="Oval 18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3" name="Oval 19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4" name="Oval 20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5" name="Oval 21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>
            <a:off x="1143000" y="4929188"/>
            <a:ext cx="7715250" cy="1089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lt"/>
                <a:ea typeface="+mn-lt"/>
                <a:cs typeface="+mn-lt"/>
              </a:rPr>
              <a:t>Куприй Н.И. «Кутузовская СОШ»</a:t>
            </a:r>
          </a:p>
        </p:txBody>
      </p:sp>
    </p:spTree>
  </p:cSld>
  <p:clrMapOvr>
    <a:masterClrMapping/>
  </p:clrMapOvr>
  <p:transition advClick="0" advTm="30000">
    <p:sndAc>
      <p:stSnd>
        <p:snd r:embed="rId3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925" accel="100000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6" dur="307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7" dur="3075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8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9" dur="3075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0" dur="1925">
                                          <p:stCondLst>
                                            <p:cond delay="30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  <p:bldP spid="207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23624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5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6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627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3556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23557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23602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174625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Обманом</a:t>
                </a:r>
              </a:p>
            </p:txBody>
          </p:sp>
          <p:sp>
            <p:nvSpPr>
              <p:cNvPr id="23603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23558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23600" name="AutoShape 13">
                <a:hlinkClick r:id="rId4" action="ppaction://hlinksldjump" highlightClick="1">
                  <a:snd r:embed="rId5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174625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Перекрестил </a:t>
                </a:r>
              </a:p>
              <a:p>
                <a:pPr indent="174625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   карты</a:t>
                </a:r>
              </a:p>
            </p:txBody>
          </p:sp>
          <p:sp>
            <p:nvSpPr>
              <p:cNvPr id="23601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23559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87313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Знал заговор</a:t>
                </a: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23560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87313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Повезло</a:t>
                </a: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23561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Comic Sans MS" pitchFamily="66" charset="0"/>
                </a:rPr>
                <a:t>Как удалось деду выиграть у ведьм 3 партию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Comic Sans MS" pitchFamily="66" charset="0"/>
                </a:rPr>
                <a:t>«в дурня»? /»Пропавшая грамота»/</a:t>
              </a:r>
            </a:p>
          </p:txBody>
        </p:sp>
        <p:grpSp>
          <p:nvGrpSpPr>
            <p:cNvPr id="23564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23598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9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65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23596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7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66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23594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5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67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23592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3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68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23590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91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69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23588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9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0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23586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7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1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23584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5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5</a:t>
              </a:r>
            </a:p>
          </p:txBody>
        </p:sp>
        <p:grpSp>
          <p:nvGrpSpPr>
            <p:cNvPr id="23575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23582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3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6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23580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1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3573" name="Picture 53" descr="podsk_5050">
              <a:hlinkClick r:id="" action="ppaction://hlinkshowjump?jump=nextslide" highlightClick="1">
                <a:snd r:embed="rId6" name="50x50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23574" name="Picture 54" descr="podsk_frien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24649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0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1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52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4580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24582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24627" name="AutoShape 10"/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174625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628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24583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24625" name="AutoShape 13">
                <a:hlinkClick r:id="" action="ppaction://hlinkshowjump?jump=nextslide" highlightClick="1">
                  <a:snd r:embed="rId3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174625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Перекрестил</a:t>
                </a:r>
              </a:p>
              <a:p>
                <a:pPr indent="174625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   карты</a:t>
                </a:r>
              </a:p>
            </p:txBody>
          </p:sp>
          <p:sp>
            <p:nvSpPr>
              <p:cNvPr id="24626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24584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/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87313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24585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" action="ppaction://hlinkshowjump?jump=lastslide" highlightClick="1">
                  <a:snd r:embed="rId4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87313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 Повезло</a:t>
                </a: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24586" name="AutoShape 21"/>
            <p:cNvSpPr>
              <a:spLocks noChangeArrowheads="1"/>
            </p:cNvSpPr>
            <p:nvPr/>
          </p:nvSpPr>
          <p:spPr bwMode="auto">
            <a:xfrm>
              <a:off x="180" y="2160"/>
              <a:ext cx="5445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grpSp>
          <p:nvGrpSpPr>
            <p:cNvPr id="24589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24623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4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590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24621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2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591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24619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0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592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24617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8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593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24615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6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594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24613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4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595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24611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2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596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24609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0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5</a:t>
              </a:r>
            </a:p>
          </p:txBody>
        </p:sp>
        <p:grpSp>
          <p:nvGrpSpPr>
            <p:cNvPr id="24600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24607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8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601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24605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6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4598" name="Picture 53" descr="podsk_50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24599" name="Picture 54" descr="podsk_frien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24581" name="Прямоугольник 55"/>
          <p:cNvSpPr>
            <a:spLocks noChangeArrowheads="1"/>
          </p:cNvSpPr>
          <p:nvPr/>
        </p:nvSpPr>
        <p:spPr bwMode="auto">
          <a:xfrm>
            <a:off x="785813" y="3429000"/>
            <a:ext cx="7572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Как удалось деду выиграть у ведьм 3 партию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«в дурня»? /»Пропавшая грамота»/</a:t>
            </a:r>
          </a:p>
        </p:txBody>
      </p: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25613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4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5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16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04" name="AutoShape 21"/>
          <p:cNvSpPr>
            <a:spLocks noChangeArrowheads="1"/>
          </p:cNvSpPr>
          <p:nvPr/>
        </p:nvSpPr>
        <p:spPr bwMode="auto">
          <a:xfrm>
            <a:off x="539750" y="3429000"/>
            <a:ext cx="8064500" cy="1079500"/>
          </a:xfrm>
          <a:prstGeom prst="flowChartPreparation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П О З Д Р А В Л Я Е М ! ! !</a:t>
            </a: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Вы получили несгораемую оценку</a:t>
            </a: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«тройку» !</a:t>
            </a:r>
          </a:p>
        </p:txBody>
      </p:sp>
      <p:grpSp>
        <p:nvGrpSpPr>
          <p:cNvPr id="25607" name="Group 28"/>
          <p:cNvGrpSpPr>
            <a:grpSpLocks/>
          </p:cNvGrpSpPr>
          <p:nvPr/>
        </p:nvGrpSpPr>
        <p:grpSpPr bwMode="auto">
          <a:xfrm>
            <a:off x="0" y="3933825"/>
            <a:ext cx="755650" cy="71438"/>
            <a:chOff x="2789" y="3340"/>
            <a:chExt cx="454" cy="45"/>
          </a:xfrm>
        </p:grpSpPr>
        <p:sp>
          <p:nvSpPr>
            <p:cNvPr id="25611" name="Line 29"/>
            <p:cNvSpPr>
              <a:spLocks noChangeShapeType="1"/>
            </p:cNvSpPr>
            <p:nvPr/>
          </p:nvSpPr>
          <p:spPr bwMode="auto">
            <a:xfrm>
              <a:off x="2789" y="3340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2" name="Line 30"/>
            <p:cNvSpPr>
              <a:spLocks noChangeShapeType="1"/>
            </p:cNvSpPr>
            <p:nvPr/>
          </p:nvSpPr>
          <p:spPr bwMode="auto">
            <a:xfrm>
              <a:off x="2789" y="3385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08" name="Group 37"/>
          <p:cNvGrpSpPr>
            <a:grpSpLocks/>
          </p:cNvGrpSpPr>
          <p:nvPr/>
        </p:nvGrpSpPr>
        <p:grpSpPr bwMode="auto">
          <a:xfrm>
            <a:off x="8459788" y="3933825"/>
            <a:ext cx="684212" cy="71438"/>
            <a:chOff x="2789" y="3340"/>
            <a:chExt cx="454" cy="45"/>
          </a:xfrm>
        </p:grpSpPr>
        <p:sp>
          <p:nvSpPr>
            <p:cNvPr id="25609" name="Line 38"/>
            <p:cNvSpPr>
              <a:spLocks noChangeShapeType="1"/>
            </p:cNvSpPr>
            <p:nvPr/>
          </p:nvSpPr>
          <p:spPr bwMode="auto">
            <a:xfrm>
              <a:off x="2789" y="3340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Line 39"/>
            <p:cNvSpPr>
              <a:spLocks noChangeShapeType="1"/>
            </p:cNvSpPr>
            <p:nvPr/>
          </p:nvSpPr>
          <p:spPr bwMode="auto">
            <a:xfrm>
              <a:off x="2789" y="3385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26637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8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9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0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628" name="AutoShape 8"/>
          <p:cNvSpPr>
            <a:spLocks noChangeArrowheads="1"/>
          </p:cNvSpPr>
          <p:nvPr/>
        </p:nvSpPr>
        <p:spPr bwMode="auto">
          <a:xfrm>
            <a:off x="539750" y="3429000"/>
            <a:ext cx="8064500" cy="1079500"/>
          </a:xfrm>
          <a:prstGeom prst="flowChartPreparation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П Р О Д О Л Ж А Е М   И Г Р У !</a:t>
            </a:r>
          </a:p>
        </p:txBody>
      </p:sp>
      <p:grpSp>
        <p:nvGrpSpPr>
          <p:cNvPr id="26631" name="Group 9"/>
          <p:cNvGrpSpPr>
            <a:grpSpLocks/>
          </p:cNvGrpSpPr>
          <p:nvPr/>
        </p:nvGrpSpPr>
        <p:grpSpPr bwMode="auto">
          <a:xfrm>
            <a:off x="0" y="3933825"/>
            <a:ext cx="755650" cy="71438"/>
            <a:chOff x="2789" y="3340"/>
            <a:chExt cx="454" cy="45"/>
          </a:xfrm>
        </p:grpSpPr>
        <p:sp>
          <p:nvSpPr>
            <p:cNvPr id="26635" name="Line 10"/>
            <p:cNvSpPr>
              <a:spLocks noChangeShapeType="1"/>
            </p:cNvSpPr>
            <p:nvPr/>
          </p:nvSpPr>
          <p:spPr bwMode="auto">
            <a:xfrm>
              <a:off x="2789" y="3340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6" name="Line 11"/>
            <p:cNvSpPr>
              <a:spLocks noChangeShapeType="1"/>
            </p:cNvSpPr>
            <p:nvPr/>
          </p:nvSpPr>
          <p:spPr bwMode="auto">
            <a:xfrm>
              <a:off x="2789" y="3385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632" name="Group 12"/>
          <p:cNvGrpSpPr>
            <a:grpSpLocks/>
          </p:cNvGrpSpPr>
          <p:nvPr/>
        </p:nvGrpSpPr>
        <p:grpSpPr bwMode="auto">
          <a:xfrm>
            <a:off x="8459788" y="3933825"/>
            <a:ext cx="684212" cy="71438"/>
            <a:chOff x="2789" y="3340"/>
            <a:chExt cx="454" cy="45"/>
          </a:xfrm>
        </p:grpSpPr>
        <p:sp>
          <p:nvSpPr>
            <p:cNvPr id="26633" name="Line 13"/>
            <p:cNvSpPr>
              <a:spLocks noChangeShapeType="1"/>
            </p:cNvSpPr>
            <p:nvPr/>
          </p:nvSpPr>
          <p:spPr bwMode="auto">
            <a:xfrm>
              <a:off x="2789" y="3340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Line 14"/>
            <p:cNvSpPr>
              <a:spLocks noChangeShapeType="1"/>
            </p:cNvSpPr>
            <p:nvPr/>
          </p:nvSpPr>
          <p:spPr bwMode="auto">
            <a:xfrm>
              <a:off x="2789" y="3385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27720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21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22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723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7652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27653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27698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3600" b="1" baseline="30000">
                  <a:solidFill>
                    <a:schemeClr val="bg1"/>
                  </a:solidFill>
                  <a:latin typeface="Comic Sans MS" pitchFamily="66" charset="0"/>
                </a:endParaRPr>
              </a:p>
              <a:p>
                <a:pPr algn="ctr">
                  <a:defRPr/>
                </a:pPr>
                <a:r>
                  <a:rPr lang="ru-RU" sz="3600" b="1" baseline="30000">
                    <a:solidFill>
                      <a:schemeClr val="bg1"/>
                    </a:solidFill>
                    <a:latin typeface="Comic Sans MS" pitchFamily="66" charset="0"/>
                  </a:rPr>
                  <a:t>Об отце</a:t>
                </a:r>
              </a:p>
            </p:txBody>
          </p:sp>
          <p:sp>
            <p:nvSpPr>
              <p:cNvPr id="27699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27654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27696" name="AutoShape 13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 baseline="30000">
                    <a:solidFill>
                      <a:schemeClr val="bg1"/>
                    </a:solidFill>
                    <a:latin typeface="Comic Sans MS" pitchFamily="66" charset="0"/>
                  </a:rPr>
                  <a:t> </a:t>
                </a: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  О Белинском</a:t>
                </a:r>
                <a:endParaRPr lang="ru-RU" sz="2400" b="1" baseline="300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697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27655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 baseline="30000">
                    <a:solidFill>
                      <a:schemeClr val="bg1"/>
                    </a:solidFill>
                    <a:latin typeface="Comic Sans MS" pitchFamily="66" charset="0"/>
                  </a:rPr>
                  <a:t> </a:t>
                </a: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 О Герцене</a:t>
                </a:r>
                <a:endParaRPr lang="ru-RU" sz="2400" b="1" baseline="300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27656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rId4" action="ppaction://hlinksldjump" highlightClick="1">
                  <a:snd r:embed="rId5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 baseline="30000">
                    <a:solidFill>
                      <a:schemeClr val="bg1"/>
                    </a:solidFill>
                    <a:latin typeface="Comic Sans MS" pitchFamily="66" charset="0"/>
                  </a:rPr>
                  <a:t> </a:t>
                </a: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  О Пушкине</a:t>
                </a:r>
                <a:endParaRPr lang="ru-RU" sz="2400" b="1" baseline="300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27657" name="AutoShape 21"/>
            <p:cNvSpPr>
              <a:spLocks noChangeArrowheads="1"/>
            </p:cNvSpPr>
            <p:nvPr/>
          </p:nvSpPr>
          <p:spPr bwMode="auto">
            <a:xfrm>
              <a:off x="225" y="2160"/>
              <a:ext cx="522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Comic Sans MS" pitchFamily="66" charset="0"/>
                </a:rPr>
                <a:t>О ком говорил Гоголь: «Ничего не предпринимал 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Comic Sans MS" pitchFamily="66" charset="0"/>
                </a:rPr>
                <a:t>я, ничего не писал я без его совета»?</a:t>
              </a:r>
            </a:p>
          </p:txBody>
        </p:sp>
        <p:grpSp>
          <p:nvGrpSpPr>
            <p:cNvPr id="27660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27694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5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61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27692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3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62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27690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1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63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27688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9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64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27686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7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65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27684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5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66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27682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3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67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27680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1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6</a:t>
              </a:r>
            </a:p>
          </p:txBody>
        </p:sp>
        <p:grpSp>
          <p:nvGrpSpPr>
            <p:cNvPr id="27671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27678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9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7672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27676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77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7669" name="Picture 53" descr="podsk_5050">
              <a:hlinkClick r:id="" action="ppaction://hlinkshowjump?jump=nextslide" highlightClick="1">
                <a:snd r:embed="rId6" name="50x50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27670" name="Picture 54" descr="podsk_frien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28745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46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47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48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8676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28678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28723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 baseline="30000">
                    <a:solidFill>
                      <a:schemeClr val="bg1"/>
                    </a:solidFill>
                    <a:latin typeface="Comic Sans MS" pitchFamily="66" charset="0"/>
                  </a:rPr>
                  <a:t> </a:t>
                </a: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Об отце</a:t>
                </a:r>
                <a:endParaRPr lang="ru-RU" sz="2400" b="1" baseline="300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724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28679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28721" name="AutoShape 13"/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 baseline="300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722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28680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/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 baseline="300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28681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" action="ppaction://hlinkshowjump?jump=nextslide" highlightClick="1">
                  <a:snd r:embed="rId4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О Пушкине</a:t>
                </a:r>
                <a:endParaRPr lang="ru-RU" sz="2400" b="1" baseline="300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28682" name="AutoShape 21"/>
            <p:cNvSpPr>
              <a:spLocks noChangeArrowheads="1"/>
            </p:cNvSpPr>
            <p:nvPr/>
          </p:nvSpPr>
          <p:spPr bwMode="auto">
            <a:xfrm>
              <a:off x="90" y="2160"/>
              <a:ext cx="533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grpSp>
          <p:nvGrpSpPr>
            <p:cNvPr id="28685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28719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20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686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28717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18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687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28715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16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688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28713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14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689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28711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12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690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28709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10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691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28707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8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692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28705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6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6</a:t>
              </a:r>
            </a:p>
          </p:txBody>
        </p:sp>
        <p:grpSp>
          <p:nvGrpSpPr>
            <p:cNvPr id="28696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28703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4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8697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28701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02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8694" name="Picture 53" descr="podsk_50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28695" name="Picture 54" descr="podsk_frien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28677" name="Прямоугольник 55"/>
          <p:cNvSpPr>
            <a:spLocks noChangeArrowheads="1"/>
          </p:cNvSpPr>
          <p:nvPr/>
        </p:nvSpPr>
        <p:spPr bwMode="auto">
          <a:xfrm>
            <a:off x="857250" y="3429000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О ком говорил Гоголь: «Ничего не предпринимал я, ничего не писал я без его совета»?</a:t>
            </a:r>
          </a:p>
        </p:txBody>
      </p: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29768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69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0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71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700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29701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29746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Ноздрев</a:t>
                </a:r>
              </a:p>
            </p:txBody>
          </p:sp>
          <p:sp>
            <p:nvSpPr>
              <p:cNvPr id="29747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29702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29744" name="AutoShape 13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Ревизор</a:t>
                </a:r>
              </a:p>
            </p:txBody>
          </p:sp>
          <p:sp>
            <p:nvSpPr>
              <p:cNvPr id="29745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29703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rId4" action="ppaction://hlinksldjump" highlightClick="1">
                  <a:snd r:embed="rId5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87313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   Акакий </a:t>
                </a:r>
              </a:p>
              <a:p>
                <a:pPr indent="87313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 Башмачкин</a:t>
                </a: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29704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174625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Городничий</a:t>
                </a: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29705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Чей портрет: «… несколько рябоват, несколько</a:t>
              </a:r>
            </a:p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 рыжеват, даже на вид подслеповат…»</a:t>
              </a:r>
            </a:p>
          </p:txBody>
        </p:sp>
        <p:grpSp>
          <p:nvGrpSpPr>
            <p:cNvPr id="29708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29742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3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09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29740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41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10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29738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9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11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29736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7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12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29734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5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13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29732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3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14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29730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1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15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29728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9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7</a:t>
              </a:r>
            </a:p>
          </p:txBody>
        </p:sp>
        <p:grpSp>
          <p:nvGrpSpPr>
            <p:cNvPr id="29719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29726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7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720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29724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25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9717" name="Picture 53" descr="podsk_5050">
              <a:hlinkClick r:id="" action="ppaction://hlinkshowjump?jump=nextslide" highlightClick="1">
                <a:snd r:embed="rId6" name="50x50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29718" name="Picture 54" descr="podsk_frien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30793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4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5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6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724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30726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30771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Ноздрев</a:t>
                </a:r>
              </a:p>
            </p:txBody>
          </p:sp>
          <p:sp>
            <p:nvSpPr>
              <p:cNvPr id="30772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30727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30769" name="AutoShape 13"/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0770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30728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" action="ppaction://hlinkshowjump?jump=nextslide" highlightClick="1">
                  <a:snd r:embed="rId4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87313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  </a:t>
                </a:r>
              </a:p>
              <a:p>
                <a:pPr indent="87313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    Акакий </a:t>
                </a:r>
              </a:p>
              <a:p>
                <a:pPr indent="87313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  Башмачкин</a:t>
                </a:r>
              </a:p>
              <a:p>
                <a:pPr indent="87313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 </a:t>
                </a: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30729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/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174625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30730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grpSp>
          <p:nvGrpSpPr>
            <p:cNvPr id="30733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30767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8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34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30765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6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35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30763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4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36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30761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2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37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30759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0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38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30757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8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39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30755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6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40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30753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4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7</a:t>
              </a:r>
            </a:p>
          </p:txBody>
        </p:sp>
        <p:grpSp>
          <p:nvGrpSpPr>
            <p:cNvPr id="30744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30751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2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0745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30749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0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0742" name="Picture 53" descr="podsk_50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30743" name="Picture 54" descr="podsk_frien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30725" name="Прямоугольник 55"/>
          <p:cNvSpPr>
            <a:spLocks noChangeArrowheads="1"/>
          </p:cNvSpPr>
          <p:nvPr/>
        </p:nvSpPr>
        <p:spPr bwMode="auto">
          <a:xfrm>
            <a:off x="428625" y="3500438"/>
            <a:ext cx="842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Чей портрет: «… несколько рябоват, несколько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 рыжеват, даже на вид подслеповат…»</a:t>
            </a:r>
          </a:p>
        </p:txBody>
      </p: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31816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17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18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19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748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31749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31794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2400" b="1">
                    <a:solidFill>
                      <a:schemeClr val="bg1"/>
                    </a:solidFill>
                    <a:latin typeface="Comic Sans MS" pitchFamily="66" charset="0"/>
                  </a:rPr>
                  <a:t>Z</a:t>
                </a: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1795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31750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31792" name="AutoShape 13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2400" b="1">
                    <a:solidFill>
                      <a:schemeClr val="bg1"/>
                    </a:solidFill>
                    <a:latin typeface="Comic Sans MS" pitchFamily="66" charset="0"/>
                  </a:rPr>
                  <a:t>C</a:t>
                </a: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1793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31751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rId4" action="ppaction://hlinksldjump" highlightClick="1">
                  <a:snd r:embed="rId5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2400" b="1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31752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2400" b="1">
                    <a:solidFill>
                      <a:schemeClr val="bg1"/>
                    </a:solidFill>
                    <a:latin typeface="Comic Sans MS" pitchFamily="66" charset="0"/>
                  </a:rPr>
                  <a:t>D</a:t>
                </a: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31753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События в пьесе «Ревизор» </a:t>
              </a:r>
            </a:p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происходят в городе …</a:t>
              </a:r>
            </a:p>
          </p:txBody>
        </p:sp>
        <p:grpSp>
          <p:nvGrpSpPr>
            <p:cNvPr id="31756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31790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91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57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31788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9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58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31786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7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59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31784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5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60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31782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3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61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31780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81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62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31778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9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63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31776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7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8</a:t>
              </a:r>
            </a:p>
          </p:txBody>
        </p:sp>
        <p:grpSp>
          <p:nvGrpSpPr>
            <p:cNvPr id="31767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31774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5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68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31772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3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1765" name="Picture 53" descr="podsk_5050">
              <a:hlinkClick r:id="" action="ppaction://hlinkshowjump?jump=nextslide" highlightClick="1">
                <a:snd r:embed="rId6" name="50x50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31766" name="Picture 54" descr="podsk_frien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32841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42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43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44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772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32774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32819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2820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32775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32817" name="AutoShape 13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2400" b="1">
                    <a:solidFill>
                      <a:schemeClr val="bg1"/>
                    </a:solidFill>
                    <a:latin typeface="Comic Sans MS" pitchFamily="66" charset="0"/>
                  </a:rPr>
                  <a:t>Z</a:t>
                </a: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2818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32776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" action="ppaction://hlinkshowjump?jump=nextslide" highlightClick="1">
                  <a:snd r:embed="rId4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sz="2400" b="1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32777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32778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grpSp>
          <p:nvGrpSpPr>
            <p:cNvPr id="32781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32815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6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82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32813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4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83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32811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2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84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32809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0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85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32807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8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86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32805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6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87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32803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4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88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32801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2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8</a:t>
              </a:r>
            </a:p>
          </p:txBody>
        </p:sp>
        <p:grpSp>
          <p:nvGrpSpPr>
            <p:cNvPr id="32792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32799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0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93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32797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8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2790" name="Picture 53" descr="podsk_5050">
              <a:hlinkClick r:id="" action="ppaction://noaction" highlightClick="1">
                <a:snd r:embed="rId5" name="50x50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32791" name="Picture 54" descr="podsk_friend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32773" name="Прямоугольник 55"/>
          <p:cNvSpPr>
            <a:spLocks noChangeArrowheads="1"/>
          </p:cNvSpPr>
          <p:nvPr/>
        </p:nvSpPr>
        <p:spPr bwMode="auto">
          <a:xfrm>
            <a:off x="2143125" y="357187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События в пьесе «Ревизор»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происходят в городе …</a:t>
            </a:r>
          </a:p>
        </p:txBody>
      </p: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15432" name="Oval 6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33" name="Oval 7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34" name="Oval 8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35" name="Oval 9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364" name="Group 113"/>
          <p:cNvGrpSpPr>
            <a:grpSpLocks/>
          </p:cNvGrpSpPr>
          <p:nvPr/>
        </p:nvGrpSpPr>
        <p:grpSpPr bwMode="auto">
          <a:xfrm>
            <a:off x="214313" y="2143125"/>
            <a:ext cx="8715375" cy="4310063"/>
            <a:chOff x="0" y="1298"/>
            <a:chExt cx="5760" cy="2767"/>
          </a:xfrm>
        </p:grpSpPr>
        <p:grpSp>
          <p:nvGrpSpPr>
            <p:cNvPr id="15365" name="Group 5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15410" name="AutoShape 57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«Мертвые </a:t>
                </a:r>
              </a:p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души»</a:t>
                </a:r>
              </a:p>
            </p:txBody>
          </p:sp>
          <p:sp>
            <p:nvSpPr>
              <p:cNvPr id="15411" name="WordArt 58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15366" name="Group 73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15408" name="AutoShape 61">
                <a:hlinkClick r:id="rId4" action="ppaction://hlinksldjump" highlightClick="1">
                  <a:snd r:embed="rId5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«Тарас </a:t>
                </a:r>
              </a:p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Бульба»</a:t>
                </a:r>
              </a:p>
            </p:txBody>
          </p:sp>
          <p:sp>
            <p:nvSpPr>
              <p:cNvPr id="15409" name="WordArt 62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15367" name="Group 74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64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«Ревизор»</a:t>
                </a:r>
              </a:p>
            </p:txBody>
          </p:sp>
          <p:sp>
            <p:nvSpPr>
              <p:cNvPr id="4" name="WordArt 65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15368" name="Group 72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67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«Женитьба»</a:t>
                </a:r>
              </a:p>
            </p:txBody>
          </p:sp>
          <p:sp>
            <p:nvSpPr>
              <p:cNvPr id="6" name="WordArt 6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15369" name="AutoShape 70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Поэмой о любви В. Белинский назвал</a:t>
              </a:r>
            </a:p>
          </p:txBody>
        </p:sp>
        <p:grpSp>
          <p:nvGrpSpPr>
            <p:cNvPr id="15372" name="Group 11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15406" name="Line 76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7" name="Line 77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3" name="Group 111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15404" name="Line 78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5" name="Line 79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4" name="Group 83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15402" name="Line 8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3" name="Line 8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5" name="Group 84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15400" name="Line 8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Line 8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6" name="Group 87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15398" name="Line 8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9" name="Line 8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7" name="Group 90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15396" name="Line 9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7" name="Line 9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8" name="Group 93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15394" name="Line 9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5" name="Line 9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9" name="Group 96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15392" name="Line 97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3" name="Line 98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103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Comic Sans MS" pitchFamily="66" charset="0"/>
                </a:rPr>
                <a:t>Вопрос № 1</a:t>
              </a:r>
            </a:p>
          </p:txBody>
        </p:sp>
        <p:grpSp>
          <p:nvGrpSpPr>
            <p:cNvPr id="15383" name="Group 110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15390" name="Line 105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Line 106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4" name="Group 107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15388" name="Line 10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Line 10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5381" name="Picture 11" descr="podsk_5050">
              <a:hlinkClick r:id="" action="ppaction://hlinkshowjump?jump=nextslide" highlightClick="1">
                <a:snd r:embed="rId6" name="50x50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5382" name="Picture 12" descr="podsk_frien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13" descr="podsk_za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33864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65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66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67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3796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33797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33842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174625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Пельмени</a:t>
                </a:r>
              </a:p>
            </p:txBody>
          </p:sp>
          <p:sp>
            <p:nvSpPr>
              <p:cNvPr id="33843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33798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33840" name="AutoShape 13">
                <a:hlinkClick r:id="rId4" action="ppaction://hlinksldjump" highlightClick="1">
                  <a:snd r:embed="rId5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Галушки</a:t>
                </a:r>
              </a:p>
            </p:txBody>
          </p:sp>
          <p:sp>
            <p:nvSpPr>
              <p:cNvPr id="33841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33799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Котлеты</a:t>
                </a: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33800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536575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Манты</a:t>
                </a: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33801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Comic Sans MS" pitchFamily="66" charset="0"/>
                </a:rPr>
                <a:t>Блюдо, которое смаковал Пацюк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Comic Sans MS" pitchFamily="66" charset="0"/>
                </a:rPr>
                <a:t>В «Ночи перед Рождеством»</a:t>
              </a:r>
            </a:p>
          </p:txBody>
        </p:sp>
        <p:grpSp>
          <p:nvGrpSpPr>
            <p:cNvPr id="33804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33838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9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805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33836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7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806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33834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5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807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33832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3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808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33830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1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809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33828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9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810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33826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7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811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33824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5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9</a:t>
              </a:r>
            </a:p>
          </p:txBody>
        </p:sp>
        <p:grpSp>
          <p:nvGrpSpPr>
            <p:cNvPr id="33815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33822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3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816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33820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1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3813" name="Picture 53" descr="podsk_5050">
              <a:hlinkClick r:id="" action="ppaction://hlinkshowjump?jump=nextslide" highlightClick="1">
                <a:snd r:embed="rId6" name="50x50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33814" name="Picture 54" descr="podsk_frien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34889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90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91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92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4820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34822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34866" name="AutoShape 10">
                <a:hlinkClick r:id="" action="ppaction://noaction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174625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4867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34823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3" name="AutoShape 13">
                <a:hlinkClick r:id="" action="ppaction://hlinkshowjump?jump=nextslide" highlightClick="1">
                  <a:snd r:embed="rId4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Галушки</a:t>
                </a:r>
              </a:p>
            </p:txBody>
          </p:sp>
          <p:sp>
            <p:nvSpPr>
              <p:cNvPr id="34865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34824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4" name="AutoShape 16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Котлеты</a:t>
                </a:r>
              </a:p>
            </p:txBody>
          </p:sp>
          <p:sp>
            <p:nvSpPr>
              <p:cNvPr id="5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34825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6" name="AutoShape 19">
                <a:hlinkClick r:id="" action="ppaction://noaction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000" b="1" baseline="300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4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grpSp>
          <p:nvGrpSpPr>
            <p:cNvPr id="34829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34863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4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30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34861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2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31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34859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0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32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34857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8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33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34855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6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34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34853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4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35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34851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2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36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34849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0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9</a:t>
              </a:r>
            </a:p>
          </p:txBody>
        </p:sp>
        <p:grpSp>
          <p:nvGrpSpPr>
            <p:cNvPr id="34840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34847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8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41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34845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6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4837" name="Picture 53" descr="podsk_50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34838" name="Picture 54" descr="podsk_frien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34839" name="Picture 55" descr="podsk_za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34821" name="Прямоугольник 55"/>
          <p:cNvSpPr>
            <a:spLocks noChangeArrowheads="1"/>
          </p:cNvSpPr>
          <p:nvPr/>
        </p:nvSpPr>
        <p:spPr bwMode="auto">
          <a:xfrm>
            <a:off x="1357313" y="3571875"/>
            <a:ext cx="6429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Блюдо, которое смаковал Пацюк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В «Ночи перед Рождеством»</a:t>
            </a:r>
          </a:p>
        </p:txBody>
      </p: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35912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13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14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15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5844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35845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35890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Оборотнем</a:t>
                </a:r>
              </a:p>
            </p:txBody>
          </p:sp>
          <p:sp>
            <p:nvSpPr>
              <p:cNvPr id="35891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35846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35888" name="AutoShape 13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Русалкой</a:t>
                </a:r>
              </a:p>
            </p:txBody>
          </p:sp>
          <p:sp>
            <p:nvSpPr>
              <p:cNvPr id="35889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35847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Чертом</a:t>
                </a: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35848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rId4" action="ppaction://hlinksldjump" highlightClick="1">
                  <a:snd r:embed="rId5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Ведьмой </a:t>
                </a: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35849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 Кем оказалась мачеха панночки в </a:t>
              </a:r>
            </a:p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«Майской ночи, или Утопленнице»?</a:t>
              </a:r>
            </a:p>
          </p:txBody>
        </p:sp>
        <p:grpSp>
          <p:nvGrpSpPr>
            <p:cNvPr id="35852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35886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87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53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35884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85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54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35882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83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55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35880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81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56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35878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79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57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35876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77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58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35874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75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59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35872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73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10</a:t>
              </a:r>
            </a:p>
          </p:txBody>
        </p:sp>
        <p:grpSp>
          <p:nvGrpSpPr>
            <p:cNvPr id="35863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35870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71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64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35868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69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5861" name="Picture 53" descr="podsk_5050">
              <a:hlinkClick r:id="" action="ppaction://hlinkshowjump?jump=nextslide" highlightClick="1">
                <a:snd r:embed="rId6" name="50x50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35862" name="Picture 54" descr="podsk_frien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36937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38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39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940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6868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36870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36915" name="AutoShape 10"/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6916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36871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36913" name="AutoShape 13"/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6914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36872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Чертом</a:t>
                </a: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36873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" action="ppaction://hlinkshowjump?jump=nextslide" highlightClick="1">
                  <a:snd r:embed="rId4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Ведьмой  </a:t>
                </a: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36874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grpSp>
          <p:nvGrpSpPr>
            <p:cNvPr id="36877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36911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2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878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36909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0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879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36907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8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880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36905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6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881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36903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4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882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36901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2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883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36899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0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884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36897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8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10</a:t>
              </a:r>
            </a:p>
          </p:txBody>
        </p:sp>
        <p:grpSp>
          <p:nvGrpSpPr>
            <p:cNvPr id="36888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36895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6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889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36893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4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6886" name="Picture 53" descr="podsk_50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36887" name="Picture 54" descr="podsk_frien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36869" name="Прямоугольник 55"/>
          <p:cNvSpPr>
            <a:spLocks noChangeArrowheads="1"/>
          </p:cNvSpPr>
          <p:nvPr/>
        </p:nvSpPr>
        <p:spPr bwMode="auto">
          <a:xfrm>
            <a:off x="1143000" y="3500438"/>
            <a:ext cx="742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Кем оказалась мачеха панночки в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«Майской ночи, или Утопленнице»?</a:t>
            </a:r>
          </a:p>
        </p:txBody>
      </p: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37901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2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3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4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892" name="AutoShape 21"/>
          <p:cNvSpPr>
            <a:spLocks noChangeArrowheads="1"/>
          </p:cNvSpPr>
          <p:nvPr/>
        </p:nvSpPr>
        <p:spPr bwMode="auto">
          <a:xfrm>
            <a:off x="539750" y="3429000"/>
            <a:ext cx="8064500" cy="1079500"/>
          </a:xfrm>
          <a:prstGeom prst="flowChartPreparation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П О З Д Р А В Л Я Е М ! ! !</a:t>
            </a: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Вы получили несгораемую оценку</a:t>
            </a: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«четверку» !</a:t>
            </a:r>
          </a:p>
        </p:txBody>
      </p:sp>
      <p:grpSp>
        <p:nvGrpSpPr>
          <p:cNvPr id="37895" name="Group 28"/>
          <p:cNvGrpSpPr>
            <a:grpSpLocks/>
          </p:cNvGrpSpPr>
          <p:nvPr/>
        </p:nvGrpSpPr>
        <p:grpSpPr bwMode="auto">
          <a:xfrm>
            <a:off x="0" y="3933825"/>
            <a:ext cx="755650" cy="71438"/>
            <a:chOff x="2789" y="3340"/>
            <a:chExt cx="454" cy="45"/>
          </a:xfrm>
        </p:grpSpPr>
        <p:sp>
          <p:nvSpPr>
            <p:cNvPr id="37899" name="Line 29"/>
            <p:cNvSpPr>
              <a:spLocks noChangeShapeType="1"/>
            </p:cNvSpPr>
            <p:nvPr/>
          </p:nvSpPr>
          <p:spPr bwMode="auto">
            <a:xfrm>
              <a:off x="2789" y="3340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0" name="Line 30"/>
            <p:cNvSpPr>
              <a:spLocks noChangeShapeType="1"/>
            </p:cNvSpPr>
            <p:nvPr/>
          </p:nvSpPr>
          <p:spPr bwMode="auto">
            <a:xfrm>
              <a:off x="2789" y="3385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7896" name="Group 37"/>
          <p:cNvGrpSpPr>
            <a:grpSpLocks/>
          </p:cNvGrpSpPr>
          <p:nvPr/>
        </p:nvGrpSpPr>
        <p:grpSpPr bwMode="auto">
          <a:xfrm>
            <a:off x="8459788" y="3933825"/>
            <a:ext cx="684212" cy="71438"/>
            <a:chOff x="2789" y="3340"/>
            <a:chExt cx="454" cy="45"/>
          </a:xfrm>
        </p:grpSpPr>
        <p:sp>
          <p:nvSpPr>
            <p:cNvPr id="37897" name="Line 38"/>
            <p:cNvSpPr>
              <a:spLocks noChangeShapeType="1"/>
            </p:cNvSpPr>
            <p:nvPr/>
          </p:nvSpPr>
          <p:spPr bwMode="auto">
            <a:xfrm>
              <a:off x="2789" y="3340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8" name="Line 39"/>
            <p:cNvSpPr>
              <a:spLocks noChangeShapeType="1"/>
            </p:cNvSpPr>
            <p:nvPr/>
          </p:nvSpPr>
          <p:spPr bwMode="auto">
            <a:xfrm>
              <a:off x="2789" y="3385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38925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6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7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8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8916" name="AutoShape 8"/>
          <p:cNvSpPr>
            <a:spLocks noChangeArrowheads="1"/>
          </p:cNvSpPr>
          <p:nvPr/>
        </p:nvSpPr>
        <p:spPr bwMode="auto">
          <a:xfrm>
            <a:off x="539750" y="3429000"/>
            <a:ext cx="8064500" cy="1079500"/>
          </a:xfrm>
          <a:prstGeom prst="flowChartPreparation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П Р О Д О Л Ж А Е М   И Г Р У !</a:t>
            </a:r>
          </a:p>
        </p:txBody>
      </p:sp>
      <p:grpSp>
        <p:nvGrpSpPr>
          <p:cNvPr id="38919" name="Group 9"/>
          <p:cNvGrpSpPr>
            <a:grpSpLocks/>
          </p:cNvGrpSpPr>
          <p:nvPr/>
        </p:nvGrpSpPr>
        <p:grpSpPr bwMode="auto">
          <a:xfrm>
            <a:off x="0" y="3933825"/>
            <a:ext cx="755650" cy="71438"/>
            <a:chOff x="2789" y="3340"/>
            <a:chExt cx="454" cy="45"/>
          </a:xfrm>
        </p:grpSpPr>
        <p:sp>
          <p:nvSpPr>
            <p:cNvPr id="38923" name="Line 10"/>
            <p:cNvSpPr>
              <a:spLocks noChangeShapeType="1"/>
            </p:cNvSpPr>
            <p:nvPr/>
          </p:nvSpPr>
          <p:spPr bwMode="auto">
            <a:xfrm>
              <a:off x="2789" y="3340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4" name="Line 11"/>
            <p:cNvSpPr>
              <a:spLocks noChangeShapeType="1"/>
            </p:cNvSpPr>
            <p:nvPr/>
          </p:nvSpPr>
          <p:spPr bwMode="auto">
            <a:xfrm>
              <a:off x="2789" y="3385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8920" name="Group 12"/>
          <p:cNvGrpSpPr>
            <a:grpSpLocks/>
          </p:cNvGrpSpPr>
          <p:nvPr/>
        </p:nvGrpSpPr>
        <p:grpSpPr bwMode="auto">
          <a:xfrm>
            <a:off x="8459788" y="3933825"/>
            <a:ext cx="684212" cy="71438"/>
            <a:chOff x="2789" y="3340"/>
            <a:chExt cx="454" cy="45"/>
          </a:xfrm>
        </p:grpSpPr>
        <p:sp>
          <p:nvSpPr>
            <p:cNvPr id="38921" name="Line 13"/>
            <p:cNvSpPr>
              <a:spLocks noChangeShapeType="1"/>
            </p:cNvSpPr>
            <p:nvPr/>
          </p:nvSpPr>
          <p:spPr bwMode="auto">
            <a:xfrm>
              <a:off x="2789" y="3340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22" name="Line 14"/>
            <p:cNvSpPr>
              <a:spLocks noChangeShapeType="1"/>
            </p:cNvSpPr>
            <p:nvPr/>
          </p:nvSpPr>
          <p:spPr bwMode="auto">
            <a:xfrm>
              <a:off x="2789" y="3385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40008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009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010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011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9940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39941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39986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Ляпкин-</a:t>
                </a:r>
              </a:p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Тяпкин</a:t>
                </a:r>
              </a:p>
            </p:txBody>
          </p:sp>
          <p:sp>
            <p:nvSpPr>
              <p:cNvPr id="39987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39942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39984" name="AutoShape 13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Яичница</a:t>
                </a:r>
              </a:p>
            </p:txBody>
          </p:sp>
          <p:sp>
            <p:nvSpPr>
              <p:cNvPr id="39985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39943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rId4" action="ppaction://hlinksldjump" highlightClick="1">
                  <a:snd r:embed="rId5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87313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майор </a:t>
                </a:r>
              </a:p>
              <a:p>
                <a:pPr indent="87313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Ковалев</a:t>
                </a: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39944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174625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Довгочхун</a:t>
                </a: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39945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Как звали главного героя повести «Нос»</a:t>
              </a:r>
            </a:p>
          </p:txBody>
        </p:sp>
        <p:grpSp>
          <p:nvGrpSpPr>
            <p:cNvPr id="39948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39982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3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949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39980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81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950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39978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9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951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39976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7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952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39974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5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953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39972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3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954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39970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71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955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39968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9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11</a:t>
              </a:r>
            </a:p>
          </p:txBody>
        </p:sp>
        <p:grpSp>
          <p:nvGrpSpPr>
            <p:cNvPr id="39959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39966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7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9960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39964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65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39957" name="Picture 53" descr="podsk_5050">
              <a:hlinkClick r:id="" action="ppaction://hlinkshowjump?jump=nextslide" highlightClick="1">
                <a:snd r:embed="rId6" name="50x50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39958" name="Picture 54" descr="podsk_frien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41033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4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5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6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964" name="Group 8"/>
          <p:cNvGrpSpPr>
            <a:grpSpLocks/>
          </p:cNvGrpSpPr>
          <p:nvPr/>
        </p:nvGrpSpPr>
        <p:grpSpPr bwMode="auto">
          <a:xfrm>
            <a:off x="0" y="2071688"/>
            <a:ext cx="9144000" cy="4392612"/>
            <a:chOff x="0" y="1298"/>
            <a:chExt cx="5760" cy="2767"/>
          </a:xfrm>
        </p:grpSpPr>
        <p:grpSp>
          <p:nvGrpSpPr>
            <p:cNvPr id="40966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41011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 Ляпкин-</a:t>
                </a:r>
              </a:p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Тяпкин</a:t>
                </a:r>
              </a:p>
            </p:txBody>
          </p:sp>
          <p:sp>
            <p:nvSpPr>
              <p:cNvPr id="41012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40967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41009" name="AutoShape 13"/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1010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40968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" action="ppaction://hlinkshowjump?jump=nextslide" highlightClick="1">
                  <a:snd r:embed="rId4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87313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майор </a:t>
                </a:r>
              </a:p>
              <a:p>
                <a:pPr indent="87313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Ковалев</a:t>
                </a: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40969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/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174625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40970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grpSp>
          <p:nvGrpSpPr>
            <p:cNvPr id="40973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41007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08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974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41005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06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975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41003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04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976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41001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02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977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40999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00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978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40997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98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979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40995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96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980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40993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94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11</a:t>
              </a:r>
            </a:p>
          </p:txBody>
        </p:sp>
        <p:grpSp>
          <p:nvGrpSpPr>
            <p:cNvPr id="40984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40991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92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985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40989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90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40982" name="Picture 53" descr="podsk_50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0983" name="Picture 54" descr="podsk_frien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40965" name="Прямоугольник 55"/>
          <p:cNvSpPr>
            <a:spLocks noChangeArrowheads="1"/>
          </p:cNvSpPr>
          <p:nvPr/>
        </p:nvSpPr>
        <p:spPr bwMode="auto">
          <a:xfrm>
            <a:off x="1143000" y="3714750"/>
            <a:ext cx="7072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Как звали главного героя повести «Нос»</a:t>
            </a:r>
          </a:p>
        </p:txBody>
      </p: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42056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57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58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59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1988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41989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42034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Собакевича</a:t>
                </a:r>
              </a:p>
            </p:txBody>
          </p:sp>
          <p:sp>
            <p:nvSpPr>
              <p:cNvPr id="42035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41990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42032" name="AutoShape 13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Хлестакова</a:t>
                </a:r>
              </a:p>
            </p:txBody>
          </p:sp>
          <p:sp>
            <p:nvSpPr>
              <p:cNvPr id="42033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41991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87313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Ивана</a:t>
                </a:r>
              </a:p>
              <a:p>
                <a:pPr indent="87313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Ивановича</a:t>
                </a: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41992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rId4" action="ppaction://hlinksldjump" highlightClick="1">
                  <a:snd r:embed="rId5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174625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Рудого </a:t>
                </a:r>
              </a:p>
              <a:p>
                <a:pPr indent="174625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Панько</a:t>
                </a: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41993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От лица кого ведется рассказ в </a:t>
              </a:r>
            </a:p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«Вечерах на хуторе близ Диканьки»</a:t>
              </a:r>
            </a:p>
          </p:txBody>
        </p:sp>
        <p:grpSp>
          <p:nvGrpSpPr>
            <p:cNvPr id="41996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42030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31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997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42028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29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998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42026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27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999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42024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25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000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42022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23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001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42020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21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002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42018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19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003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42016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17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12</a:t>
              </a:r>
            </a:p>
          </p:txBody>
        </p:sp>
        <p:grpSp>
          <p:nvGrpSpPr>
            <p:cNvPr id="42007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42014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15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2008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42012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13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42005" name="Picture 53" descr="podsk_5050">
              <a:hlinkClick r:id="" action="ppaction://hlinkshowjump?jump=nextslide" highlightClick="1">
                <a:snd r:embed="rId6" name="50x50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2006" name="Picture 54" descr="podsk_frien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43081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82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83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84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3012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43014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43059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Собакевича</a:t>
                </a:r>
              </a:p>
            </p:txBody>
          </p:sp>
          <p:sp>
            <p:nvSpPr>
              <p:cNvPr id="43060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43015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43057" name="AutoShape 13"/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3058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43016" name="Group 15"/>
            <p:cNvGrpSpPr>
              <a:grpSpLocks/>
            </p:cNvGrpSpPr>
            <p:nvPr/>
          </p:nvGrpSpPr>
          <p:grpSpPr bwMode="auto">
            <a:xfrm>
              <a:off x="3060" y="3566"/>
              <a:ext cx="2403" cy="499"/>
              <a:chOff x="2925" y="3566"/>
              <a:chExt cx="2495" cy="499"/>
            </a:xfrm>
          </p:grpSpPr>
          <p:sp>
            <p:nvSpPr>
              <p:cNvPr id="3" name="AutoShape 16"/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87313"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8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43017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" action="ppaction://hlinkshowjump?jump=nextslide" highlightClick="1">
                  <a:snd r:embed="rId4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174625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Рудого</a:t>
                </a:r>
              </a:p>
              <a:p>
                <a:pPr indent="174625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Панько</a:t>
                </a: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43018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grpSp>
          <p:nvGrpSpPr>
            <p:cNvPr id="43021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43055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56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022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43053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54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023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43051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52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024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43049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50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025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43047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48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026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43045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46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027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43043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44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028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43041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42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12</a:t>
              </a:r>
            </a:p>
          </p:txBody>
        </p:sp>
        <p:grpSp>
          <p:nvGrpSpPr>
            <p:cNvPr id="43032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43039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40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033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43037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8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43030" name="Picture 53" descr="podsk_50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3031" name="Picture 54" descr="podsk_frien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43013" name="Прямоугольник 55"/>
          <p:cNvSpPr>
            <a:spLocks noChangeArrowheads="1"/>
          </p:cNvSpPr>
          <p:nvPr/>
        </p:nvSpPr>
        <p:spPr bwMode="auto">
          <a:xfrm>
            <a:off x="428625" y="3643313"/>
            <a:ext cx="8072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От лица кого ведется рассказ в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«Вечерах на хуторе близ Диканьки»</a:t>
            </a:r>
          </a:p>
        </p:txBody>
      </p: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62150" cy="1617662"/>
            <a:chOff x="113" y="119"/>
            <a:chExt cx="1407" cy="1171"/>
          </a:xfrm>
        </p:grpSpPr>
        <p:sp>
          <p:nvSpPr>
            <p:cNvPr id="16457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58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59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0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214313" y="2060575"/>
            <a:ext cx="8929687" cy="4392613"/>
            <a:chOff x="0" y="1298"/>
            <a:chExt cx="5760" cy="2767"/>
          </a:xfrm>
        </p:grpSpPr>
        <p:grpSp>
          <p:nvGrpSpPr>
            <p:cNvPr id="16390" name="Group 10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16435" name="AutoShape 11">
                <a:hlinkClick r:id="" action="ppaction://hlinkshowjump?jump=lastslide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36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16391" name="Group 13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16433" name="AutoShape 14">
                <a:hlinkClick r:id="" action="ppaction://hlinkshowjump?jump=nextslide" highlightClick="1">
                  <a:snd r:embed="rId4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«Тарас</a:t>
                </a:r>
              </a:p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Бульба»</a:t>
                </a:r>
              </a:p>
            </p:txBody>
          </p:sp>
          <p:sp>
            <p:nvSpPr>
              <p:cNvPr id="16434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16392" name="Group 16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7">
                <a:hlinkClick r:id="" action="ppaction://noaction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16393" name="Group 19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20">
                <a:hlinkClick r:id="" action="ppaction://noaction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16394" name="AutoShape 22"/>
            <p:cNvSpPr>
              <a:spLocks noChangeArrowheads="1"/>
            </p:cNvSpPr>
            <p:nvPr/>
          </p:nvSpPr>
          <p:spPr bwMode="auto">
            <a:xfrm>
              <a:off x="225" y="2160"/>
              <a:ext cx="5351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grpSp>
          <p:nvGrpSpPr>
            <p:cNvPr id="16397" name="Group 23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16431" name="Line 24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2" name="Line 25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398" name="Group 26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16429" name="Line 27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30" name="Line 28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399" name="Group 29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16427" name="Line 30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8" name="Line 31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00" name="Group 32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16425" name="Line 33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6" name="Line 34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01" name="Group 35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16423" name="Line 36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4" name="Line 37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02" name="Group 38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16421" name="Line 3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2" name="Line 4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03" name="Group 41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16419" name="Line 4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0" name="Line 4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04" name="Group 44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16417" name="Line 4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8" name="Line 4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7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1</a:t>
              </a:r>
            </a:p>
          </p:txBody>
        </p:sp>
        <p:grpSp>
          <p:nvGrpSpPr>
            <p:cNvPr id="16408" name="Group 48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16415" name="Line 49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6" name="Line 50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09" name="Group 51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16413" name="Line 5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14" name="Line 5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6406" name="Picture 54" descr="podsk_50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6407" name="Picture 55" descr="podsk_frien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6" descr="podsk_za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16389" name="Прямоугольник 55"/>
          <p:cNvSpPr>
            <a:spLocks noChangeArrowheads="1"/>
          </p:cNvSpPr>
          <p:nvPr/>
        </p:nvSpPr>
        <p:spPr bwMode="auto">
          <a:xfrm>
            <a:off x="1714500" y="3643313"/>
            <a:ext cx="5929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Поэмой о любви В. Белинский назвал</a:t>
            </a:r>
          </a:p>
        </p:txBody>
      </p: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44104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05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06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107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4036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44037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44082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Хлестакову</a:t>
                </a:r>
              </a:p>
            </p:txBody>
          </p:sp>
          <p:sp>
            <p:nvSpPr>
              <p:cNvPr id="44083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44038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44080" name="AutoShape 13">
                <a:hlinkClick r:id="rId4" action="ppaction://hlinksldjump" highlightClick="1">
                  <a:snd r:embed="rId5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Городничему</a:t>
                </a:r>
              </a:p>
            </p:txBody>
          </p:sp>
          <p:sp>
            <p:nvSpPr>
              <p:cNvPr id="44081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44039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87313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Судье</a:t>
                </a: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44040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174625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Прокурору </a:t>
                </a: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44041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Comic Sans MS" pitchFamily="66" charset="0"/>
                </a:rPr>
                <a:t>Кому принадлежат слова: «Чему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Comic Sans MS" pitchFamily="66" charset="0"/>
                </a:rPr>
                <a:t>Смеетесь? Над собой смеетесь!...»</a:t>
              </a:r>
            </a:p>
          </p:txBody>
        </p:sp>
        <p:grpSp>
          <p:nvGrpSpPr>
            <p:cNvPr id="44044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44078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9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045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44076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7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046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44074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5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047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44072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3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048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44070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1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049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44068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9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050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44066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7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051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44064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5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13</a:t>
              </a:r>
            </a:p>
          </p:txBody>
        </p:sp>
        <p:grpSp>
          <p:nvGrpSpPr>
            <p:cNvPr id="44055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44062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3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056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44060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1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44053" name="Picture 53" descr="podsk_5050">
              <a:hlinkClick r:id="" action="ppaction://hlinkshowjump?jump=nextslide" highlightClick="1">
                <a:snd r:embed="rId6" name="50x50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4054" name="Picture 54" descr="podsk_frien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45131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32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33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34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5060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45064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3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Хлестакову</a:t>
                </a:r>
              </a:p>
            </p:txBody>
          </p:sp>
          <p:sp>
            <p:nvSpPr>
              <p:cNvPr id="45107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45065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4" name="AutoShape 13">
                <a:hlinkClick r:id="" action="ppaction://hlinkshowjump?jump=nextslide" highlightClick="1">
                  <a:snd r:embed="rId4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Городничему</a:t>
                </a:r>
              </a:p>
            </p:txBody>
          </p:sp>
          <p:sp>
            <p:nvSpPr>
              <p:cNvPr id="5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45066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6" name="AutoShape 16"/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87313"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45067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8" name="AutoShape 19"/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174625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4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grpSp>
          <p:nvGrpSpPr>
            <p:cNvPr id="45071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45105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6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072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45103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4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073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45101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2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074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45099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100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075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45097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8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076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45095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6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077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45093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4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078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45091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2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13</a:t>
              </a:r>
            </a:p>
          </p:txBody>
        </p:sp>
        <p:grpSp>
          <p:nvGrpSpPr>
            <p:cNvPr id="45082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45089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90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5083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45087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088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2" name="Picture 53" descr="podsk_50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3" name="Picture 54" descr="podsk_frien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5079" name="Picture 55" descr="podsk_za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56" name="AutoShape 21"/>
          <p:cNvSpPr>
            <a:spLocks noChangeArrowheads="1"/>
          </p:cNvSpPr>
          <p:nvPr/>
        </p:nvSpPr>
        <p:spPr bwMode="auto">
          <a:xfrm>
            <a:off x="571472" y="3500438"/>
            <a:ext cx="8064500" cy="1079500"/>
          </a:xfrm>
          <a:prstGeom prst="flowChartPreparation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Кому принадлежат слова: «Чему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Смеетесь? Над собой смеетесь!...»</a:t>
            </a:r>
          </a:p>
        </p:txBody>
      </p: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46152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53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54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55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6084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46085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46130" name="AutoShape 10">
                <a:hlinkClick r:id="rId3" action="ppaction://hlinksldjump" highlightClick="1">
                  <a:snd r:embed="rId4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Степан</a:t>
                </a:r>
              </a:p>
            </p:txBody>
          </p:sp>
          <p:sp>
            <p:nvSpPr>
              <p:cNvPr id="46131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46086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46128" name="AutoShape 13">
                <a:hlinkClick r:id="" action="ppaction://hlinkshowjump?jump=lastslide" highlightClick="1">
                  <a:snd r:embed="rId5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Михаил</a:t>
                </a:r>
              </a:p>
            </p:txBody>
          </p:sp>
          <p:sp>
            <p:nvSpPr>
              <p:cNvPr id="46129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46087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" action="ppaction://hlinkshowjump?jump=lastslide" highlightClick="1">
                  <a:snd r:embed="rId5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87313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Григорий</a:t>
                </a: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46088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" action="ppaction://hlinkshowjump?jump=lastslide" highlightClick="1">
                  <a:snd r:embed="rId5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174625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Федор</a:t>
                </a: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46089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Как зовут Плюшкина из поэмы</a:t>
              </a:r>
            </a:p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«Мертвые души»</a:t>
              </a:r>
            </a:p>
          </p:txBody>
        </p:sp>
        <p:grpSp>
          <p:nvGrpSpPr>
            <p:cNvPr id="46092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46126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7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093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46124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5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094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46122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3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095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46120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21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096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46118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9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097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46116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7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098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46114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5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099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46112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3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14</a:t>
              </a:r>
            </a:p>
          </p:txBody>
        </p:sp>
        <p:grpSp>
          <p:nvGrpSpPr>
            <p:cNvPr id="46103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46110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1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104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46108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9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46101" name="Picture 53" descr="podsk_5050">
              <a:hlinkClick r:id="" action="ppaction://hlinkshowjump?jump=nextslide" highlightClick="1">
                <a:snd r:embed="rId6" name="50x50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6102" name="Picture 54" descr="podsk_frien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47177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78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79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80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7108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47110" name="Group 9"/>
            <p:cNvGrpSpPr>
              <a:grpSpLocks/>
            </p:cNvGrpSpPr>
            <p:nvPr/>
          </p:nvGrpSpPr>
          <p:grpSpPr bwMode="auto">
            <a:xfrm>
              <a:off x="315" y="2970"/>
              <a:ext cx="2404" cy="499"/>
              <a:chOff x="585" y="2970"/>
              <a:chExt cx="2132" cy="499"/>
            </a:xfrm>
          </p:grpSpPr>
          <p:sp>
            <p:nvSpPr>
              <p:cNvPr id="47155" name="AutoShape 10">
                <a:hlinkClick r:id="" action="ppaction://hlinkshowjump?jump=nextslide" highlightClick="1">
                  <a:snd r:embed="rId3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85" y="2970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Степан</a:t>
                </a:r>
              </a:p>
            </p:txBody>
          </p:sp>
          <p:sp>
            <p:nvSpPr>
              <p:cNvPr id="47156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47111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47153" name="AutoShape 13"/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7154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47112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" action="ppaction://hlinkshowjump?jump=lastslide" highlightClick="1">
                  <a:snd r:embed="rId4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87313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Григорий</a:t>
                </a: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47113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/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174625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47114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grpSp>
          <p:nvGrpSpPr>
            <p:cNvPr id="47117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47151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2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18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47149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50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19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47147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8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20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47145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6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21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47143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4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22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47141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2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23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47139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0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24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47137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8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14</a:t>
              </a:r>
            </a:p>
          </p:txBody>
        </p:sp>
        <p:grpSp>
          <p:nvGrpSpPr>
            <p:cNvPr id="47128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47135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6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29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47133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4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47126" name="Picture 53" descr="podsk_50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7127" name="Picture 54" descr="podsk_frien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47109" name="Прямоугольник 55"/>
          <p:cNvSpPr>
            <a:spLocks noChangeArrowheads="1"/>
          </p:cNvSpPr>
          <p:nvPr/>
        </p:nvSpPr>
        <p:spPr bwMode="auto">
          <a:xfrm>
            <a:off x="1500188" y="3571875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Как зовут Плюшкина из поэмы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«Мертвые души»</a:t>
            </a:r>
          </a:p>
        </p:txBody>
      </p: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48200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01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02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03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132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48133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48178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«Нос»</a:t>
                </a:r>
              </a:p>
            </p:txBody>
          </p:sp>
          <p:sp>
            <p:nvSpPr>
              <p:cNvPr id="48179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48134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48176" name="AutoShape 13">
                <a:hlinkClick r:id="rId4" action="ppaction://hlinksldjump" highlightClick="1">
                  <a:snd r:embed="rId5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«Женитьба»</a:t>
                </a:r>
              </a:p>
            </p:txBody>
          </p:sp>
          <p:sp>
            <p:nvSpPr>
              <p:cNvPr id="48177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48135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87313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«Шинель»</a:t>
                </a: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48136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174625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«Мертвые </a:t>
                </a:r>
              </a:p>
              <a:p>
                <a:pPr indent="174625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души»</a:t>
                </a: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48137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Из какого произведения Подколесин </a:t>
              </a:r>
            </a:p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сбежал от своей невесты через окно</a:t>
              </a:r>
            </a:p>
          </p:txBody>
        </p:sp>
        <p:grpSp>
          <p:nvGrpSpPr>
            <p:cNvPr id="48140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48174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5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141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48172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3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142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48170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71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143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48168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9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144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48166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7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145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48164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5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146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48162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3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147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48160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61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15</a:t>
              </a:r>
            </a:p>
          </p:txBody>
        </p:sp>
        <p:grpSp>
          <p:nvGrpSpPr>
            <p:cNvPr id="48151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48158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9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152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48156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7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48149" name="Picture 53" descr="podsk_5050">
              <a:hlinkClick r:id="" action="ppaction://hlinkshowjump?jump=nextslide" highlightClick="1">
                <a:snd r:embed="rId6" name="50x50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8150" name="Picture 54" descr="podsk_frien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49225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26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27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228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9156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49158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49203" name="AutoShape 10">
                <a:hlinkClick r:id="" action="ppaction://hlinkshowjump?jump=nextslide" highlightClick="1">
                  <a:snd r:embed="rId3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9204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49159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49201" name="AutoShape 13"/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«Женитьба»</a:t>
                </a:r>
              </a:p>
            </p:txBody>
          </p:sp>
          <p:sp>
            <p:nvSpPr>
              <p:cNvPr id="49202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49160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/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87313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49161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" action="ppaction://hlinkshowjump?jump=lastslide" highlightClick="1">
                  <a:snd r:embed="rId4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indent="174625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«Мертвые </a:t>
                </a:r>
              </a:p>
              <a:p>
                <a:pPr indent="174625"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души»</a:t>
                </a: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49162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grpSp>
          <p:nvGrpSpPr>
            <p:cNvPr id="49165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49199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200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166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49197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98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167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49195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96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168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49193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94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169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49191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92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170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49189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90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171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49187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8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172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49185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6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15</a:t>
              </a:r>
            </a:p>
          </p:txBody>
        </p:sp>
        <p:grpSp>
          <p:nvGrpSpPr>
            <p:cNvPr id="49176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49183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4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9177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49181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82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49174" name="Picture 53" descr="podsk_50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49175" name="Picture 54" descr="podsk_frien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49157" name="Прямоугольник 55"/>
          <p:cNvSpPr>
            <a:spLocks noChangeArrowheads="1"/>
          </p:cNvSpPr>
          <p:nvPr/>
        </p:nvSpPr>
        <p:spPr bwMode="auto">
          <a:xfrm>
            <a:off x="1143000" y="3571875"/>
            <a:ext cx="7000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Из какого произведения Подколесин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сбежал от своей невесты через окно</a:t>
            </a:r>
          </a:p>
        </p:txBody>
      </p: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50201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202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203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204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684213" y="3644900"/>
            <a:ext cx="7848600" cy="2592388"/>
          </a:xfrm>
          <a:prstGeom prst="flowChartPreparation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ru-RU" sz="2400" b="1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П О З Д Р А В Л Я Е М ! ! !</a:t>
            </a:r>
          </a:p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СЕГОДНЯ ВЫ ПОБЕДИЛИ</a:t>
            </a: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и получили оценку</a:t>
            </a:r>
          </a:p>
          <a:p>
            <a:pPr algn="ctr">
              <a:defRPr/>
            </a:pPr>
            <a:r>
              <a:rPr lang="ru-RU" sz="4000" b="1">
                <a:solidFill>
                  <a:schemeClr val="bg1"/>
                </a:solidFill>
                <a:latin typeface="Comic Sans MS" pitchFamily="66" charset="0"/>
              </a:rPr>
              <a:t>«ОТЛИЧНО» !</a:t>
            </a:r>
          </a:p>
          <a:p>
            <a:pPr algn="ctr">
              <a:defRPr/>
            </a:pPr>
            <a:endParaRPr lang="ru-RU" sz="4000" b="1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50183" name="Group 28"/>
          <p:cNvGrpSpPr>
            <a:grpSpLocks/>
          </p:cNvGrpSpPr>
          <p:nvPr/>
        </p:nvGrpSpPr>
        <p:grpSpPr bwMode="auto">
          <a:xfrm>
            <a:off x="0" y="4941888"/>
            <a:ext cx="755650" cy="71437"/>
            <a:chOff x="2789" y="3340"/>
            <a:chExt cx="454" cy="45"/>
          </a:xfrm>
        </p:grpSpPr>
        <p:sp>
          <p:nvSpPr>
            <p:cNvPr id="50199" name="Line 29"/>
            <p:cNvSpPr>
              <a:spLocks noChangeShapeType="1"/>
            </p:cNvSpPr>
            <p:nvPr/>
          </p:nvSpPr>
          <p:spPr bwMode="auto">
            <a:xfrm>
              <a:off x="2789" y="3340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200" name="Line 30"/>
            <p:cNvSpPr>
              <a:spLocks noChangeShapeType="1"/>
            </p:cNvSpPr>
            <p:nvPr/>
          </p:nvSpPr>
          <p:spPr bwMode="auto">
            <a:xfrm>
              <a:off x="2789" y="3385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0184" name="Group 37"/>
          <p:cNvGrpSpPr>
            <a:grpSpLocks/>
          </p:cNvGrpSpPr>
          <p:nvPr/>
        </p:nvGrpSpPr>
        <p:grpSpPr bwMode="auto">
          <a:xfrm>
            <a:off x="8459788" y="4941888"/>
            <a:ext cx="684212" cy="71437"/>
            <a:chOff x="2789" y="3340"/>
            <a:chExt cx="454" cy="45"/>
          </a:xfrm>
        </p:grpSpPr>
        <p:sp>
          <p:nvSpPr>
            <p:cNvPr id="50197" name="Line 38"/>
            <p:cNvSpPr>
              <a:spLocks noChangeShapeType="1"/>
            </p:cNvSpPr>
            <p:nvPr/>
          </p:nvSpPr>
          <p:spPr bwMode="auto">
            <a:xfrm>
              <a:off x="2789" y="3340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8" name="Line 39"/>
            <p:cNvSpPr>
              <a:spLocks noChangeShapeType="1"/>
            </p:cNvSpPr>
            <p:nvPr/>
          </p:nvSpPr>
          <p:spPr bwMode="auto">
            <a:xfrm>
              <a:off x="2789" y="3385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AutoShape 4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68313" y="2060575"/>
            <a:ext cx="4391025" cy="792163"/>
          </a:xfrm>
          <a:prstGeom prst="flowChartPreparation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Конец игры</a:t>
            </a:r>
          </a:p>
        </p:txBody>
      </p:sp>
      <p:grpSp>
        <p:nvGrpSpPr>
          <p:cNvPr id="50188" name="Group 47"/>
          <p:cNvGrpSpPr>
            <a:grpSpLocks/>
          </p:cNvGrpSpPr>
          <p:nvPr/>
        </p:nvGrpSpPr>
        <p:grpSpPr bwMode="auto">
          <a:xfrm>
            <a:off x="4716463" y="2420938"/>
            <a:ext cx="4427537" cy="71437"/>
            <a:chOff x="2971" y="1525"/>
            <a:chExt cx="2789" cy="45"/>
          </a:xfrm>
        </p:grpSpPr>
        <p:sp>
          <p:nvSpPr>
            <p:cNvPr id="50195" name="Line 48"/>
            <p:cNvSpPr>
              <a:spLocks noChangeShapeType="1"/>
            </p:cNvSpPr>
            <p:nvPr/>
          </p:nvSpPr>
          <p:spPr bwMode="auto">
            <a:xfrm>
              <a:off x="2971" y="1525"/>
              <a:ext cx="2789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6" name="Line 49"/>
            <p:cNvSpPr>
              <a:spLocks noChangeShapeType="1"/>
            </p:cNvSpPr>
            <p:nvPr/>
          </p:nvSpPr>
          <p:spPr bwMode="auto">
            <a:xfrm>
              <a:off x="2971" y="1570"/>
              <a:ext cx="2789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0189" name="Group 50"/>
          <p:cNvGrpSpPr>
            <a:grpSpLocks/>
          </p:cNvGrpSpPr>
          <p:nvPr/>
        </p:nvGrpSpPr>
        <p:grpSpPr bwMode="auto">
          <a:xfrm>
            <a:off x="0" y="2420938"/>
            <a:ext cx="539750" cy="71437"/>
            <a:chOff x="2789" y="3340"/>
            <a:chExt cx="454" cy="45"/>
          </a:xfrm>
        </p:grpSpPr>
        <p:sp>
          <p:nvSpPr>
            <p:cNvPr id="50193" name="Line 51"/>
            <p:cNvSpPr>
              <a:spLocks noChangeShapeType="1"/>
            </p:cNvSpPr>
            <p:nvPr/>
          </p:nvSpPr>
          <p:spPr bwMode="auto">
            <a:xfrm>
              <a:off x="2789" y="3340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4" name="Line 52"/>
            <p:cNvSpPr>
              <a:spLocks noChangeShapeType="1"/>
            </p:cNvSpPr>
            <p:nvPr/>
          </p:nvSpPr>
          <p:spPr bwMode="auto">
            <a:xfrm>
              <a:off x="2789" y="3385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0190" name="Picture 53" descr="podsk_5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5113" y="2060575"/>
            <a:ext cx="998537" cy="731838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50191" name="Picture 54" descr="podsk_frie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060575"/>
            <a:ext cx="1008062" cy="739775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50192" name="Picture 55" descr="podsk_z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2060575"/>
            <a:ext cx="998537" cy="731838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51225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6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7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8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684213" y="3644900"/>
            <a:ext cx="7848600" cy="2592388"/>
          </a:xfrm>
          <a:prstGeom prst="flowChartPreparation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4000" b="1">
                <a:solidFill>
                  <a:schemeClr val="bg1"/>
                </a:solidFill>
                <a:latin typeface="Comic Sans MS" pitchFamily="66" charset="0"/>
              </a:rPr>
              <a:t>СЕГОДНЯ </a:t>
            </a:r>
          </a:p>
          <a:p>
            <a:pPr algn="ctr">
              <a:defRPr/>
            </a:pPr>
            <a:r>
              <a:rPr lang="ru-RU" sz="4000" b="1">
                <a:solidFill>
                  <a:schemeClr val="bg1"/>
                </a:solidFill>
                <a:latin typeface="Comic Sans MS" pitchFamily="66" charset="0"/>
              </a:rPr>
              <a:t>ВЫ </a:t>
            </a:r>
          </a:p>
          <a:p>
            <a:pPr algn="ctr">
              <a:defRPr/>
            </a:pPr>
            <a:r>
              <a:rPr lang="ru-RU" sz="4000" b="1">
                <a:solidFill>
                  <a:schemeClr val="bg1"/>
                </a:solidFill>
                <a:latin typeface="Comic Sans MS" pitchFamily="66" charset="0"/>
              </a:rPr>
              <a:t>ПРОИГРАЛИ</a:t>
            </a:r>
          </a:p>
        </p:txBody>
      </p:sp>
      <p:grpSp>
        <p:nvGrpSpPr>
          <p:cNvPr id="51207" name="Group 28"/>
          <p:cNvGrpSpPr>
            <a:grpSpLocks/>
          </p:cNvGrpSpPr>
          <p:nvPr/>
        </p:nvGrpSpPr>
        <p:grpSpPr bwMode="auto">
          <a:xfrm>
            <a:off x="0" y="4941888"/>
            <a:ext cx="755650" cy="71437"/>
            <a:chOff x="2789" y="3340"/>
            <a:chExt cx="454" cy="45"/>
          </a:xfrm>
        </p:grpSpPr>
        <p:sp>
          <p:nvSpPr>
            <p:cNvPr id="51223" name="Line 29"/>
            <p:cNvSpPr>
              <a:spLocks noChangeShapeType="1"/>
            </p:cNvSpPr>
            <p:nvPr/>
          </p:nvSpPr>
          <p:spPr bwMode="auto">
            <a:xfrm>
              <a:off x="2789" y="3340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4" name="Line 30"/>
            <p:cNvSpPr>
              <a:spLocks noChangeShapeType="1"/>
            </p:cNvSpPr>
            <p:nvPr/>
          </p:nvSpPr>
          <p:spPr bwMode="auto">
            <a:xfrm>
              <a:off x="2789" y="3385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08" name="Group 37"/>
          <p:cNvGrpSpPr>
            <a:grpSpLocks/>
          </p:cNvGrpSpPr>
          <p:nvPr/>
        </p:nvGrpSpPr>
        <p:grpSpPr bwMode="auto">
          <a:xfrm>
            <a:off x="8459788" y="4941888"/>
            <a:ext cx="684212" cy="71437"/>
            <a:chOff x="2789" y="3340"/>
            <a:chExt cx="454" cy="45"/>
          </a:xfrm>
        </p:grpSpPr>
        <p:sp>
          <p:nvSpPr>
            <p:cNvPr id="51221" name="Line 38"/>
            <p:cNvSpPr>
              <a:spLocks noChangeShapeType="1"/>
            </p:cNvSpPr>
            <p:nvPr/>
          </p:nvSpPr>
          <p:spPr bwMode="auto">
            <a:xfrm>
              <a:off x="2789" y="3340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2" name="Line 39"/>
            <p:cNvSpPr>
              <a:spLocks noChangeShapeType="1"/>
            </p:cNvSpPr>
            <p:nvPr/>
          </p:nvSpPr>
          <p:spPr bwMode="auto">
            <a:xfrm>
              <a:off x="2789" y="3385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AutoShape 4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68313" y="2060575"/>
            <a:ext cx="4391025" cy="792163"/>
          </a:xfrm>
          <a:prstGeom prst="flowChartPreparation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Конец игры</a:t>
            </a:r>
          </a:p>
        </p:txBody>
      </p:sp>
      <p:grpSp>
        <p:nvGrpSpPr>
          <p:cNvPr id="51212" name="Group 47"/>
          <p:cNvGrpSpPr>
            <a:grpSpLocks/>
          </p:cNvGrpSpPr>
          <p:nvPr/>
        </p:nvGrpSpPr>
        <p:grpSpPr bwMode="auto">
          <a:xfrm>
            <a:off x="4716463" y="2420938"/>
            <a:ext cx="4427537" cy="71437"/>
            <a:chOff x="2971" y="1525"/>
            <a:chExt cx="2789" cy="45"/>
          </a:xfrm>
        </p:grpSpPr>
        <p:sp>
          <p:nvSpPr>
            <p:cNvPr id="51219" name="Line 48"/>
            <p:cNvSpPr>
              <a:spLocks noChangeShapeType="1"/>
            </p:cNvSpPr>
            <p:nvPr/>
          </p:nvSpPr>
          <p:spPr bwMode="auto">
            <a:xfrm>
              <a:off x="2971" y="1525"/>
              <a:ext cx="2789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0" name="Line 49"/>
            <p:cNvSpPr>
              <a:spLocks noChangeShapeType="1"/>
            </p:cNvSpPr>
            <p:nvPr/>
          </p:nvSpPr>
          <p:spPr bwMode="auto">
            <a:xfrm>
              <a:off x="2971" y="1570"/>
              <a:ext cx="2789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13" name="Group 50"/>
          <p:cNvGrpSpPr>
            <a:grpSpLocks/>
          </p:cNvGrpSpPr>
          <p:nvPr/>
        </p:nvGrpSpPr>
        <p:grpSpPr bwMode="auto">
          <a:xfrm>
            <a:off x="0" y="2420938"/>
            <a:ext cx="539750" cy="71437"/>
            <a:chOff x="2789" y="3340"/>
            <a:chExt cx="454" cy="45"/>
          </a:xfrm>
        </p:grpSpPr>
        <p:sp>
          <p:nvSpPr>
            <p:cNvPr id="51217" name="Line 51"/>
            <p:cNvSpPr>
              <a:spLocks noChangeShapeType="1"/>
            </p:cNvSpPr>
            <p:nvPr/>
          </p:nvSpPr>
          <p:spPr bwMode="auto">
            <a:xfrm>
              <a:off x="2789" y="3340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8" name="Line 52"/>
            <p:cNvSpPr>
              <a:spLocks noChangeShapeType="1"/>
            </p:cNvSpPr>
            <p:nvPr/>
          </p:nvSpPr>
          <p:spPr bwMode="auto">
            <a:xfrm>
              <a:off x="2789" y="3385"/>
              <a:ext cx="454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14" name="Picture 53" descr="podsk_50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2060575"/>
            <a:ext cx="998537" cy="731838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51215" name="Picture 54" descr="podsk_frie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2060575"/>
            <a:ext cx="1008062" cy="739775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51216" name="Picture 55" descr="podsk_z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2060575"/>
            <a:ext cx="998537" cy="731838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17481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82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83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84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12" name="Group 9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17414" name="Group 10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17459" name="AutoShape 11">
                <a:hlinkClick r:id="rId3" action="ppaction://hlinksldjump" highlightClick="1">
                  <a:snd r:embed="rId4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Плюшкине</a:t>
                </a:r>
              </a:p>
            </p:txBody>
          </p:sp>
          <p:sp>
            <p:nvSpPr>
              <p:cNvPr id="17460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17415" name="Group 13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17457" name="AutoShape 14">
                <a:hlinkClick r:id="" action="ppaction://hlinkshowjump?jump=lastslide" highlightClick="1">
                  <a:snd r:embed="rId5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Коробочке</a:t>
                </a:r>
              </a:p>
            </p:txBody>
          </p:sp>
          <p:sp>
            <p:nvSpPr>
              <p:cNvPr id="17458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17416" name="Group 16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7">
                <a:hlinkClick r:id="" action="ppaction://hlinkshowjump?jump=lastslide" highlightClick="1">
                  <a:snd r:embed="rId5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Манилове</a:t>
                </a:r>
              </a:p>
            </p:txBody>
          </p:sp>
          <p:sp>
            <p:nvSpPr>
              <p:cNvPr id="4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17417" name="Group 19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20">
                <a:hlinkClick r:id="" action="ppaction://hlinkshowjump?jump=lastslide" highlightClick="1">
                  <a:snd r:embed="rId5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Собакевиче</a:t>
                </a:r>
              </a:p>
            </p:txBody>
          </p:sp>
          <p:sp>
            <p:nvSpPr>
              <p:cNvPr id="6" name="WordArt 2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17418" name="AutoShape 22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grpSp>
          <p:nvGrpSpPr>
            <p:cNvPr id="17421" name="Group 23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17455" name="Line 24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6" name="Line 25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22" name="Group 26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17453" name="Line 27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4" name="Line 28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23" name="Group 29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17451" name="Line 30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2" name="Line 31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24" name="Group 32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17449" name="Line 33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0" name="Line 34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25" name="Group 35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17447" name="Line 36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8" name="Line 37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26" name="Group 38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17445" name="Line 3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6" name="Line 4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27" name="Group 41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17443" name="Line 4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4" name="Line 4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28" name="Group 44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17441" name="Line 4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2" name="Line 4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7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2</a:t>
              </a:r>
            </a:p>
          </p:txBody>
        </p:sp>
        <p:grpSp>
          <p:nvGrpSpPr>
            <p:cNvPr id="17432" name="Group 48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17439" name="Line 49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0" name="Line 50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33" name="Group 51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17437" name="Line 5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8" name="Line 5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7430" name="Picture 54" descr="podsk_5050">
              <a:hlinkClick r:id="" action="ppaction://hlinkshowjump?jump=nextslide" highlightClick="1">
                <a:snd r:embed="rId6" name="50x50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7431" name="Picture 55" descr="podsk_frien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6" descr="podsk_za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17413" name="Прямоугольник 55"/>
          <p:cNvSpPr>
            <a:spLocks noChangeArrowheads="1"/>
          </p:cNvSpPr>
          <p:nvPr/>
        </p:nvSpPr>
        <p:spPr bwMode="auto">
          <a:xfrm>
            <a:off x="1285875" y="3500438"/>
            <a:ext cx="6572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«Прореха на теле человечества», -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сказал Н.Гоголь о …</a:t>
            </a:r>
          </a:p>
        </p:txBody>
      </p: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18505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6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7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8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0" y="2071688"/>
            <a:ext cx="9144000" cy="4392612"/>
            <a:chOff x="0" y="1298"/>
            <a:chExt cx="5760" cy="2767"/>
          </a:xfrm>
        </p:grpSpPr>
        <p:grpSp>
          <p:nvGrpSpPr>
            <p:cNvPr id="18438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18483" name="AutoShape 10">
                <a:hlinkClick r:id="" action="ppaction://hlinkshowjump?jump=nextslide" highlightClick="1">
                  <a:snd r:embed="rId3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Плюшкине</a:t>
                </a:r>
              </a:p>
            </p:txBody>
          </p:sp>
          <p:sp>
            <p:nvSpPr>
              <p:cNvPr id="18484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18439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18481" name="AutoShape 13"/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482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18440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" action="ppaction://hlinkshowjump?jump=lastslide" highlightClick="1">
                  <a:snd r:embed="rId4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Манилове</a:t>
                </a: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18441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/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18442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grpSp>
          <p:nvGrpSpPr>
            <p:cNvPr id="18445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18479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0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46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18477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8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47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18475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6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48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18473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4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49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18471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2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50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18469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0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51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18467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8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52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18465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6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2</a:t>
              </a:r>
            </a:p>
          </p:txBody>
        </p:sp>
        <p:grpSp>
          <p:nvGrpSpPr>
            <p:cNvPr id="18456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18463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4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57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18461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2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8454" name="Picture 53" descr="podsk_50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8455" name="Picture 54" descr="podsk_frien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18437" name="Прямоугольник 55"/>
          <p:cNvSpPr>
            <a:spLocks noChangeArrowheads="1"/>
          </p:cNvSpPr>
          <p:nvPr/>
        </p:nvSpPr>
        <p:spPr bwMode="auto">
          <a:xfrm>
            <a:off x="1643063" y="3500438"/>
            <a:ext cx="6429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«Прореха на теле человечества», -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сказал Н.Гоголь о …</a:t>
            </a:r>
          </a:p>
        </p:txBody>
      </p: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19528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29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30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31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460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19461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19506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«Нос»</a:t>
                </a:r>
              </a:p>
            </p:txBody>
          </p:sp>
          <p:sp>
            <p:nvSpPr>
              <p:cNvPr id="19507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19462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19504" name="AutoShape 13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«Шинель»</a:t>
                </a:r>
              </a:p>
            </p:txBody>
          </p:sp>
          <p:sp>
            <p:nvSpPr>
              <p:cNvPr id="19505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19463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  «Сорочинская </a:t>
                </a:r>
              </a:p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 ярмарка»</a:t>
                </a: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19464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rId4" action="ppaction://hlinksldjump" highlightClick="1">
                  <a:snd r:embed="rId5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«Ревизор»</a:t>
                </a: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19465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Comic Sans MS" pitchFamily="66" charset="0"/>
                </a:rPr>
                <a:t>Пословица «На зеркало </a:t>
              </a:r>
              <a:r>
                <a:rPr lang="ru-RU" sz="2400" b="1" dirty="0" err="1">
                  <a:solidFill>
                    <a:schemeClr val="bg1"/>
                  </a:solidFill>
                  <a:latin typeface="Comic Sans MS" pitchFamily="66" charset="0"/>
                </a:rPr>
                <a:t>неча</a:t>
              </a:r>
              <a:r>
                <a:rPr lang="ru-RU" sz="2400" b="1" dirty="0">
                  <a:solidFill>
                    <a:schemeClr val="bg1"/>
                  </a:solidFill>
                  <a:latin typeface="Comic Sans MS" pitchFamily="66" charset="0"/>
                </a:rPr>
                <a:t> пенять, коли </a:t>
              </a:r>
            </a:p>
            <a:p>
              <a:pPr algn="ctr"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Comic Sans MS" pitchFamily="66" charset="0"/>
                </a:rPr>
                <a:t>рожа крива» стала эпиграфом к …</a:t>
              </a:r>
            </a:p>
          </p:txBody>
        </p:sp>
        <p:grpSp>
          <p:nvGrpSpPr>
            <p:cNvPr id="19468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19502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3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69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19500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1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70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19498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9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71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19496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7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72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19494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5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73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19492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3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74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19490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1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75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19488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9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3</a:t>
              </a:r>
            </a:p>
          </p:txBody>
        </p:sp>
        <p:grpSp>
          <p:nvGrpSpPr>
            <p:cNvPr id="19479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19486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7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80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19484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5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9477" name="Picture 53" descr="podsk_5050">
              <a:hlinkClick r:id="" action="ppaction://hlinkshowjump?jump=nextslide" highlightClick="1">
                <a:snd r:embed="rId6" name="50x50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9478" name="Picture 54" descr="podsk_frien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20553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4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5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6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20486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20531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«Нос»</a:t>
                </a:r>
              </a:p>
            </p:txBody>
          </p:sp>
          <p:sp>
            <p:nvSpPr>
              <p:cNvPr id="20532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20487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20529" name="AutoShape 13"/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30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20488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/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20489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" action="ppaction://hlinkshowjump?jump=nextslide" highlightClick="1">
                  <a:snd r:embed="rId4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«Ревизор»</a:t>
                </a: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20490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2400" b="1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grpSp>
          <p:nvGrpSpPr>
            <p:cNvPr id="20493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20527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8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494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20525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6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495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20523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4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496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20521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2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497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20519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0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498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20517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8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499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20515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6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00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20513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4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3</a:t>
              </a:r>
            </a:p>
          </p:txBody>
        </p:sp>
        <p:grpSp>
          <p:nvGrpSpPr>
            <p:cNvPr id="20504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20511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2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05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20509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0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0502" name="Picture 53" descr="podsk_50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20503" name="Picture 54" descr="podsk_frien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20485" name="Прямоугольник 55"/>
          <p:cNvSpPr>
            <a:spLocks noChangeArrowheads="1"/>
          </p:cNvSpPr>
          <p:nvPr/>
        </p:nvSpPr>
        <p:spPr bwMode="auto">
          <a:xfrm>
            <a:off x="1143000" y="3500438"/>
            <a:ext cx="6929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Пословица «На зеркало неча пенять, коли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рожа крива» стала эпиграфом к </a:t>
            </a:r>
            <a:r>
              <a:rPr lang="ru-RU" sz="2000" b="1">
                <a:solidFill>
                  <a:schemeClr val="bg1"/>
                </a:solidFill>
                <a:latin typeface="Comic Sans MS" pitchFamily="66" charset="0"/>
              </a:rPr>
              <a:t>…</a:t>
            </a:r>
          </a:p>
        </p:txBody>
      </p: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21576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7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8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9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21509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21554" name="AutoShape 10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Черевички</a:t>
                </a:r>
              </a:p>
            </p:txBody>
          </p:sp>
          <p:sp>
            <p:nvSpPr>
              <p:cNvPr id="21555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21510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21552" name="AutoShape 13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Царский </a:t>
                </a:r>
              </a:p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трон</a:t>
                </a:r>
              </a:p>
            </p:txBody>
          </p:sp>
          <p:sp>
            <p:nvSpPr>
              <p:cNvPr id="21553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21511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rId4" action="ppaction://hlinksldjump" highlightClick="1">
                  <a:snd r:embed="rId5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Кованые </a:t>
                </a:r>
              </a:p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предметы</a:t>
                </a: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21512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Люстра</a:t>
                </a: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21513" name="AutoShape 21"/>
            <p:cNvSpPr>
              <a:spLocks noChangeArrowheads="1"/>
            </p:cNvSpPr>
            <p:nvPr/>
          </p:nvSpPr>
          <p:spPr bwMode="auto">
            <a:xfrm>
              <a:off x="340" y="2160"/>
              <a:ext cx="5080" cy="680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Какой предмет поразил </a:t>
              </a:r>
            </a:p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Вакулу во дворце?</a:t>
              </a:r>
            </a:p>
          </p:txBody>
        </p:sp>
        <p:grpSp>
          <p:nvGrpSpPr>
            <p:cNvPr id="21516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21550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1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17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21548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9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18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21546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7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19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21544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5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20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21542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3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21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21540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1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22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21538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9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23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21536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7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4</a:t>
              </a:r>
            </a:p>
          </p:txBody>
        </p:sp>
        <p:grpSp>
          <p:nvGrpSpPr>
            <p:cNvPr id="21527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21534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5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28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21532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3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1525" name="Picture 53" descr="podsk_5050">
              <a:hlinkClick r:id="" action="ppaction://hlinkshowjump?jump=nextslide" highlightClick="1">
                <a:snd r:embed="rId6" name="50x50.wav"/>
              </a:hlinkClick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21526" name="Picture 54" descr="podsk_friend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944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кто хочет стать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2700" dir="12000096" algn="tl" rotWithShape="0">
                    <a:srgbClr val="000000">
                      <a:alpha val="39998"/>
                    </a:srgbClr>
                  </a:outerShdw>
                </a:effectLst>
                <a:latin typeface="+mn-lt"/>
                <a:ea typeface="+mn-lt"/>
                <a:cs typeface="+mn-lt"/>
              </a:rPr>
              <a:t>ОТЛИЧНИКОМ?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88913"/>
            <a:ext cx="1944687" cy="1617662"/>
            <a:chOff x="113" y="119"/>
            <a:chExt cx="1407" cy="1171"/>
          </a:xfrm>
        </p:grpSpPr>
        <p:sp>
          <p:nvSpPr>
            <p:cNvPr id="22600" name="Oval 4"/>
            <p:cNvSpPr>
              <a:spLocks noChangeArrowheads="1"/>
            </p:cNvSpPr>
            <p:nvPr/>
          </p:nvSpPr>
          <p:spPr bwMode="auto">
            <a:xfrm rot="5400000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01" name="Oval 5"/>
            <p:cNvSpPr>
              <a:spLocks noChangeArrowheads="1"/>
            </p:cNvSpPr>
            <p:nvPr/>
          </p:nvSpPr>
          <p:spPr bwMode="auto">
            <a:xfrm>
              <a:off x="657" y="119"/>
              <a:ext cx="314" cy="1171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02" name="Oval 6"/>
            <p:cNvSpPr>
              <a:spLocks noChangeArrowheads="1"/>
            </p:cNvSpPr>
            <p:nvPr/>
          </p:nvSpPr>
          <p:spPr bwMode="auto">
            <a:xfrm rot="7676791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603" name="Oval 7"/>
            <p:cNvSpPr>
              <a:spLocks noChangeArrowheads="1"/>
            </p:cNvSpPr>
            <p:nvPr/>
          </p:nvSpPr>
          <p:spPr bwMode="auto">
            <a:xfrm rot="3011666">
              <a:off x="688" y="-3"/>
              <a:ext cx="258" cy="1407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532" name="Group 8"/>
          <p:cNvGrpSpPr>
            <a:grpSpLocks/>
          </p:cNvGrpSpPr>
          <p:nvPr/>
        </p:nvGrpSpPr>
        <p:grpSpPr bwMode="auto">
          <a:xfrm>
            <a:off x="0" y="2060575"/>
            <a:ext cx="9144000" cy="4392613"/>
            <a:chOff x="0" y="1298"/>
            <a:chExt cx="5760" cy="2767"/>
          </a:xfrm>
        </p:grpSpPr>
        <p:grpSp>
          <p:nvGrpSpPr>
            <p:cNvPr id="22533" name="Group 9"/>
            <p:cNvGrpSpPr>
              <a:grpSpLocks/>
            </p:cNvGrpSpPr>
            <p:nvPr/>
          </p:nvGrpSpPr>
          <p:grpSpPr bwMode="auto">
            <a:xfrm>
              <a:off x="295" y="2976"/>
              <a:ext cx="2404" cy="499"/>
              <a:chOff x="567" y="2976"/>
              <a:chExt cx="2132" cy="499"/>
            </a:xfrm>
          </p:grpSpPr>
          <p:sp>
            <p:nvSpPr>
              <p:cNvPr id="22578" name="AutoShape 10"/>
              <p:cNvSpPr>
                <a:spLocks noChangeArrowheads="1"/>
              </p:cNvSpPr>
              <p:nvPr/>
            </p:nvSpPr>
            <p:spPr bwMode="auto">
              <a:xfrm>
                <a:off x="567" y="2976"/>
                <a:ext cx="2132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579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3113"/>
                <a:ext cx="185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ru-RU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А:</a:t>
                </a:r>
              </a:p>
            </p:txBody>
          </p:sp>
        </p:grpSp>
        <p:grpSp>
          <p:nvGrpSpPr>
            <p:cNvPr id="22534" name="Group 12"/>
            <p:cNvGrpSpPr>
              <a:grpSpLocks/>
            </p:cNvGrpSpPr>
            <p:nvPr/>
          </p:nvGrpSpPr>
          <p:grpSpPr bwMode="auto">
            <a:xfrm>
              <a:off x="295" y="3566"/>
              <a:ext cx="2404" cy="499"/>
              <a:chOff x="295" y="3566"/>
              <a:chExt cx="2495" cy="499"/>
            </a:xfrm>
          </p:grpSpPr>
          <p:sp>
            <p:nvSpPr>
              <p:cNvPr id="22576" name="AutoShape 13">
                <a:hlinkClick r:id="" action="ppaction://hlinkshowjump?jump=lastslide" highlightClick="1">
                  <a:snd r:embed="rId3" name="false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Царский </a:t>
                </a:r>
              </a:p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трон</a:t>
                </a:r>
              </a:p>
            </p:txBody>
          </p:sp>
          <p:sp>
            <p:nvSpPr>
              <p:cNvPr id="22577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6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C: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22535" name="Group 15"/>
            <p:cNvGrpSpPr>
              <a:grpSpLocks/>
            </p:cNvGrpSpPr>
            <p:nvPr/>
          </p:nvGrpSpPr>
          <p:grpSpPr bwMode="auto">
            <a:xfrm>
              <a:off x="3061" y="3566"/>
              <a:ext cx="2404" cy="499"/>
              <a:chOff x="2925" y="3566"/>
              <a:chExt cx="2495" cy="499"/>
            </a:xfrm>
          </p:grpSpPr>
          <p:sp>
            <p:nvSpPr>
              <p:cNvPr id="3" name="AutoShape 16">
                <a:hlinkClick r:id="" action="ppaction://hlinkshowjump?jump=nextslide" highlightClick="1">
                  <a:snd r:embed="rId4" name="right.wav"/>
                </a:hlinkClick>
              </p:cNvPr>
              <p:cNvSpPr>
                <a:spLocks noChangeArrowheads="1"/>
              </p:cNvSpPr>
              <p:nvPr/>
            </p:nvSpPr>
            <p:spPr bwMode="auto">
              <a:xfrm>
                <a:off x="2925" y="356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Кованые </a:t>
                </a:r>
              </a:p>
              <a:p>
                <a:pPr algn="ctr">
                  <a:defRPr/>
                </a:pPr>
                <a:r>
                  <a:rPr lang="ru-RU" sz="2400" b="1">
                    <a:solidFill>
                      <a:schemeClr val="bg1"/>
                    </a:solidFill>
                    <a:latin typeface="Comic Sans MS" pitchFamily="66" charset="0"/>
                  </a:rPr>
                  <a:t>предметы</a:t>
                </a:r>
              </a:p>
            </p:txBody>
          </p:sp>
          <p:sp>
            <p:nvSpPr>
              <p:cNvPr id="4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70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D: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grpSp>
          <p:nvGrpSpPr>
            <p:cNvPr id="22536" name="Group 18"/>
            <p:cNvGrpSpPr>
              <a:grpSpLocks/>
            </p:cNvGrpSpPr>
            <p:nvPr/>
          </p:nvGrpSpPr>
          <p:grpSpPr bwMode="auto">
            <a:xfrm>
              <a:off x="3061" y="2976"/>
              <a:ext cx="2404" cy="499"/>
              <a:chOff x="2925" y="2976"/>
              <a:chExt cx="2495" cy="499"/>
            </a:xfrm>
          </p:grpSpPr>
          <p:sp>
            <p:nvSpPr>
              <p:cNvPr id="5" name="AutoShape 19"/>
              <p:cNvSpPr>
                <a:spLocks noChangeArrowheads="1"/>
              </p:cNvSpPr>
              <p:nvPr/>
            </p:nvSpPr>
            <p:spPr bwMode="auto">
              <a:xfrm>
                <a:off x="2925" y="2976"/>
                <a:ext cx="2495" cy="499"/>
              </a:xfrm>
              <a:prstGeom prst="flowChartPreparation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endParaRPr lang="ru-RU" sz="2400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96" y="3113"/>
                <a:ext cx="216" cy="22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Arial Black"/>
                  </a:rPr>
                  <a:t>B:</a:t>
                </a:r>
                <a:endPara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endParaRPr>
              </a:p>
            </p:txBody>
          </p:sp>
        </p:grpSp>
        <p:sp>
          <p:nvSpPr>
            <p:cNvPr id="22537" name="AutoShape 21"/>
            <p:cNvSpPr>
              <a:spLocks noChangeArrowheads="1"/>
            </p:cNvSpPr>
            <p:nvPr/>
          </p:nvSpPr>
          <p:spPr bwMode="auto">
            <a:xfrm>
              <a:off x="340" y="2115"/>
              <a:ext cx="5080" cy="725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Какой предмет поразил </a:t>
              </a:r>
            </a:p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Вакулу во дворце?</a:t>
              </a:r>
            </a:p>
          </p:txBody>
        </p:sp>
        <p:grpSp>
          <p:nvGrpSpPr>
            <p:cNvPr id="22540" name="Group 22"/>
            <p:cNvGrpSpPr>
              <a:grpSpLocks/>
            </p:cNvGrpSpPr>
            <p:nvPr/>
          </p:nvGrpSpPr>
          <p:grpSpPr bwMode="auto">
            <a:xfrm>
              <a:off x="2653" y="3793"/>
              <a:ext cx="454" cy="45"/>
              <a:chOff x="2653" y="3793"/>
              <a:chExt cx="454" cy="45"/>
            </a:xfrm>
          </p:grpSpPr>
          <p:sp>
            <p:nvSpPr>
              <p:cNvPr id="22574" name="Line 23"/>
              <p:cNvSpPr>
                <a:spLocks noChangeShapeType="1"/>
              </p:cNvSpPr>
              <p:nvPr/>
            </p:nvSpPr>
            <p:spPr bwMode="auto">
              <a:xfrm>
                <a:off x="2653" y="3793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5" name="Line 24"/>
              <p:cNvSpPr>
                <a:spLocks noChangeShapeType="1"/>
              </p:cNvSpPr>
              <p:nvPr/>
            </p:nvSpPr>
            <p:spPr bwMode="auto">
              <a:xfrm>
                <a:off x="2653" y="3838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41" name="Group 25"/>
            <p:cNvGrpSpPr>
              <a:grpSpLocks/>
            </p:cNvGrpSpPr>
            <p:nvPr/>
          </p:nvGrpSpPr>
          <p:grpSpPr bwMode="auto">
            <a:xfrm>
              <a:off x="2653" y="3204"/>
              <a:ext cx="454" cy="45"/>
              <a:chOff x="2653" y="3204"/>
              <a:chExt cx="454" cy="45"/>
            </a:xfrm>
          </p:grpSpPr>
          <p:sp>
            <p:nvSpPr>
              <p:cNvPr id="22572" name="Line 26"/>
              <p:cNvSpPr>
                <a:spLocks noChangeShapeType="1"/>
              </p:cNvSpPr>
              <p:nvPr/>
            </p:nvSpPr>
            <p:spPr bwMode="auto">
              <a:xfrm>
                <a:off x="2653" y="3204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3" name="Line 27"/>
              <p:cNvSpPr>
                <a:spLocks noChangeShapeType="1"/>
              </p:cNvSpPr>
              <p:nvPr/>
            </p:nvSpPr>
            <p:spPr bwMode="auto">
              <a:xfrm>
                <a:off x="2653" y="3249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42" name="Group 28"/>
            <p:cNvGrpSpPr>
              <a:grpSpLocks/>
            </p:cNvGrpSpPr>
            <p:nvPr/>
          </p:nvGrpSpPr>
          <p:grpSpPr bwMode="auto">
            <a:xfrm>
              <a:off x="0" y="2478"/>
              <a:ext cx="476" cy="45"/>
              <a:chOff x="2789" y="3340"/>
              <a:chExt cx="454" cy="45"/>
            </a:xfrm>
          </p:grpSpPr>
          <p:sp>
            <p:nvSpPr>
              <p:cNvPr id="22570" name="Line 29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71" name="Line 30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43" name="Group 31"/>
            <p:cNvGrpSpPr>
              <a:grpSpLocks/>
            </p:cNvGrpSpPr>
            <p:nvPr/>
          </p:nvGrpSpPr>
          <p:grpSpPr bwMode="auto">
            <a:xfrm>
              <a:off x="0" y="3203"/>
              <a:ext cx="340" cy="45"/>
              <a:chOff x="2789" y="3340"/>
              <a:chExt cx="454" cy="45"/>
            </a:xfrm>
          </p:grpSpPr>
          <p:sp>
            <p:nvSpPr>
              <p:cNvPr id="22568" name="Line 32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9" name="Line 33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44" name="Group 34"/>
            <p:cNvGrpSpPr>
              <a:grpSpLocks/>
            </p:cNvGrpSpPr>
            <p:nvPr/>
          </p:nvGrpSpPr>
          <p:grpSpPr bwMode="auto">
            <a:xfrm>
              <a:off x="0" y="3793"/>
              <a:ext cx="340" cy="45"/>
              <a:chOff x="2789" y="3340"/>
              <a:chExt cx="454" cy="45"/>
            </a:xfrm>
          </p:grpSpPr>
          <p:sp>
            <p:nvSpPr>
              <p:cNvPr id="22566" name="Line 35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7" name="Line 36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45" name="Group 37"/>
            <p:cNvGrpSpPr>
              <a:grpSpLocks/>
            </p:cNvGrpSpPr>
            <p:nvPr/>
          </p:nvGrpSpPr>
          <p:grpSpPr bwMode="auto">
            <a:xfrm>
              <a:off x="5329" y="2478"/>
              <a:ext cx="431" cy="45"/>
              <a:chOff x="2789" y="3340"/>
              <a:chExt cx="454" cy="45"/>
            </a:xfrm>
          </p:grpSpPr>
          <p:sp>
            <p:nvSpPr>
              <p:cNvPr id="22564" name="Line 38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5" name="Line 39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46" name="Group 40"/>
            <p:cNvGrpSpPr>
              <a:grpSpLocks/>
            </p:cNvGrpSpPr>
            <p:nvPr/>
          </p:nvGrpSpPr>
          <p:grpSpPr bwMode="auto">
            <a:xfrm>
              <a:off x="5420" y="3203"/>
              <a:ext cx="340" cy="45"/>
              <a:chOff x="2789" y="3340"/>
              <a:chExt cx="454" cy="45"/>
            </a:xfrm>
          </p:grpSpPr>
          <p:sp>
            <p:nvSpPr>
              <p:cNvPr id="22562" name="Line 4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3" name="Line 4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47" name="Group 43"/>
            <p:cNvGrpSpPr>
              <a:grpSpLocks/>
            </p:cNvGrpSpPr>
            <p:nvPr/>
          </p:nvGrpSpPr>
          <p:grpSpPr bwMode="auto">
            <a:xfrm>
              <a:off x="5420" y="3793"/>
              <a:ext cx="340" cy="45"/>
              <a:chOff x="2789" y="3340"/>
              <a:chExt cx="454" cy="45"/>
            </a:xfrm>
          </p:grpSpPr>
          <p:sp>
            <p:nvSpPr>
              <p:cNvPr id="22560" name="Line 44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1" name="Line 45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95" y="1298"/>
              <a:ext cx="2766" cy="499"/>
            </a:xfrm>
            <a:prstGeom prst="flowChartPreparation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chemeClr val="bg1"/>
                  </a:solidFill>
                  <a:latin typeface="Comic Sans MS" pitchFamily="66" charset="0"/>
                </a:rPr>
                <a:t>Вопрос № 4</a:t>
              </a:r>
            </a:p>
          </p:txBody>
        </p:sp>
        <p:grpSp>
          <p:nvGrpSpPr>
            <p:cNvPr id="22551" name="Group 47"/>
            <p:cNvGrpSpPr>
              <a:grpSpLocks/>
            </p:cNvGrpSpPr>
            <p:nvPr/>
          </p:nvGrpSpPr>
          <p:grpSpPr bwMode="auto">
            <a:xfrm>
              <a:off x="2971" y="1525"/>
              <a:ext cx="2789" cy="45"/>
              <a:chOff x="2971" y="1525"/>
              <a:chExt cx="2789" cy="45"/>
            </a:xfrm>
          </p:grpSpPr>
          <p:sp>
            <p:nvSpPr>
              <p:cNvPr id="22558" name="Line 48"/>
              <p:cNvSpPr>
                <a:spLocks noChangeShapeType="1"/>
              </p:cNvSpPr>
              <p:nvPr/>
            </p:nvSpPr>
            <p:spPr bwMode="auto">
              <a:xfrm>
                <a:off x="2971" y="1525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9" name="Line 49"/>
              <p:cNvSpPr>
                <a:spLocks noChangeShapeType="1"/>
              </p:cNvSpPr>
              <p:nvPr/>
            </p:nvSpPr>
            <p:spPr bwMode="auto">
              <a:xfrm>
                <a:off x="2971" y="1570"/>
                <a:ext cx="2789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2" name="Group 50"/>
            <p:cNvGrpSpPr>
              <a:grpSpLocks/>
            </p:cNvGrpSpPr>
            <p:nvPr/>
          </p:nvGrpSpPr>
          <p:grpSpPr bwMode="auto">
            <a:xfrm>
              <a:off x="0" y="1525"/>
              <a:ext cx="340" cy="45"/>
              <a:chOff x="2789" y="3340"/>
              <a:chExt cx="454" cy="45"/>
            </a:xfrm>
          </p:grpSpPr>
          <p:sp>
            <p:nvSpPr>
              <p:cNvPr id="22556" name="Line 51"/>
              <p:cNvSpPr>
                <a:spLocks noChangeShapeType="1"/>
              </p:cNvSpPr>
              <p:nvPr/>
            </p:nvSpPr>
            <p:spPr bwMode="auto">
              <a:xfrm>
                <a:off x="2789" y="3340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7" name="Line 52"/>
              <p:cNvSpPr>
                <a:spLocks noChangeShapeType="1"/>
              </p:cNvSpPr>
              <p:nvPr/>
            </p:nvSpPr>
            <p:spPr bwMode="auto">
              <a:xfrm>
                <a:off x="2789" y="3385"/>
                <a:ext cx="454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22549" name="Picture 53" descr="podsk_50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67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22550" name="Picture 54" descr="podsk_frien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1" y="1298"/>
              <a:ext cx="635" cy="4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8" name="Picture 55" descr="podsk_za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15" y="1298"/>
              <a:ext cx="629" cy="46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</p:cSld>
  <p:clrMapOvr>
    <a:masterClrMapping/>
  </p:clrMapOvr>
  <p:transition advClick="0" advTm="30000">
    <p:sndAc>
      <p:stSnd>
        <p:snd r:embed="rId2" name="be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1156</Words>
  <Application>Microsoft Office PowerPoint</Application>
  <PresentationFormat>Экран (4:3)</PresentationFormat>
  <Paragraphs>413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Comic Sans MS</vt:lpstr>
      <vt:lpstr>Arial Black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хочет стать отличником</dc:title>
  <dc:creator>Куприй Н.И.</dc:creator>
  <cp:lastModifiedBy>Куприй</cp:lastModifiedBy>
  <cp:revision>77</cp:revision>
  <dcterms:created xsi:type="dcterms:W3CDTF">2007-03-24T13:41:05Z</dcterms:created>
  <dcterms:modified xsi:type="dcterms:W3CDTF">2013-05-09T02:33:30Z</dcterms:modified>
</cp:coreProperties>
</file>