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3" r:id="rId4"/>
    <p:sldId id="274" r:id="rId5"/>
    <p:sldId id="258" r:id="rId6"/>
    <p:sldId id="259" r:id="rId7"/>
    <p:sldId id="264" r:id="rId8"/>
    <p:sldId id="260" r:id="rId9"/>
    <p:sldId id="272" r:id="rId10"/>
    <p:sldId id="261" r:id="rId11"/>
    <p:sldId id="262" r:id="rId12"/>
    <p:sldId id="265" r:id="rId13"/>
    <p:sldId id="271" r:id="rId14"/>
    <p:sldId id="266" r:id="rId15"/>
    <p:sldId id="267" r:id="rId16"/>
    <p:sldId id="268" r:id="rId17"/>
    <p:sldId id="269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52C"/>
    <a:srgbClr val="670F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95;&#1077;&#1085;&#1080;&#1082;\Desktop\&#1054;&#1087;&#1088;&#1086;&#10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95;&#1077;&#1085;&#1080;&#1082;\Desktop\&#1054;&#1087;&#1088;&#1086;&#108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95;&#1077;&#1085;&#1080;&#1082;\Desktop\&#1054;&#1087;&#1088;&#1086;&#108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Лист1!$E$23</c:f>
              <c:strCache>
                <c:ptCount val="1"/>
                <c:pt idx="0">
                  <c:v>Как они выглядят, где они встричаются?</c:v>
                </c:pt>
              </c:strCache>
            </c:strRef>
          </c:tx>
          <c:cat>
            <c:strRef>
              <c:f>Лист1!$F$22:$H$22</c:f>
              <c:strCache>
                <c:ptCount val="3"/>
                <c:pt idx="0">
                  <c:v>В задачах</c:v>
                </c:pt>
                <c:pt idx="1">
                  <c:v>Как схемы</c:v>
                </c:pt>
                <c:pt idx="2">
                  <c:v>Не знаю</c:v>
                </c:pt>
              </c:strCache>
            </c:strRef>
          </c:cat>
          <c:val>
            <c:numRef>
              <c:f>Лист1!$F$23:$H$23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20</c:v>
                </c:pt>
              </c:numCache>
            </c:numRef>
          </c:val>
        </c:ser>
        <c:axId val="56590336"/>
        <c:axId val="56591872"/>
      </c:barChart>
      <c:catAx>
        <c:axId val="56590336"/>
        <c:scaling>
          <c:orientation val="minMax"/>
        </c:scaling>
        <c:axPos val="b"/>
        <c:tickLblPos val="nextTo"/>
        <c:spPr>
          <a:ln w="349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56591872"/>
        <c:crosses val="autoZero"/>
        <c:auto val="1"/>
        <c:lblAlgn val="ctr"/>
        <c:lblOffset val="100"/>
      </c:catAx>
      <c:valAx>
        <c:axId val="56591872"/>
        <c:scaling>
          <c:orientation val="minMax"/>
          <c:max val="20"/>
          <c:min val="0"/>
        </c:scaling>
        <c:axPos val="l"/>
        <c:majorGridlines/>
        <c:numFmt formatCode="General" sourceLinked="1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56590336"/>
        <c:crosses val="autoZero"/>
        <c:crossBetween val="between"/>
        <c:majorUnit val="3"/>
      </c:valAx>
    </c:plotArea>
    <c:plotVisOnly val="1"/>
  </c:chart>
  <c:txPr>
    <a:bodyPr/>
    <a:lstStyle/>
    <a:p>
      <a:pPr>
        <a:defRPr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>
        <c:manualLayout>
          <c:xMode val="edge"/>
          <c:yMode val="edge"/>
          <c:x val="0.16013888888888889"/>
          <c:y val="2.777777777777786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Лист1!$E$6</c:f>
              <c:strCache>
                <c:ptCount val="1"/>
                <c:pt idx="0">
                  <c:v>Знаете ли вы что такое графы?</c:v>
                </c:pt>
              </c:strCache>
            </c:strRef>
          </c:tx>
          <c:cat>
            <c:strRef>
              <c:f>Лист1!$F$5:$H$5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Лист1!$F$6:$H$6</c:f>
              <c:numCache>
                <c:formatCode>General</c:formatCode>
                <c:ptCount val="3"/>
                <c:pt idx="0">
                  <c:v>6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</c:ser>
        <c:axId val="56611584"/>
        <c:axId val="56613120"/>
      </c:barChart>
      <c:catAx>
        <c:axId val="56611584"/>
        <c:scaling>
          <c:orientation val="minMax"/>
        </c:scaling>
        <c:axPos val="b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56613120"/>
        <c:crosses val="autoZero"/>
        <c:auto val="1"/>
        <c:lblAlgn val="ctr"/>
        <c:lblOffset val="100"/>
      </c:catAx>
      <c:valAx>
        <c:axId val="56613120"/>
        <c:scaling>
          <c:orientation val="minMax"/>
        </c:scaling>
        <c:axPos val="l"/>
        <c:majorGridlines/>
        <c:numFmt formatCode="General" sourceLinked="1"/>
        <c:tickLblPos val="nextTo"/>
        <c:spPr>
          <a:ln w="34925" cmpd="thinThick">
            <a:solidFill>
              <a:schemeClr val="tx1"/>
            </a:solidFill>
            <a:tailEnd type="none"/>
          </a:ln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5661158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>
        <c:manualLayout>
          <c:xMode val="edge"/>
          <c:yMode val="edge"/>
          <c:x val="0.13211811023622069"/>
          <c:y val="2.777777777777786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Лист1!$E$29</c:f>
              <c:strCache>
                <c:ptCount val="1"/>
                <c:pt idx="0">
                  <c:v>Решали ли вы задачи с помощью схем?</c:v>
                </c:pt>
              </c:strCache>
            </c:strRef>
          </c:tx>
          <c:cat>
            <c:strRef>
              <c:f>Лист1!$F$28:$G$28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Лист1!$F$29:$G$29</c:f>
              <c:numCache>
                <c:formatCode>General</c:formatCode>
                <c:ptCount val="2"/>
                <c:pt idx="0">
                  <c:v>23</c:v>
                </c:pt>
                <c:pt idx="1">
                  <c:v>3</c:v>
                </c:pt>
              </c:numCache>
            </c:numRef>
          </c:val>
        </c:ser>
        <c:axId val="56641024"/>
        <c:axId val="56642560"/>
      </c:barChart>
      <c:catAx>
        <c:axId val="56641024"/>
        <c:scaling>
          <c:orientation val="minMax"/>
        </c:scaling>
        <c:axPos val="b"/>
        <c:tickLblPos val="nextTo"/>
        <c:spPr>
          <a:ln w="317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56642560"/>
        <c:crosses val="autoZero"/>
        <c:auto val="1"/>
        <c:lblAlgn val="ctr"/>
        <c:lblOffset val="100"/>
      </c:catAx>
      <c:valAx>
        <c:axId val="56642560"/>
        <c:scaling>
          <c:orientation val="minMax"/>
        </c:scaling>
        <c:axPos val="l"/>
        <c:majorGridlines/>
        <c:numFmt formatCode="General" sourceLinked="1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56641024"/>
        <c:crosses val="autoZero"/>
        <c:crossBetween val="between"/>
        <c:majorUnit val="5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dirty="0"/>
              <a:t>Помогают ли знания о графах в жизни </a:t>
            </a:r>
            <a:r>
              <a:rPr lang="ru-RU" dirty="0" smtClean="0"/>
              <a:t>человека?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Лист1!$A$3:$C$3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Лист1!$A$4:$C$4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axId val="56670464"/>
        <c:axId val="56676352"/>
      </c:barChart>
      <c:catAx>
        <c:axId val="56670464"/>
        <c:scaling>
          <c:orientation val="minMax"/>
        </c:scaling>
        <c:axPos val="b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56676352"/>
        <c:crosses val="autoZero"/>
        <c:auto val="1"/>
        <c:lblAlgn val="ctr"/>
        <c:lblOffset val="100"/>
      </c:catAx>
      <c:valAx>
        <c:axId val="56676352"/>
        <c:scaling>
          <c:orientation val="minMax"/>
        </c:scaling>
        <c:axPos val="l"/>
        <c:majorGridlines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5667046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500570"/>
            <a:ext cx="4429156" cy="20717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670F3D"/>
                </a:solidFill>
              </a:rPr>
              <a:t>Автор проекта</a:t>
            </a:r>
          </a:p>
          <a:p>
            <a:r>
              <a:rPr lang="ru-RU" b="1" dirty="0">
                <a:solidFill>
                  <a:srgbClr val="670F3D"/>
                </a:solidFill>
              </a:rPr>
              <a:t>у</a:t>
            </a:r>
            <a:r>
              <a:rPr lang="ru-RU" b="1" dirty="0" smtClean="0">
                <a:solidFill>
                  <a:srgbClr val="670F3D"/>
                </a:solidFill>
              </a:rPr>
              <a:t>ченица 5 «б» класса</a:t>
            </a:r>
          </a:p>
          <a:p>
            <a:r>
              <a:rPr lang="ru-RU" b="1" dirty="0" smtClean="0">
                <a:solidFill>
                  <a:srgbClr val="670F3D"/>
                </a:solidFill>
              </a:rPr>
              <a:t>МБОУ «СОШ № 14»</a:t>
            </a:r>
          </a:p>
          <a:p>
            <a:r>
              <a:rPr lang="ru-RU" b="1" dirty="0" err="1" smtClean="0">
                <a:solidFill>
                  <a:srgbClr val="670F3D"/>
                </a:solidFill>
              </a:rPr>
              <a:t>Павлюк</a:t>
            </a:r>
            <a:r>
              <a:rPr lang="ru-RU" b="1" dirty="0" smtClean="0">
                <a:solidFill>
                  <a:srgbClr val="670F3D"/>
                </a:solidFill>
              </a:rPr>
              <a:t> Юлия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28604"/>
            <a:ext cx="48872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dirty="0" smtClean="0">
                <a:ln w="11430"/>
                <a:solidFill>
                  <a:srgbClr val="670F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Страна </a:t>
            </a:r>
            <a:br>
              <a:rPr lang="ru-RU" sz="8000" b="1" i="1" dirty="0" smtClean="0">
                <a:ln w="11430"/>
                <a:solidFill>
                  <a:srgbClr val="670F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i="1" dirty="0" smtClean="0">
                <a:ln w="11430"/>
                <a:solidFill>
                  <a:srgbClr val="670F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графов</a:t>
            </a:r>
            <a:endParaRPr lang="ru-RU" sz="8000" b="1" dirty="0">
              <a:ln w="11430"/>
              <a:solidFill>
                <a:srgbClr val="670F3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43866" cy="85248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70F3D"/>
                </a:solidFill>
              </a:rPr>
              <a:t>История  Кенигсбергских мостов</a:t>
            </a:r>
            <a:endParaRPr lang="ru-RU" sz="4000" dirty="0">
              <a:solidFill>
                <a:srgbClr val="670F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785926"/>
            <a:ext cx="3286148" cy="3857652"/>
          </a:xfrm>
        </p:spPr>
        <p:txBody>
          <a:bodyPr>
            <a:noAutofit/>
          </a:bodyPr>
          <a:lstStyle/>
          <a:p>
            <a:r>
              <a:rPr lang="ru-RU" sz="1800" b="1" dirty="0"/>
              <a:t>В городе Кенигсберге (ныне Калининград) протекает река </a:t>
            </a:r>
            <a:r>
              <a:rPr lang="ru-RU" sz="1800" b="1" dirty="0" err="1"/>
              <a:t>Прегель</a:t>
            </a:r>
            <a:r>
              <a:rPr lang="ru-RU" sz="1800" b="1" dirty="0"/>
              <a:t>, в городе построены мосты связывающие все его районы.   </a:t>
            </a:r>
            <a:r>
              <a:rPr lang="ru-RU" sz="1800" dirty="0"/>
              <a:t> </a:t>
            </a:r>
            <a:r>
              <a:rPr lang="ru-RU" sz="1800" b="1" dirty="0"/>
              <a:t>Во время прогулки по городу Эйлер захотел пройти по всем мостам, причем по каждому только один раз. Однако ему это не удалось. Вернувшись домой, ученый составил схему,  изобразил участки суши точками, а мосты отрезками то и был первый граф. </a:t>
            </a:r>
            <a:endParaRPr lang="ru-RU" sz="1800" dirty="0"/>
          </a:p>
        </p:txBody>
      </p:sp>
      <p:pic>
        <p:nvPicPr>
          <p:cNvPr id="15362" name="Picture 2" descr="https://sites.google.com/site/putkotausi/_/rsrc/1449137051323/etapy-proekta/4-etap-stancia-shem/%D0%A0%D0%B8%D1%81%D1%83%D0%BD%D0%BE%D0%BA3.jpg?height=197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85860"/>
            <a:ext cx="2353102" cy="2329453"/>
          </a:xfrm>
          <a:prstGeom prst="rect">
            <a:avLst/>
          </a:prstGeom>
          <a:noFill/>
        </p:spPr>
      </p:pic>
      <p:pic>
        <p:nvPicPr>
          <p:cNvPr id="15364" name="Picture 4" descr="https://sites.google.com/site/putkotausi/_/rsrc/1449137051323/etapy-proekta/4-etap-stancia-shem/%D0%A0%D0%B8%D1%81%D1%83%D0%BD%D0%BE%D0%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86190"/>
            <a:ext cx="4143404" cy="2703553"/>
          </a:xfrm>
          <a:prstGeom prst="rect">
            <a:avLst/>
          </a:prstGeom>
          <a:noFill/>
        </p:spPr>
      </p:pic>
      <p:pic>
        <p:nvPicPr>
          <p:cNvPr id="15366" name="Picture 6" descr="http://infoglaz.ru/wp-content/uploads/K%C3%B6nigsberg_graph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14423"/>
            <a:ext cx="2500331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1066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70F3D"/>
                </a:solidFill>
              </a:rPr>
              <a:t>Задачи решаемые с помощью графов.</a:t>
            </a:r>
            <a:endParaRPr lang="ru-RU" sz="4000" dirty="0">
              <a:solidFill>
                <a:srgbClr val="670F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4714884"/>
            <a:ext cx="6643734" cy="2143116"/>
          </a:xfrm>
        </p:spPr>
        <p:txBody>
          <a:bodyPr>
            <a:noAutofit/>
          </a:bodyPr>
          <a:lstStyle/>
          <a:p>
            <a:r>
              <a:rPr lang="ru-RU" sz="2400" dirty="0"/>
              <a:t>Стояла жаркая погода. </a:t>
            </a:r>
            <a:r>
              <a:rPr lang="ru-RU" sz="2400" dirty="0" err="1"/>
              <a:t>Бегемотику</a:t>
            </a:r>
            <a:r>
              <a:rPr lang="ru-RU" sz="2400" dirty="0"/>
              <a:t> очень захотелось пить и искупаться. Дорога к озеру лежит </a:t>
            </a:r>
            <a:r>
              <a:rPr lang="ru-RU" sz="2400" dirty="0" smtClean="0"/>
              <a:t>через </a:t>
            </a:r>
            <a:r>
              <a:rPr lang="ru-RU" sz="2400" dirty="0"/>
              <a:t>лес. Помоги </a:t>
            </a:r>
            <a:r>
              <a:rPr lang="ru-RU" sz="2400" dirty="0" err="1"/>
              <a:t>бегемотику</a:t>
            </a:r>
            <a:r>
              <a:rPr lang="ru-RU" sz="2400" dirty="0"/>
              <a:t> добраться до озера</a:t>
            </a:r>
          </a:p>
          <a:p>
            <a:endParaRPr lang="ru-RU" sz="2400" dirty="0"/>
          </a:p>
        </p:txBody>
      </p:sp>
      <p:pic>
        <p:nvPicPr>
          <p:cNvPr id="14338" name="Picture 2" descr="https://sites.google.com/site/putkotausi/_/rsrc/1449490547193/sablon-stranicy-komandy/pocemucki/%D0%BB%D0%B0%D0%B1%D0%B8%D1%80.png?height=320&amp;width=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2071702" cy="2800310"/>
          </a:xfrm>
          <a:prstGeom prst="rect">
            <a:avLst/>
          </a:prstGeom>
          <a:noFill/>
        </p:spPr>
      </p:pic>
      <p:pic>
        <p:nvPicPr>
          <p:cNvPr id="14340" name="Picture 4" descr="https://sites.google.com/site/putkotausi/_/rsrc/1449490776907/sablon-stranicy-komandy/pocemucki/%D0%B3%D1%80%D0%B0%D1%84.png?height=265&amp;width=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2665849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1066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70F3D"/>
                </a:solidFill>
              </a:rPr>
              <a:t>Задачи решаемые с помощью графов.</a:t>
            </a:r>
            <a:endParaRPr lang="ru-RU" sz="4000" dirty="0">
              <a:solidFill>
                <a:srgbClr val="670F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714488"/>
            <a:ext cx="4143404" cy="43577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47152C"/>
                </a:solidFill>
              </a:rPr>
              <a:t>От  Находки до Артёма 180 км. От Находки до Врангеля 130км. А от Артёма до Владивостока  228км. Каким путём быстрей добраться от Находки до Владивостока, если известно что есть ещё тропинка от Врангеля  в Артём и её  длина 149км.? </a:t>
            </a:r>
            <a:endParaRPr lang="ru-RU" sz="2400" dirty="0">
              <a:solidFill>
                <a:srgbClr val="47152C"/>
              </a:solidFill>
            </a:endParaRPr>
          </a:p>
        </p:txBody>
      </p:sp>
      <p:pic>
        <p:nvPicPr>
          <p:cNvPr id="1026" name="Picture 2" descr="C:\Users\Ученик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33622"/>
            <a:ext cx="3857652" cy="2838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70F3D"/>
                </a:solidFill>
              </a:rPr>
              <a:t>Задачи, решаемые </a:t>
            </a:r>
            <a:br>
              <a:rPr lang="ru-RU" b="1" dirty="0" smtClean="0">
                <a:solidFill>
                  <a:srgbClr val="670F3D"/>
                </a:solidFill>
              </a:rPr>
            </a:br>
            <a:r>
              <a:rPr lang="ru-RU" b="1" dirty="0" smtClean="0">
                <a:solidFill>
                  <a:srgbClr val="670F3D"/>
                </a:solidFill>
              </a:rPr>
              <a:t>«одним росчерком»</a:t>
            </a:r>
            <a:endParaRPr lang="ru-RU" dirty="0">
              <a:solidFill>
                <a:srgbClr val="670F3D"/>
              </a:solidFill>
            </a:endParaRPr>
          </a:p>
        </p:txBody>
      </p:sp>
      <p:grpSp>
        <p:nvGrpSpPr>
          <p:cNvPr id="16" name="Содержимое 15"/>
          <p:cNvGrpSpPr>
            <a:grpSpLocks noGrp="1"/>
          </p:cNvGrpSpPr>
          <p:nvPr>
            <p:ph idx="1"/>
          </p:nvPr>
        </p:nvGrpSpPr>
        <p:grpSpPr>
          <a:xfrm>
            <a:off x="928662" y="2071678"/>
            <a:ext cx="3000396" cy="3954459"/>
            <a:chOff x="2357422" y="1571612"/>
            <a:chExt cx="4500594" cy="4286280"/>
          </a:xfrm>
        </p:grpSpPr>
        <p:grpSp>
          <p:nvGrpSpPr>
            <p:cNvPr id="17" name="Группа 13"/>
            <p:cNvGrpSpPr/>
            <p:nvPr/>
          </p:nvGrpSpPr>
          <p:grpSpPr>
            <a:xfrm>
              <a:off x="2428860" y="1643050"/>
              <a:ext cx="4357718" cy="4143404"/>
              <a:chOff x="2428860" y="1643050"/>
              <a:chExt cx="4357718" cy="4143404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2428860" y="3143248"/>
                <a:ext cx="4357718" cy="2643206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428860" y="3143248"/>
                <a:ext cx="4357718" cy="26432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2428860" y="3143248"/>
                <a:ext cx="4357718" cy="26432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Равнобедренный треугольник 25"/>
              <p:cNvSpPr/>
              <p:nvPr/>
            </p:nvSpPr>
            <p:spPr>
              <a:xfrm>
                <a:off x="2428860" y="1643050"/>
                <a:ext cx="4357718" cy="1500198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6715140" y="3071810"/>
              <a:ext cx="142876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15140" y="5715016"/>
              <a:ext cx="142876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357422" y="5715016"/>
              <a:ext cx="142876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357422" y="3071810"/>
              <a:ext cx="142876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500562" y="1571612"/>
              <a:ext cx="142876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Ученик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3766609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70F3D"/>
                </a:solidFill>
              </a:rPr>
              <a:t>Опрос одноклассников о значении графов.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42910" y="4143380"/>
          <a:ext cx="40004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71472" y="1285860"/>
          <a:ext cx="4214842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572000" y="1357298"/>
          <a:ext cx="409574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3438" y="4214818"/>
          <a:ext cx="4214842" cy="245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70F3D"/>
                </a:solidFill>
              </a:rPr>
              <a:t>Классный час для одноклассников.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проект 201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157086" cy="2684885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 2016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4094378" cy="2664756"/>
          </a:xfrm>
          <a:prstGeom prst="rect">
            <a:avLst/>
          </a:prstGeom>
          <a:noFill/>
        </p:spPr>
      </p:pic>
      <p:pic>
        <p:nvPicPr>
          <p:cNvPr id="1028" name="Picture 4" descr="C:\Users\User\Desktop\проект 2016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429000"/>
            <a:ext cx="3929090" cy="3182436"/>
          </a:xfrm>
          <a:prstGeom prst="rect">
            <a:avLst/>
          </a:prstGeom>
          <a:noFill/>
        </p:spPr>
      </p:pic>
      <p:pic>
        <p:nvPicPr>
          <p:cNvPr id="1029" name="Picture 5" descr="C:\Users\User\Desktop\проект 2016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3814314" cy="30540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70F3D"/>
                </a:solidFill>
              </a:rPr>
              <a:t>Игра </a:t>
            </a:r>
            <a:r>
              <a:rPr lang="en-IN" b="1" dirty="0" err="1" smtClean="0">
                <a:solidFill>
                  <a:srgbClr val="670F3D"/>
                </a:solidFill>
              </a:rPr>
              <a:t>HipBone</a:t>
            </a:r>
            <a:endParaRPr lang="ru-RU" dirty="0">
              <a:solidFill>
                <a:srgbClr val="670F3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4857784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Идея </a:t>
            </a:r>
            <a:r>
              <a:rPr lang="ru-RU" dirty="0"/>
              <a:t>— любое нечто, которое можно описать словами:</a:t>
            </a:r>
          </a:p>
          <a:p>
            <a:r>
              <a:rPr lang="ru-RU" dirty="0"/>
              <a:t>термин</a:t>
            </a:r>
          </a:p>
          <a:p>
            <a:r>
              <a:rPr lang="ru-RU" dirty="0"/>
              <a:t>слово</a:t>
            </a:r>
          </a:p>
          <a:p>
            <a:r>
              <a:rPr lang="ru-RU" dirty="0"/>
              <a:t>картина</a:t>
            </a:r>
          </a:p>
          <a:p>
            <a:r>
              <a:rPr lang="ru-RU" dirty="0" smtClean="0"/>
              <a:t>Образ</a:t>
            </a:r>
            <a:endParaRPr lang="ru-RU" dirty="0"/>
          </a:p>
          <a:p>
            <a:r>
              <a:rPr lang="ru-RU" dirty="0" smtClean="0"/>
              <a:t>Формула</a:t>
            </a:r>
          </a:p>
          <a:p>
            <a:pPr>
              <a:buNone/>
            </a:pPr>
            <a:r>
              <a:rPr lang="ru-RU" dirty="0" smtClean="0"/>
              <a:t>2. Идея  должна </a:t>
            </a:r>
            <a:r>
              <a:rPr lang="ru-RU" dirty="0"/>
              <a:t>иметь связи с теми уже установленными идеями, с которыми пустое поле соединено линиями.</a:t>
            </a:r>
          </a:p>
          <a:p>
            <a:pPr>
              <a:buNone/>
            </a:pPr>
            <a:r>
              <a:rPr lang="ru-RU" dirty="0" smtClean="0"/>
              <a:t>3.  Связи </a:t>
            </a:r>
            <a:r>
              <a:rPr lang="ru-RU" dirty="0"/>
              <a:t>должны </a:t>
            </a:r>
            <a:r>
              <a:rPr lang="ru-RU" dirty="0" smtClean="0"/>
              <a:t>быть</a:t>
            </a:r>
            <a:r>
              <a:rPr lang="ru-RU" dirty="0"/>
              <a:t> обоснованы игроком, предлагающим идею.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sites.google.com/site/putkotausi/_/rsrc/1449137051318/etapy-proekta/3-etap-stancia-zagadok/2.jpg?height=320&amp;width=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672359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70F3D"/>
                </a:solidFill>
              </a:rPr>
              <a:t>Вывод:</a:t>
            </a:r>
            <a:endParaRPr lang="ru-RU" b="1" dirty="0">
              <a:solidFill>
                <a:srgbClr val="670F3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70F3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любой области науки и техники мы встречаемся с графами. С помощью графов можно решать математические, экономические и логические задачи, различные головоломки и упрощать условия задач.</a:t>
            </a:r>
            <a:endParaRPr lang="ru-RU" dirty="0">
              <a:solidFill>
                <a:srgbClr val="670F3D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gifki.org/data/media/712/animated-number-image-02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2217572" cy="2143140"/>
          </a:xfrm>
          <a:prstGeom prst="rect">
            <a:avLst/>
          </a:prstGeom>
          <a:noFill/>
        </p:spPr>
      </p:pic>
      <p:pic>
        <p:nvPicPr>
          <p:cNvPr id="3076" name="Picture 4" descr="http://img3.proshkolu.ru/content/media/pic/std/2000000/1638000/1637641-ebae12f0339f7e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2694800" cy="2714644"/>
          </a:xfrm>
          <a:prstGeom prst="rect">
            <a:avLst/>
          </a:prstGeom>
          <a:noFill/>
        </p:spPr>
      </p:pic>
      <p:pic>
        <p:nvPicPr>
          <p:cNvPr id="3078" name="Picture 6" descr="http://www.gifki.org/data/media/712/animated-number-image-01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357562"/>
            <a:ext cx="254318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70F3D"/>
                </a:solidFill>
              </a:rPr>
              <a:t>Использованные ресурсы:</a:t>
            </a:r>
            <a:endParaRPr lang="ru-RU" dirty="0">
              <a:solidFill>
                <a:srgbClr val="670F3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Альхова</a:t>
            </a:r>
            <a:r>
              <a:rPr lang="ru-RU" dirty="0" smtClean="0"/>
              <a:t> З.Н., Макеева А.В. Внеклассная работа по математике. – Саратов: «Лицей», 2002 г.</a:t>
            </a:r>
          </a:p>
          <a:p>
            <a:r>
              <a:rPr lang="ru-RU" dirty="0" smtClean="0"/>
              <a:t>3. Башмаков М. И. Математика в кармане «Кенгуру». -  М.: Дрофа, 2010г.</a:t>
            </a:r>
          </a:p>
          <a:p>
            <a:r>
              <a:rPr lang="ru-RU" dirty="0" smtClean="0"/>
              <a:t>4. Игнатьев Е. И. Математическая смекалка. -  М.: «Омега», 1994г.</a:t>
            </a:r>
          </a:p>
          <a:p>
            <a:r>
              <a:rPr lang="ru-RU" dirty="0" smtClean="0"/>
              <a:t>5. Подготовка школьников к олимпиадам по математике. 5-6 классы./сост. Григорьева Г.И. – М. : «Глобус», 2009 г.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928802"/>
            <a:ext cx="7229468" cy="278608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670F3D"/>
                </a:solidFill>
              </a:rPr>
              <a:t>Могут ли графы облегчить жизнь человеку?</a:t>
            </a:r>
            <a:endParaRPr lang="ru-RU" sz="5400" b="1" i="1" dirty="0">
              <a:solidFill>
                <a:srgbClr val="670F3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1142984"/>
            <a:ext cx="5072098" cy="8286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47152C"/>
                </a:solidFill>
                <a:latin typeface="Arial" pitchFamily="34" charset="0"/>
                <a:cs typeface="Arial" pitchFamily="34" charset="0"/>
              </a:rPr>
              <a:t>Проблемный вопрос:</a:t>
            </a:r>
            <a:endParaRPr lang="ru-RU" b="1" dirty="0">
              <a:solidFill>
                <a:srgbClr val="47152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Ученик\Desktop\vo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000504"/>
            <a:ext cx="1428760" cy="23517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347185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Гипотеза: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0433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200" b="1" i="1" dirty="0" smtClean="0">
                <a:solidFill>
                  <a:srgbClr val="670F3D"/>
                </a:solidFill>
              </a:rPr>
              <a:t>С помощью графов легко определить нужный маршрут движения, а также графы помогают решить запутанные логические задачи. </a:t>
            </a:r>
            <a:endParaRPr lang="ru-RU" sz="5200" b="1" i="1" dirty="0">
              <a:solidFill>
                <a:srgbClr val="670F3D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670F3D"/>
                </a:solidFill>
              </a:rPr>
              <a:t>Цель: </a:t>
            </a:r>
            <a:endParaRPr lang="ru-RU" sz="6000" dirty="0">
              <a:solidFill>
                <a:srgbClr val="670F3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400" dirty="0" smtClean="0">
                <a:solidFill>
                  <a:srgbClr val="670F3D"/>
                </a:solidFill>
              </a:rPr>
              <a:t>Показать применение теории графов для решения различных видов задач.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10668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670F3D"/>
                </a:solidFill>
              </a:rPr>
              <a:t>План</a:t>
            </a:r>
            <a:endParaRPr lang="ru-RU" sz="7200" i="1" dirty="0">
              <a:solidFill>
                <a:srgbClr val="670F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357298"/>
            <a:ext cx="7929618" cy="492922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670F3D"/>
                </a:solidFill>
              </a:rPr>
              <a:t>1. Узнать, что такое граф? Какие бывают графы?</a:t>
            </a:r>
          </a:p>
          <a:p>
            <a:pPr marL="514350" indent="-514350"/>
            <a:r>
              <a:rPr lang="ru-RU" sz="3200" b="1" dirty="0" smtClean="0">
                <a:solidFill>
                  <a:srgbClr val="670F3D"/>
                </a:solidFill>
              </a:rPr>
              <a:t>2. Где в жизни используются графы? </a:t>
            </a:r>
          </a:p>
          <a:p>
            <a:pPr marL="514350" indent="-514350"/>
            <a:r>
              <a:rPr lang="ru-RU" sz="3200" b="1" dirty="0" smtClean="0">
                <a:solidFill>
                  <a:srgbClr val="670F3D"/>
                </a:solidFill>
              </a:rPr>
              <a:t>3. История о Кенигсбергских мостах. </a:t>
            </a:r>
          </a:p>
          <a:p>
            <a:pPr marL="514350" indent="-514350"/>
            <a:r>
              <a:rPr lang="ru-RU" sz="3200" b="1" dirty="0" smtClean="0">
                <a:solidFill>
                  <a:srgbClr val="670F3D"/>
                </a:solidFill>
              </a:rPr>
              <a:t>4. Задачи на графы. </a:t>
            </a:r>
          </a:p>
          <a:p>
            <a:pPr marL="514350" indent="-514350"/>
            <a:r>
              <a:rPr lang="ru-RU" sz="3200" b="1" dirty="0" smtClean="0">
                <a:solidFill>
                  <a:srgbClr val="670F3D"/>
                </a:solidFill>
              </a:rPr>
              <a:t>5. Опрос одноклассников о значении графов.  </a:t>
            </a:r>
          </a:p>
          <a:p>
            <a:pPr marL="514350" indent="-514350"/>
            <a:r>
              <a:rPr lang="ru-RU" sz="3200" b="1" dirty="0" smtClean="0">
                <a:solidFill>
                  <a:srgbClr val="670F3D"/>
                </a:solidFill>
              </a:rPr>
              <a:t>6. Классный час для одноклассников.</a:t>
            </a:r>
          </a:p>
          <a:p>
            <a:pPr marL="514350" indent="-514350"/>
            <a:endParaRPr lang="ru-RU" sz="3200" dirty="0" smtClean="0"/>
          </a:p>
          <a:p>
            <a:pPr marL="514350" indent="-514350"/>
            <a:endParaRPr lang="ru-RU" sz="3200" dirty="0" smtClean="0"/>
          </a:p>
          <a:p>
            <a:pPr marL="514350" indent="-514350"/>
            <a:endParaRPr lang="ru-RU" sz="3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72452" cy="7572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70F3D"/>
                </a:solidFill>
              </a:rPr>
              <a:t>Что такое графы? </a:t>
            </a:r>
            <a:endParaRPr lang="ru-RU" sz="4000" dirty="0">
              <a:solidFill>
                <a:srgbClr val="670F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428736"/>
            <a:ext cx="5786478" cy="3071834"/>
          </a:xfrm>
        </p:spPr>
        <p:txBody>
          <a:bodyPr>
            <a:normAutofit/>
          </a:bodyPr>
          <a:lstStyle/>
          <a:p>
            <a:r>
              <a:rPr lang="ru-RU" sz="3500" b="1" dirty="0" smtClean="0"/>
              <a:t>Граф это схема.</a:t>
            </a:r>
            <a:r>
              <a:rPr lang="ru-RU" sz="3500" dirty="0" smtClean="0"/>
              <a:t> Объекты представляются как вершины, или узлы графа, а связи — как дуги, или рёбра.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://mognovse.ru/mogno/718/717950/717950_html_6751f4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85860"/>
            <a:ext cx="2857500" cy="2381250"/>
          </a:xfrm>
          <a:prstGeom prst="rect">
            <a:avLst/>
          </a:prstGeom>
          <a:noFill/>
        </p:spPr>
      </p:pic>
      <p:pic>
        <p:nvPicPr>
          <p:cNvPr id="17412" name="Picture 4" descr="https://upload.wikimedia.org/wikipedia/commons/thumb/5/5b/6n-graf.svg/500px-6n-graf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71876"/>
            <a:ext cx="465429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9000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70F3D"/>
                </a:solidFill>
              </a:rPr>
              <a:t>Какие бывают графы?</a:t>
            </a:r>
            <a:endParaRPr lang="ru-RU" sz="4000" dirty="0">
              <a:solidFill>
                <a:srgbClr val="670F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428736"/>
            <a:ext cx="3929090" cy="1928826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/>
              <a:t>Не ориентированные – это графы без направления.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7767509" cy="35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4714876" y="1428736"/>
            <a:ext cx="392909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Ориентированные – это графы имеющие направление.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858180" cy="50006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70F3D"/>
                </a:solidFill>
              </a:rPr>
              <a:t>Где в жизни используются графы?</a:t>
            </a:r>
            <a:endParaRPr lang="ru-RU" sz="4000" dirty="0">
              <a:solidFill>
                <a:srgbClr val="670F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1857364"/>
            <a:ext cx="1357322" cy="8572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dirty="0" smtClean="0"/>
              <a:t>Карта метро. </a:t>
            </a:r>
          </a:p>
          <a:p>
            <a:pPr algn="ctr"/>
            <a:r>
              <a:rPr lang="ru-RU" sz="1800" dirty="0" smtClean="0"/>
              <a:t>Карта дорог Приморского края.</a:t>
            </a:r>
            <a:endParaRPr lang="ru-RU" sz="1800" dirty="0"/>
          </a:p>
        </p:txBody>
      </p:sp>
      <p:pic>
        <p:nvPicPr>
          <p:cNvPr id="16386" name="Picture 2" descr="http://www.aif.ru/pictures/201210/maps_1995_official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2928958" cy="3452354"/>
          </a:xfrm>
          <a:prstGeom prst="rect">
            <a:avLst/>
          </a:prstGeom>
          <a:noFill/>
        </p:spPr>
      </p:pic>
      <p:pic>
        <p:nvPicPr>
          <p:cNvPr id="16388" name="Picture 4" descr="http://nakhodka-online.ru/uploads/posts/2011-09/1316921470_trail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357298"/>
            <a:ext cx="5143496" cy="5180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juliawilson.ru/wp-content/uploads/2012/01/ceminoe-derevo-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000528" cy="2800370"/>
          </a:xfrm>
          <a:prstGeom prst="rect">
            <a:avLst/>
          </a:prstGeom>
          <a:noFill/>
        </p:spPr>
      </p:pic>
      <p:pic>
        <p:nvPicPr>
          <p:cNvPr id="26630" name="Picture 6" descr="http://go3.imgsmail.ru/imgpreview?key=109a557a4e7931f6&amp;mb=imgdb_preview_1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792205" cy="2143140"/>
          </a:xfrm>
          <a:prstGeom prst="rect">
            <a:avLst/>
          </a:prstGeom>
          <a:noFill/>
        </p:spPr>
      </p:pic>
      <p:pic>
        <p:nvPicPr>
          <p:cNvPr id="26632" name="Picture 8" descr="http://www.kosmir.info/wp-content/uploads/2012/02/img-ZY00u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66"/>
            <a:ext cx="3328971" cy="3328971"/>
          </a:xfrm>
          <a:prstGeom prst="rect">
            <a:avLst/>
          </a:prstGeom>
          <a:noFill/>
        </p:spPr>
      </p:pic>
      <p:pic>
        <p:nvPicPr>
          <p:cNvPr id="26628" name="Picture 4" descr="http://www.biorepet-ufa.ru/wp-content/uploads/2011/03/%D0%A7%D0%B5%D1%80%D0%B5%D0%B4%D0%BE%D0%B2%D0%B0%D0%BD%D0%B8%D0%B5-%D0%BF%D0%BE%D0%BA.%D1%83-%D0%BC%D0%B5%D0%B4%D1%83%D0%B7%D1%8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500306"/>
            <a:ext cx="3000372" cy="4067172"/>
          </a:xfrm>
          <a:prstGeom prst="rect">
            <a:avLst/>
          </a:prstGeom>
          <a:noFill/>
        </p:spPr>
      </p:pic>
      <p:pic>
        <p:nvPicPr>
          <p:cNvPr id="26634" name="Picture 10" descr="http://900igr.net/datai/algebra/Graf/0032-046-Primenenie-graf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714884"/>
            <a:ext cx="3810000" cy="18097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467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Могут ли графы облегчить жизнь человеку?</vt:lpstr>
      <vt:lpstr>Гипотеза:</vt:lpstr>
      <vt:lpstr>Цель: </vt:lpstr>
      <vt:lpstr>План</vt:lpstr>
      <vt:lpstr>Что такое графы? </vt:lpstr>
      <vt:lpstr>Какие бывают графы?</vt:lpstr>
      <vt:lpstr>Где в жизни используются графы?</vt:lpstr>
      <vt:lpstr>Слайд 9</vt:lpstr>
      <vt:lpstr>История  Кенигсбергских мостов</vt:lpstr>
      <vt:lpstr>Задачи решаемые с помощью графов.</vt:lpstr>
      <vt:lpstr>Задачи решаемые с помощью графов.</vt:lpstr>
      <vt:lpstr>Задачи, решаемые  «одним росчерком»</vt:lpstr>
      <vt:lpstr>Опрос одноклассников о значении графов.</vt:lpstr>
      <vt:lpstr>Классный час для одноклассников.</vt:lpstr>
      <vt:lpstr>Игра HipBone</vt:lpstr>
      <vt:lpstr>Вывод:</vt:lpstr>
      <vt:lpstr>Спасибо за внимание!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Графы</dc:title>
  <dc:creator>Ученик</dc:creator>
  <cp:lastModifiedBy>User</cp:lastModifiedBy>
  <cp:revision>57</cp:revision>
  <dcterms:created xsi:type="dcterms:W3CDTF">2016-01-27T03:08:13Z</dcterms:created>
  <dcterms:modified xsi:type="dcterms:W3CDTF">2016-03-03T23:08:48Z</dcterms:modified>
</cp:coreProperties>
</file>