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4D6036-27EA-4164-8DD8-FC885E39E82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FF2530-13B2-4417-A28C-675E0481A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1%81%D0%B2%D0%BE%D0%B1%D0%BE%D0%B6%D0%B4%D0%B5%D0%BD%D0%B8%D0%B5_%D0%BE%D1%82_%D1%83%D0%B3%D0%BE%D0%BB%D0%BE%D0%B2%D0%BD%D0%BE%D0%B9_%D0%BE%D1%82%D0%B2%D0%B5%D1%82%D1%81%D1%82%D0%B2%D0%B5%D0%BD%D0%BD%D0%BE%D1%81%D1%82%D0%B8" TargetMode="External"/><Relationship Id="rId3" Type="http://schemas.openxmlformats.org/officeDocument/2006/relationships/hyperlink" Target="https://ru.wikipedia.org/wiki/%D0%9E%D0%B1%D1%89%D0%B5%D1%81%D1%82%D0%B2%D0%B5%D0%BD%D0%BD%D1%8B%D0%B5_%D0%BE%D1%82%D0%BD%D0%BE%D1%88%D0%B5%D0%BD%D0%B8%D1%8F" TargetMode="External"/><Relationship Id="rId7" Type="http://schemas.openxmlformats.org/officeDocument/2006/relationships/hyperlink" Target="https://ru.wikipedia.org/wiki/%D0%A3%D0%B3%D0%BE%D0%BB%D0%BE%D0%B2%D0%BD%D0%B0%D1%8F_%D0%BE%D1%82%D0%B2%D0%B5%D1%82%D1%81%D1%82%D0%B2%D0%B5%D0%BD%D0%BD%D0%BE%D1%81%D1%82%D1%8C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ru.wikipedia.org/wiki/%D0%9E%D1%82%D1%80%D0%B0%D1%81%D0%BB%D1%8C_%D0%BF%D1%80%D0%B0%D0%B2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8%D0%BD%D1%8B%D0%B5_%D0%BC%D0%B5%D1%80%D1%8B_%D1%83%D0%B3%D0%BE%D0%BB%D0%BE%D0%B2%D0%BD%D0%BE-%D0%BF%D1%80%D0%B0%D0%B2%D0%BE%D0%B2%D0%BE%D0%B3%D0%BE_%D1%85%D0%B0%D1%80%D0%B0%D0%BA%D1%82%D0%B5%D1%80%D0%B0" TargetMode="External"/><Relationship Id="rId11" Type="http://schemas.openxmlformats.org/officeDocument/2006/relationships/hyperlink" Target="https://ru.wikipedia.org/wiki/%D0%9D%D0%BE%D1%80%D0%BC%D0%B0_%D0%BF%D1%80%D0%B0%D0%B2%D0%B0" TargetMode="External"/><Relationship Id="rId5" Type="http://schemas.openxmlformats.org/officeDocument/2006/relationships/hyperlink" Target="https://ru.wikipedia.org/wiki/%D0%A3%D0%B3%D0%BE%D0%BB%D0%BE%D0%B2%D0%BD%D0%BE%D0%B5_%D0%BD%D0%B0%D0%BA%D0%B0%D0%B7%D0%B0%D0%BD%D0%B8%D0%B5" TargetMode="External"/><Relationship Id="rId10" Type="http://schemas.openxmlformats.org/officeDocument/2006/relationships/hyperlink" Target="https://ru.wikipedia.org/wiki/%D0%AE%D1%80%D0%B8%D1%81%D0%BF%D1%80%D1%83%D0%B4%D0%B5%D0%BD%D1%86%D0%B8%D1%8F" TargetMode="External"/><Relationship Id="rId4" Type="http://schemas.openxmlformats.org/officeDocument/2006/relationships/hyperlink" Target="https://ru.wikipedia.org/wiki/%D0%9F%D1%80%D0%B5%D1%81%D1%82%D1%83%D0%BF%D0%BD%D0%BE%D0%B5_%D0%B4%D0%B5%D1%8F%D0%BD%D0%B8%D0%B5" TargetMode="External"/><Relationship Id="rId9" Type="http://schemas.openxmlformats.org/officeDocument/2006/relationships/hyperlink" Target="https://ru.wikipedia.org/wiki/%D0%9E%D1%81%D0%B2%D0%BE%D0%B1%D0%BE%D0%B6%D0%B4%D0%B5%D0%BD%D0%B8%D0%B5_%D0%BE%D1%82_%D0%BD%D0%B0%D0%BA%D0%B0%D0%B7%D0%B0%D0%BD%D0%B8%D1%8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0%B3%D0%BE%D0%BB%D0%BE%D0%B2%D0%BD%D0%B0%D1%8F_%D0%BE%D1%82%D0%B2%D0%B5%D1%82%D1%81%D1%82%D0%B2%D0%B5%D0%BD%D0%BD%D0%BE%D1%81%D1%82%D1%8C" TargetMode="External"/><Relationship Id="rId3" Type="http://schemas.openxmlformats.org/officeDocument/2006/relationships/hyperlink" Target="https://ru.wikipedia.org/wiki/%D0%9A%D0%BE%D0%B4%D0%B8%D1%84%D0%B8%D0%BA%D0%B0%D1%86%D0%B8%D1%8F" TargetMode="External"/><Relationship Id="rId7" Type="http://schemas.openxmlformats.org/officeDocument/2006/relationships/hyperlink" Target="https://ru.wikipedia.org/wiki/%D0%A1%D1%83%D0%B1%D1%8A%D0%B5%D0%BA%D1%82%D0%B8%D0%B2%D0%BD%D0%BE%D0%B5_%D0%B2%D0%BC%D0%B5%D0%BD%D0%B5%D0%BD%D0%B8%D0%B5" TargetMode="External"/><Relationship Id="rId2" Type="http://schemas.openxmlformats.org/officeDocument/2006/relationships/hyperlink" Target="https://ru.wikipedia.org/wiki/%D0%9D%D0%BE%D0%B2%D0%BE%D0%B5_%D0%B2%D1%80%D0%B5%D0%BC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5%D1%81%D1%82%D1%83%D0%BF%D0%BB%D0%B5%D0%BD%D0%B8%D0%B5" TargetMode="External"/><Relationship Id="rId5" Type="http://schemas.openxmlformats.org/officeDocument/2006/relationships/hyperlink" Target="https://ru.wikipedia.org/wiki/%D0%9B%D0%B8%D1%88%D0%B5%D0%BD%D0%B8%D0%B5_%D1%81%D0%B2%D0%BE%D0%B1%D0%BE%D0%B4%D1%8B" TargetMode="External"/><Relationship Id="rId4" Type="http://schemas.openxmlformats.org/officeDocument/2006/relationships/hyperlink" Target="https://ru.wikipedia.org/wiki/%D0%A3%D0%B3%D0%BE%D0%BB%D0%BE%D0%B2%D0%BD%D0%BE%D0%B5_%D0%BD%D0%B0%D0%BA%D0%B0%D0%B7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0%B3%D0%BE%D0%BB%D0%BE%D0%B2%D0%BD%D0%B0%D1%8F_%D0%BE%D1%82%D0%B2%D0%B5%D1%82%D1%81%D1%82%D0%B2%D0%B5%D0%BD%D0%BD%D0%BE%D1%81%D1%82%D1%8C" TargetMode="External"/><Relationship Id="rId3" Type="http://schemas.openxmlformats.org/officeDocument/2006/relationships/hyperlink" Target="https://ru.wikipedia.org/wiki/%D0%9F%D1%80%D0%B0%D0%B2%D0%BE%D0%B2%D0%BE%D0%B5_%D1%80%D0%B5%D0%B3%D1%83%D0%BB%D0%B8%D1%80%D0%BE%D0%B2%D0%B0%D0%BD%D0%B8%D0%B5" TargetMode="External"/><Relationship Id="rId7" Type="http://schemas.openxmlformats.org/officeDocument/2006/relationships/hyperlink" Target="https://ru.wikipedia.org/wiki/%D0%92%D0%B8%D0%BD%D0%B0_(%D1%83%D0%B3%D0%BE%D0%BB%D0%BE%D0%B2%D0%BD%D0%BE%D0%B5_%D0%BF%D1%80%D0%B0%D0%B2%D0%BE)" TargetMode="External"/><Relationship Id="rId2" Type="http://schemas.openxmlformats.org/officeDocument/2006/relationships/hyperlink" Target="https://ru.wikipedia.org/wiki/%D0%9E%D0%B1%D1%89%D0%B5%D1%81%D1%82%D0%B2%D0%B5%D0%BD%D0%BD%D1%8B%D0%B5_%D0%BE%D1%82%D0%BD%D0%BE%D1%88%D0%B5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5%D1%81%D1%82%D1%83%D0%BF%D0%BD%D0%BE%D0%B5_%D0%B4%D0%B5%D1%8F%D0%BD%D0%B8%D0%B5" TargetMode="External"/><Relationship Id="rId11" Type="http://schemas.openxmlformats.org/officeDocument/2006/relationships/hyperlink" Target="https://ru.wikipedia.org/wiki/%D0%9E%D0%B1%D1%81%D1%82%D0%BE%D1%8F%D1%82%D0%B5%D0%BB%D1%8C%D1%81%D1%82%D0%B2%D0%B0,_%D0%B8%D1%81%D0%BA%D0%BB%D1%8E%D1%87%D0%B0%D1%8E%D1%89%D0%B8%D0%B5_%D0%BF%D1%80%D0%B5%D1%81%D1%82%D1%83%D0%BF%D0%BD%D0%BE%D1%81%D1%82%D1%8C_%D0%B4%D0%B5%D1%8F%D0%BD%D0%B8%D1%8F" TargetMode="External"/><Relationship Id="rId5" Type="http://schemas.openxmlformats.org/officeDocument/2006/relationships/hyperlink" Target="https://ru.wikipedia.org/wiki/%D0%9F%D1%80%D0%B0%D0%B2%D0%BE%D0%BE%D1%85%D1%80%D0%B0%D0%BD%D0%B8%D1%82%D0%B5%D0%BB%D1%8C%D0%BD%D1%8B%D0%B5_%D0%BE%D1%80%D0%B3%D0%B0%D0%BD%D1%8B" TargetMode="External"/><Relationship Id="rId10" Type="http://schemas.openxmlformats.org/officeDocument/2006/relationships/hyperlink" Target="https://ru.wikipedia.org/wiki/%D0%9D%D0%B5%D0%BE%D0%B1%D1%85%D0%BE%D0%B4%D0%B8%D0%BC%D0%B0%D1%8F_%D0%BE%D0%B1%D0%BE%D1%80%D0%BE%D0%BD%D0%B0" TargetMode="External"/><Relationship Id="rId4" Type="http://schemas.openxmlformats.org/officeDocument/2006/relationships/hyperlink" Target="https://ru.wikipedia.org/wiki/%D0%9F%D1%80%D0%B0%D0%B2%D0%BE%D0%BE%D1%82%D0%BD%D0%BE%D1%88%D0%B5%D0%BD%D0%B8%D0%B5" TargetMode="External"/><Relationship Id="rId9" Type="http://schemas.openxmlformats.org/officeDocument/2006/relationships/hyperlink" Target="https://ru.wikipedia.org/wiki/%D0%98%D0%BD%D1%8B%D0%B5_%D0%BC%D0%B5%D1%80%D1%8B_%D1%83%D0%B3%D0%BE%D0%BB%D0%BE%D0%B2%D0%BD%D0%BE-%D0%BF%D1%80%D0%B0%D0%B2%D0%BE%D0%B2%D0%BE%D0%B3%D0%BE_%D0%B2%D0%BE%D0%B7%D0%B4%D0%B5%D0%B9%D1%81%D1%82%D0%B2%D0%B8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D%D1%8B%D0%B5_%D0%BC%D0%B5%D1%80%D1%8B_%D1%83%D0%B3%D0%BE%D0%BB%D0%BE%D0%B2%D0%BD%D0%BE-%D0%BF%D1%80%D0%B0%D0%B2%D0%BE%D0%B2%D0%BE%D0%B3%D0%BE_%D1%85%D0%B0%D1%80%D0%B0%D0%BA%D1%82%D0%B5%D1%80%D0%B0" TargetMode="External"/><Relationship Id="rId13" Type="http://schemas.openxmlformats.org/officeDocument/2006/relationships/hyperlink" Target="https://ru.wikipedia.org/wiki/%D0%9E%D0%B1%D1%81%D1%82%D0%BE%D1%8F%D1%82%D0%B5%D0%BB%D1%8C%D1%81%D1%82%D0%B2%D0%B0,_%D0%B8%D1%81%D0%BA%D0%BB%D1%8E%D1%87%D0%B0%D1%8E%D1%89%D0%B8%D0%B5_%D0%BF%D1%80%D0%B5%D1%81%D1%82%D1%83%D0%BF%D0%BD%D0%BE%D1%81%D1%82%D1%8C_%D0%B4%D0%B5%D1%8F%D0%BD%D0%B8%D1%8F" TargetMode="External"/><Relationship Id="rId3" Type="http://schemas.openxmlformats.org/officeDocument/2006/relationships/hyperlink" Target="https://ru.wikipedia.org/w/index.php?title=%D0%9C%D0%B5%D1%82%D0%BE%D0%B4_%D0%BF%D1%80%D0%B0%D0%B2%D0%BE%D0%B2%D0%BE%D0%B3%D0%BE_%D1%80%D0%B5%D0%B3%D1%83%D0%BB%D0%B8%D1%80%D0%BE%D0%B2%D0%B0%D0%BD%D0%B8%D1%8F&amp;action=edit&amp;redlink=1" TargetMode="External"/><Relationship Id="rId7" Type="http://schemas.openxmlformats.org/officeDocument/2006/relationships/hyperlink" Target="https://ru.wikipedia.org/wiki/%D0%A3%D0%B3%D0%BE%D0%BB%D0%BE%D0%B2%D0%BD%D0%BE%D0%B5_%D0%BD%D0%B0%D0%BA%D0%B0%D0%B7%D0%B0%D0%BD%D0%B8%D0%B5" TargetMode="External"/><Relationship Id="rId12" Type="http://schemas.openxmlformats.org/officeDocument/2006/relationships/hyperlink" Target="https://ru.wikipedia.org/wiki/%D0%92%D0%B8%D0%BD%D0%B0_(%D1%83%D0%B3%D0%BE%D0%BB%D0%BE%D0%B2%D0%BD%D0%BE%D0%B5_%D0%BF%D1%80%D0%B0%D0%B2%D0%BE)" TargetMode="External"/><Relationship Id="rId2" Type="http://schemas.openxmlformats.org/officeDocument/2006/relationships/hyperlink" Target="https://ru.wikipedia.org/wiki/%D0%9E%D1%82%D1%80%D0%B0%D1%81%D0%BB%D1%8C_%D0%BF%D1%80%D0%B0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5%D1%81%D1%82%D1%83%D0%BF%D0%BD%D0%BE%D0%B5_%D0%B4%D0%B5%D1%8F%D0%BD%D0%B8%D0%B5" TargetMode="External"/><Relationship Id="rId11" Type="http://schemas.openxmlformats.org/officeDocument/2006/relationships/hyperlink" Target="https://ru.wikipedia.org/wiki/%D0%9F%D1%80%D0%B5%D1%81%D1%82%D1%83%D0%BF%D0%BB%D0%B5%D0%BD%D0%B8%D0%B5" TargetMode="External"/><Relationship Id="rId5" Type="http://schemas.openxmlformats.org/officeDocument/2006/relationships/hyperlink" Target="https://ru.wikipedia.org/wiki/%D0%A0%D0%B5%D0%BF%D1%80%D0%B5%D1%81%D1%81%D0%B8%D1%8F" TargetMode="External"/><Relationship Id="rId10" Type="http://schemas.openxmlformats.org/officeDocument/2006/relationships/hyperlink" Target="https://ru.wikipedia.org/w/index.php?title=%D0%9F%D0%BE%D0%BE%D1%89%D1%80%D0%B5%D0%BD%D0%B8%D0%B5&amp;action=edit&amp;redlink=1" TargetMode="External"/><Relationship Id="rId4" Type="http://schemas.openxmlformats.org/officeDocument/2006/relationships/hyperlink" Target="https://ru.wikipedia.org/wiki/%D0%9F%D1%80%D0%B8%D0%BD%D1%83%D0%B6%D0%B4%D0%B5%D0%BD%D0%B8%D0%B5" TargetMode="External"/><Relationship Id="rId9" Type="http://schemas.openxmlformats.org/officeDocument/2006/relationships/hyperlink" Target="https://ru.wikipedia.org/wiki/%D0%9F%D1%80%D0%B0%D0%B2%D0%BE%D0%BE%D1%82%D0%BD%D0%BE%D1%88%D0%B5%D0%BD%D0%B8%D1%8F" TargetMode="External"/><Relationship Id="rId14" Type="http://schemas.openxmlformats.org/officeDocument/2006/relationships/hyperlink" Target="https://ru.wikipedia.org/wiki/%D0%9F%D1%80%D0%B0%D0%B2%D0%BE%D0%BE%D1%82%D0%BD%D0%BE%D1%88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A3%D0%B3%D0%BE%D0%BB%D0%BE%D0%B2%D0%BD%D1%8B%D0%B9_%D0%BA%D0%BE%D0%B4%D0%B5%D0%BA%D1%81_%D1%88%D1%82%D0%B0%D1%82%D0%B0_%D0%9D%D1%8C%D1%8E-%D0%99%D0%BE%D1%80%D0%BA&amp;action=edit&amp;redlink=1" TargetMode="External"/><Relationship Id="rId2" Type="http://schemas.openxmlformats.org/officeDocument/2006/relationships/hyperlink" Target="https://ru.wikipedia.org/wiki/%D0%9F%D1%80%D0%B5%D0%B4%D1%83%D0%BF%D1%80%D0%B5%D0%B6%D0%B4%D0%B5%D0%BD%D0%B8%D0%B5_%D0%BF%D1%80%D0%B5%D1%81%D1%82%D1%83%D0%BF%D0%BB%D0%B5%D0%BD%D0%B8%D0%B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4%D1%83%D0%BD%D0%BA%D1%86%D0%B8%D1%8F_(%D1%84%D0%B8%D0%BB%D0%BE%D1%81%D0%BE%D1%84%D0%B8%D1%8F)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0%B3%D0%BE%D0%BB%D0%BE%D0%B2%D0%BD%D0%BE%D0%B5_%D0%B7%D0%B0%D0%BA%D0%BE%D0%BD%D0%BE%D0%B4%D0%B0%D1%82%D0%B5%D0%BB%D1%8C%D1%81%D1%82%D0%B2%D0%BE" TargetMode="External"/><Relationship Id="rId2" Type="http://schemas.openxmlformats.org/officeDocument/2006/relationships/hyperlink" Target="https://ru.wikipedia.org/wiki/%D0%9F%D1%80%D0%B0%D0%B2%D0%BE%D0%B2%D0%BE%D0%B9_%D0%B8%D0%BD%D1%81%D1%82%D0%B8%D1%82%D1%83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3%D1%83%D0%BC%D0%B0%D0%BD%D0%B8%D0%B7%D0%B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0"/>
            <a:ext cx="9505056" cy="1484784"/>
          </a:xfrm>
        </p:spPr>
        <p:txBody>
          <a:bodyPr/>
          <a:lstStyle/>
          <a:p>
            <a:r>
              <a:rPr lang="ru-RU" dirty="0" smtClean="0"/>
              <a:t>Уголовное и гражданское право.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6840760" cy="403187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Уголовное право</a:t>
            </a:r>
            <a:r>
              <a:rPr lang="ru-RU" sz="1600" dirty="0"/>
              <a:t> </a:t>
            </a:r>
            <a:r>
              <a:rPr lang="ru-RU" b="1" dirty="0">
                <a:solidFill>
                  <a:srgbClr val="00B0F0"/>
                </a:solidFill>
              </a:rPr>
              <a:t>— это </a:t>
            </a:r>
            <a:r>
              <a:rPr lang="ru-RU" b="1" dirty="0">
                <a:solidFill>
                  <a:srgbClr val="00B0F0"/>
                </a:solidFill>
                <a:hlinkClick r:id="rId2" tooltip="Отрасль права"/>
              </a:rPr>
              <a:t>отрасль права</a:t>
            </a:r>
            <a:r>
              <a:rPr lang="ru-RU" b="1" dirty="0">
                <a:solidFill>
                  <a:srgbClr val="00B0F0"/>
                </a:solidFill>
              </a:rPr>
              <a:t>, регулирующая </a:t>
            </a:r>
            <a:r>
              <a:rPr lang="ru-RU" b="1" dirty="0">
                <a:solidFill>
                  <a:srgbClr val="00B0F0"/>
                </a:solidFill>
                <a:hlinkClick r:id="rId3" tooltip="Общественные отношения"/>
              </a:rPr>
              <a:t>общественные отношения</a:t>
            </a:r>
            <a:r>
              <a:rPr lang="ru-RU" b="1" dirty="0">
                <a:solidFill>
                  <a:srgbClr val="00B0F0"/>
                </a:solidFill>
              </a:rPr>
              <a:t>, связанные с совершением </a:t>
            </a:r>
            <a:r>
              <a:rPr lang="ru-RU" b="1" dirty="0">
                <a:solidFill>
                  <a:srgbClr val="00B0F0"/>
                </a:solidFill>
                <a:hlinkClick r:id="rId4" tooltip="Преступное деяние"/>
              </a:rPr>
              <a:t>преступных деяний</a:t>
            </a:r>
            <a:r>
              <a:rPr lang="ru-RU" b="1" dirty="0">
                <a:solidFill>
                  <a:srgbClr val="00B0F0"/>
                </a:solidFill>
              </a:rPr>
              <a:t>, назначением </a:t>
            </a:r>
            <a:r>
              <a:rPr lang="ru-RU" b="1" dirty="0">
                <a:solidFill>
                  <a:srgbClr val="00B0F0"/>
                </a:solidFill>
                <a:hlinkClick r:id="rId5" tooltip="Уголовное наказание"/>
              </a:rPr>
              <a:t>наказания</a:t>
            </a:r>
            <a:r>
              <a:rPr lang="ru-RU" b="1" dirty="0">
                <a:solidFill>
                  <a:srgbClr val="00B0F0"/>
                </a:solidFill>
              </a:rPr>
              <a:t> и применением </a:t>
            </a:r>
            <a:r>
              <a:rPr lang="ru-RU" b="1" dirty="0">
                <a:solidFill>
                  <a:srgbClr val="00B0F0"/>
                </a:solidFill>
                <a:hlinkClick r:id="rId6" tooltip="Иные меры уголовно-правового характера"/>
              </a:rPr>
              <a:t>иных мер уголовно-правового характера</a:t>
            </a:r>
            <a:r>
              <a:rPr lang="ru-RU" b="1" dirty="0">
                <a:solidFill>
                  <a:srgbClr val="00B0F0"/>
                </a:solidFill>
              </a:rPr>
              <a:t>, устанавливающая основания привлечения к </a:t>
            </a:r>
            <a:r>
              <a:rPr lang="ru-RU" b="1" dirty="0">
                <a:solidFill>
                  <a:srgbClr val="00B0F0"/>
                </a:solidFill>
                <a:hlinkClick r:id="rId7" tooltip="Уголовная ответственность"/>
              </a:rPr>
              <a:t>уголовной ответственности</a:t>
            </a:r>
            <a:r>
              <a:rPr lang="ru-RU" b="1" dirty="0">
                <a:solidFill>
                  <a:srgbClr val="00B0F0"/>
                </a:solidFill>
              </a:rPr>
              <a:t>, либо </a:t>
            </a:r>
            <a:r>
              <a:rPr lang="ru-RU" b="1" dirty="0">
                <a:solidFill>
                  <a:srgbClr val="00B0F0"/>
                </a:solidFill>
                <a:hlinkClick r:id="rId8" tooltip="Освобождение от уголовной ответственности"/>
              </a:rPr>
              <a:t>освобождения от уголовной ответственности</a:t>
            </a:r>
            <a:r>
              <a:rPr lang="ru-RU" b="1" dirty="0">
                <a:solidFill>
                  <a:srgbClr val="00B0F0"/>
                </a:solidFill>
              </a:rPr>
              <a:t> и </a:t>
            </a:r>
            <a:r>
              <a:rPr lang="ru-RU" b="1" dirty="0">
                <a:solidFill>
                  <a:srgbClr val="00B0F0"/>
                </a:solidFill>
                <a:hlinkClick r:id="rId9" tooltip="Освобождение от наказания"/>
              </a:rPr>
              <a:t>наказания</a:t>
            </a:r>
            <a:r>
              <a:rPr lang="ru-RU" b="1" dirty="0">
                <a:solidFill>
                  <a:srgbClr val="00B0F0"/>
                </a:solidFill>
              </a:rPr>
              <a:t>. Кроме того, под уголовным правом может пониматься раздел </a:t>
            </a:r>
            <a:r>
              <a:rPr lang="ru-RU" b="1" dirty="0">
                <a:solidFill>
                  <a:srgbClr val="00B0F0"/>
                </a:solidFill>
                <a:hlinkClick r:id="rId10" tooltip="Юриспруденция"/>
              </a:rPr>
              <a:t>правовой науки</a:t>
            </a:r>
            <a:r>
              <a:rPr lang="ru-RU" b="1" dirty="0">
                <a:solidFill>
                  <a:srgbClr val="00B0F0"/>
                </a:solidFill>
              </a:rPr>
              <a:t>, изучающий данную правовую отрасль, а также учебная дисциплина, в рамках которой изучаются </a:t>
            </a:r>
            <a:r>
              <a:rPr lang="ru-RU" b="1" dirty="0" err="1">
                <a:solidFill>
                  <a:srgbClr val="00B0F0"/>
                </a:solidFill>
              </a:rPr>
              <a:t>как</a:t>
            </a:r>
            <a:r>
              <a:rPr lang="ru-RU" b="1" dirty="0" err="1">
                <a:solidFill>
                  <a:srgbClr val="00B0F0"/>
                </a:solidFill>
                <a:hlinkClick r:id="rId11" tooltip="Норма права"/>
              </a:rPr>
              <a:t>правовые</a:t>
            </a:r>
            <a:r>
              <a:rPr lang="ru-RU" b="1" dirty="0">
                <a:solidFill>
                  <a:srgbClr val="00B0F0"/>
                </a:solidFill>
                <a:hlinkClick r:id="rId11" tooltip="Норма права"/>
              </a:rPr>
              <a:t> нормы</a:t>
            </a:r>
            <a:r>
              <a:rPr lang="ru-RU" b="1" dirty="0">
                <a:solidFill>
                  <a:srgbClr val="00B0F0"/>
                </a:solidFill>
              </a:rPr>
              <a:t>, так и общетеоретические положения.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488668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Арнаутова</a:t>
            </a:r>
            <a:r>
              <a:rPr lang="ru-RU" dirty="0" smtClean="0"/>
              <a:t> Юлия 10 класс</a:t>
            </a:r>
            <a:endParaRPr lang="ru-RU" dirty="0"/>
          </a:p>
        </p:txBody>
      </p:sp>
      <p:pic>
        <p:nvPicPr>
          <p:cNvPr id="17410" name="Picture 2" descr="российское &quot; DataLife Engi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56176" y="4715329"/>
            <a:ext cx="3096344" cy="2142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Метод гражданского права отличают следующие особенности.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1. Гражданское право признает юридическое равенство участников гражданско-правовых отношений, благодаря чему обеспечиваются независимость субъектов, отсутствие между ними отношений власти и подчинения.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2. Позитивное право регулирует поведение субъектов в основном с помощью приема </a:t>
            </a:r>
            <a:r>
              <a:rPr lang="ru-RU" b="1" dirty="0" err="1" smtClean="0">
                <a:solidFill>
                  <a:srgbClr val="00B0F0"/>
                </a:solidFill>
              </a:rPr>
              <a:t>правонаделения</a:t>
            </a:r>
            <a:r>
              <a:rPr lang="ru-RU" b="1" dirty="0" smtClean="0">
                <a:solidFill>
                  <a:srgbClr val="00B0F0"/>
                </a:solidFill>
              </a:rPr>
              <a:t>, поэтому субъекты </a:t>
            </a:r>
            <a:r>
              <a:rPr lang="ru-RU" b="1" dirty="0" err="1" smtClean="0">
                <a:solidFill>
                  <a:srgbClr val="00B0F0"/>
                </a:solidFill>
              </a:rPr>
              <a:t>граж</a:t>
            </a:r>
            <a:r>
              <a:rPr lang="ru-RU" b="1" dirty="0" smtClean="0">
                <a:solidFill>
                  <a:srgbClr val="00B0F0"/>
                </a:solidFill>
              </a:rPr>
              <a:t>-</a:t>
            </a:r>
          </a:p>
          <a:p>
            <a:r>
              <a:rPr lang="ru-RU" b="1" dirty="0" err="1" smtClean="0">
                <a:solidFill>
                  <a:srgbClr val="00B0F0"/>
                </a:solidFill>
              </a:rPr>
              <a:t>данского</a:t>
            </a:r>
            <a:r>
              <a:rPr lang="ru-RU" b="1" dirty="0" smtClean="0">
                <a:solidFill>
                  <a:srgbClr val="00B0F0"/>
                </a:solidFill>
              </a:rPr>
              <a:t> права приобретают и осуществляют свои права самостоятельно, по собственному усмотрению, на основе акта волеизъявления.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3. Конфликты между сторонами разрешаются на основе личной договоренности или судом, но не органами, связанными с одной из сторон административными и иными отношениями.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4. Гражданско-правовая ответственность в основном носит имущественный и компенсационный характер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99032"/>
          </a:xfrm>
        </p:spPr>
        <p:txBody>
          <a:bodyPr/>
          <a:lstStyle/>
          <a:p>
            <a:r>
              <a:rPr lang="ru-RU" b="1" dirty="0" smtClean="0"/>
              <a:t>Функции гражданского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solidFill>
                  <a:srgbClr val="00B0F0"/>
                </a:solidFill>
              </a:rPr>
              <a:t>Функции гражданского права </a:t>
            </a:r>
            <a:r>
              <a:rPr lang="ru-RU" b="1" dirty="0" smtClean="0">
                <a:solidFill>
                  <a:srgbClr val="00B0F0"/>
                </a:solidFill>
              </a:rPr>
              <a:t>- это определенные направления влияния гражданско-правовых норм, обусловленные содержанием общественных отношений, которые включены в предмет гражданско-правого регулирования.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Различают: регулятивную, охранную, предупредительно-воспитательную и предупредительно-стимулирующую функции.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Реализация регулятивной функции обеспечивает урегулирование нормами гражданского права отношений собственности, товарно-денежных, а также личных неимущественных.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Действие охранной функции обеспечивает защиту нарушенных субъективных имущественных и личных прав.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Предупредительно-воспитательный эффект достигается посредством института гражданско-правовой ответственности. Сам факт существования гражданско-правовых норм об ответственности позитивно влияет на правосознание граждан, удерживая их от правонарушений.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Содержание предупредительно-стимулирующей функции состоит в стимулировании различными гражданско-правовыми средствами необходимой обществу и государству поведения граждан и организаций.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Уголовное право </a:t>
            </a:r>
            <a:r>
              <a:rPr lang="ru-RU" sz="3600" b="1" dirty="0" smtClean="0">
                <a:hlinkClick r:id="rId2" tooltip="Новое время"/>
              </a:rPr>
              <a:t>Новейшего времени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i="1" dirty="0" smtClean="0"/>
              <a:t>Характерные черты: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5"/>
            <a:ext cx="87484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3" tooltip="Кодификация"/>
              </a:rPr>
              <a:t>1)Кодификация</a:t>
            </a:r>
            <a:r>
              <a:rPr lang="ru-RU" sz="2800" b="1" dirty="0"/>
              <a:t> </a:t>
            </a:r>
            <a:r>
              <a:rPr lang="ru-RU" sz="2800" b="1" dirty="0">
                <a:solidFill>
                  <a:srgbClr val="00B0F0"/>
                </a:solidFill>
              </a:rPr>
              <a:t>уголовно-правовых норм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2)Основным</a:t>
            </a:r>
            <a:r>
              <a:rPr lang="ru-RU" sz="2800" b="1" dirty="0">
                <a:solidFill>
                  <a:srgbClr val="00B0F0"/>
                </a:solidFill>
              </a:rPr>
              <a:t> </a:t>
            </a:r>
            <a:r>
              <a:rPr lang="ru-RU" sz="2800" b="1" dirty="0">
                <a:solidFill>
                  <a:srgbClr val="00B0F0"/>
                </a:solidFill>
                <a:hlinkClick r:id="rId4" tooltip="Уголовное наказание"/>
              </a:rPr>
              <a:t>наказанием</a:t>
            </a:r>
            <a:r>
              <a:rPr lang="ru-RU" sz="2800" b="1" dirty="0">
                <a:solidFill>
                  <a:srgbClr val="00B0F0"/>
                </a:solidFill>
              </a:rPr>
              <a:t> становится </a:t>
            </a:r>
            <a:r>
              <a:rPr lang="ru-RU" sz="2800" b="1" dirty="0">
                <a:solidFill>
                  <a:srgbClr val="00B0F0"/>
                </a:solidFill>
                <a:hlinkClick r:id="rId5" tooltip="Лишение свободы"/>
              </a:rPr>
              <a:t>лишение свободы</a:t>
            </a:r>
            <a:r>
              <a:rPr lang="ru-RU" sz="2800" b="1" dirty="0">
                <a:solidFill>
                  <a:srgbClr val="00B0F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3)Выделение </a:t>
            </a:r>
            <a:r>
              <a:rPr lang="ru-RU" sz="2800" b="1" dirty="0">
                <a:solidFill>
                  <a:srgbClr val="00B0F0"/>
                </a:solidFill>
              </a:rPr>
              <a:t>общей и особенной части.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4)Нормы </a:t>
            </a:r>
            <a:r>
              <a:rPr lang="ru-RU" sz="2800" b="1" dirty="0">
                <a:solidFill>
                  <a:srgbClr val="00B0F0"/>
                </a:solidFill>
              </a:rPr>
              <a:t>получают абстрактный характер, закрепляются лишь общие признаки данного вида </a:t>
            </a:r>
            <a:r>
              <a:rPr lang="ru-RU" sz="2800" b="1" dirty="0">
                <a:solidFill>
                  <a:srgbClr val="00B0F0"/>
                </a:solidFill>
                <a:hlinkClick r:id="rId6" tooltip="Преступление"/>
              </a:rPr>
              <a:t>преступлений</a:t>
            </a:r>
            <a:endParaRPr lang="ru-RU" sz="2800" b="1" dirty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  <a:hlinkClick r:id="rId7" tooltip="Субъективное вменение"/>
              </a:rPr>
              <a:t>5)Субъективное </a:t>
            </a:r>
            <a:r>
              <a:rPr lang="ru-RU" sz="2800" b="1" dirty="0">
                <a:solidFill>
                  <a:srgbClr val="00B0F0"/>
                </a:solidFill>
                <a:hlinkClick r:id="rId7" tooltip="Субъективное вменение"/>
              </a:rPr>
              <a:t>вменение</a:t>
            </a:r>
            <a:r>
              <a:rPr lang="ru-RU" sz="2800" b="1" dirty="0">
                <a:solidFill>
                  <a:srgbClr val="00B0F0"/>
                </a:solidFill>
              </a:rPr>
              <a:t> (для привлечения к </a:t>
            </a:r>
            <a:r>
              <a:rPr lang="ru-RU" sz="2800" b="1" dirty="0">
                <a:solidFill>
                  <a:srgbClr val="00B0F0"/>
                </a:solidFill>
                <a:hlinkClick r:id="rId8" tooltip="Уголовная ответственность"/>
              </a:rPr>
              <a:t>ответственности</a:t>
            </a:r>
            <a:r>
              <a:rPr lang="ru-RU" sz="2800" b="1" dirty="0">
                <a:solidFill>
                  <a:srgbClr val="00B0F0"/>
                </a:solidFill>
              </a:rPr>
              <a:t> помимо факта совершения деяния требуется установление вины).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Предмет регулирования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8496944" cy="147732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Предмет регулирования правовой отрасли — это совокупность </a:t>
            </a:r>
            <a:r>
              <a:rPr lang="ru-RU" b="1" dirty="0">
                <a:hlinkClick r:id="rId2" tooltip="Общественные отношения"/>
              </a:rPr>
              <a:t>общественных отношений</a:t>
            </a:r>
            <a:r>
              <a:rPr lang="ru-RU" b="1" dirty="0"/>
              <a:t>, которые регулируются данной отраслью. Обычно считается, что </a:t>
            </a:r>
            <a:r>
              <a:rPr lang="ru-RU" b="1" dirty="0" smtClean="0"/>
              <a:t>предметом </a:t>
            </a:r>
            <a:r>
              <a:rPr lang="ru-RU" b="1" dirty="0" smtClean="0">
                <a:hlinkClick r:id="rId3" tooltip="Правовое регулирование"/>
              </a:rPr>
              <a:t>регулирования</a:t>
            </a:r>
            <a:r>
              <a:rPr lang="ru-RU" b="1" dirty="0"/>
              <a:t> в уголовном праве являются следующие виды общественных отношений: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348880"/>
            <a:ext cx="4671472" cy="67710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</a:rPr>
              <a:t>Охранительные </a:t>
            </a:r>
            <a:r>
              <a:rPr lang="ru-RU" sz="2000" b="1" dirty="0" smtClean="0">
                <a:solidFill>
                  <a:srgbClr val="00B0F0"/>
                </a:solidFill>
                <a:hlinkClick r:id="rId4" tooltip="Правоотношение"/>
              </a:rPr>
              <a:t>правоотношения</a:t>
            </a:r>
            <a:r>
              <a:rPr lang="ru-RU" sz="2000" b="1" dirty="0" smtClean="0">
                <a:solidFill>
                  <a:srgbClr val="00B0F0"/>
                </a:solidFill>
              </a:rPr>
              <a:t>: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708920"/>
            <a:ext cx="7254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B0F0"/>
                </a:solidFill>
              </a:rPr>
              <a:t>Возникают между государством в лице </a:t>
            </a:r>
            <a:r>
              <a:rPr lang="ru-RU" sz="1200" b="1" dirty="0">
                <a:solidFill>
                  <a:srgbClr val="00B0F0"/>
                </a:solidFill>
                <a:hlinkClick r:id="rId5" tooltip="Правоохранительные органы"/>
              </a:rPr>
              <a:t>органов охраны правопорядка</a:t>
            </a:r>
            <a:r>
              <a:rPr lang="ru-RU" sz="1200" b="1" dirty="0">
                <a:solidFill>
                  <a:srgbClr val="00B0F0"/>
                </a:solidFill>
              </a:rPr>
              <a:t> с одной стороны, и лицом, совершившим </a:t>
            </a:r>
            <a:r>
              <a:rPr lang="ru-RU" sz="1200" b="1" dirty="0">
                <a:solidFill>
                  <a:srgbClr val="00B0F0"/>
                </a:solidFill>
                <a:hlinkClick r:id="rId6" tooltip="Преступное деяние"/>
              </a:rPr>
              <a:t>преступное деяние</a:t>
            </a:r>
            <a:r>
              <a:rPr lang="ru-RU" sz="1200" b="1" dirty="0">
                <a:solidFill>
                  <a:srgbClr val="00B0F0"/>
                </a:solidFill>
              </a:rPr>
              <a:t>, с другой стороны. Государство в данном правоотношении вправе и обязано привлечь </a:t>
            </a:r>
            <a:r>
              <a:rPr lang="ru-RU" sz="1200" b="1" dirty="0">
                <a:solidFill>
                  <a:srgbClr val="00B0F0"/>
                </a:solidFill>
                <a:hlinkClick r:id="rId7" tooltip="Вина (уголовное право)"/>
              </a:rPr>
              <a:t>виновного</a:t>
            </a:r>
            <a:r>
              <a:rPr lang="ru-RU" sz="1200" b="1" dirty="0">
                <a:solidFill>
                  <a:srgbClr val="00B0F0"/>
                </a:solidFill>
              </a:rPr>
              <a:t> к </a:t>
            </a:r>
            <a:r>
              <a:rPr lang="ru-RU" sz="1200" b="1" dirty="0">
                <a:solidFill>
                  <a:srgbClr val="00B0F0"/>
                </a:solidFill>
                <a:hlinkClick r:id="rId8" tooltip="Уголовная ответственность"/>
              </a:rPr>
              <a:t>ответственности</a:t>
            </a:r>
            <a:r>
              <a:rPr lang="ru-RU" sz="1200" b="1" dirty="0">
                <a:solidFill>
                  <a:srgbClr val="00B0F0"/>
                </a:solidFill>
              </a:rPr>
              <a:t> за данное деяние и назначить ему наказание, применить </a:t>
            </a:r>
            <a:r>
              <a:rPr lang="ru-RU" sz="1200" b="1" dirty="0">
                <a:solidFill>
                  <a:srgbClr val="00B0F0"/>
                </a:solidFill>
                <a:hlinkClick r:id="rId9" tooltip="Иные меры уголовно-правового воздействия"/>
              </a:rPr>
              <a:t>иные меры уголовно-правового воздействия</a:t>
            </a:r>
            <a:r>
              <a:rPr lang="ru-RU" sz="1200" b="1" dirty="0">
                <a:solidFill>
                  <a:srgbClr val="00B0F0"/>
                </a:solidFill>
              </a:rPr>
              <a:t>, либо при наличии оснований освободить его от неблагоприятных последствий, связанных с совершением преступления. Совершившее преступное деяние лицо обязано подвергнуться принудительному воздействию со стороны государства и имеет право на то, чтобы его действия получили правильную правовую </a:t>
            </a:r>
            <a:endParaRPr lang="ru-RU" sz="1200" b="1" dirty="0" smtClean="0">
              <a:solidFill>
                <a:srgbClr val="00B0F0"/>
              </a:solidFill>
            </a:endParaRPr>
          </a:p>
          <a:p>
            <a:r>
              <a:rPr lang="ru-RU" sz="1200" b="1" dirty="0" smtClean="0">
                <a:solidFill>
                  <a:srgbClr val="00B0F0"/>
                </a:solidFill>
              </a:rPr>
              <a:t>оценку</a:t>
            </a:r>
            <a:endParaRPr lang="ru-RU" sz="1200" b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1" y="4509120"/>
            <a:ext cx="7128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</a:rPr>
              <a:t>Регулятивные </a:t>
            </a:r>
            <a:r>
              <a:rPr lang="ru-RU" sz="2000" b="1" dirty="0" smtClean="0">
                <a:solidFill>
                  <a:srgbClr val="00B0F0"/>
                </a:solidFill>
                <a:hlinkClick r:id="rId4" tooltip="Правоотношение"/>
              </a:rPr>
              <a:t>правоотношения</a:t>
            </a:r>
            <a:r>
              <a:rPr lang="ru-RU" sz="2000" b="1" dirty="0" smtClean="0">
                <a:solidFill>
                  <a:srgbClr val="00B0F0"/>
                </a:solidFill>
              </a:rPr>
              <a:t>:</a:t>
            </a:r>
          </a:p>
          <a:p>
            <a:r>
              <a:rPr lang="ru-RU" sz="1200" b="1" dirty="0">
                <a:solidFill>
                  <a:srgbClr val="00B0F0"/>
                </a:solidFill>
              </a:rPr>
              <a:t>Связаны с наделением граждан правом на причинение вреда или создание угрозы причинения вреда охраняемым уголовным правом общественным отношениям, благам и интересам при определённых условиях (например, при </a:t>
            </a:r>
            <a:r>
              <a:rPr lang="ru-RU" sz="1200" b="1" dirty="0">
                <a:solidFill>
                  <a:srgbClr val="00B0F0"/>
                </a:solidFill>
                <a:hlinkClick r:id="rId10" tooltip="Необходимая оборона"/>
              </a:rPr>
              <a:t>обороне</a:t>
            </a:r>
            <a:r>
              <a:rPr lang="ru-RU" sz="1200" b="1" dirty="0">
                <a:solidFill>
                  <a:srgbClr val="00B0F0"/>
                </a:solidFill>
              </a:rPr>
              <a:t> от посягательства, под воздействием принуждения или других </a:t>
            </a:r>
            <a:r>
              <a:rPr lang="ru-RU" sz="1200" b="1" dirty="0">
                <a:solidFill>
                  <a:srgbClr val="00B0F0"/>
                </a:solidFill>
                <a:hlinkClick r:id="rId11" tooltip="Обстоятельства, исключающие преступность деяния"/>
              </a:rPr>
              <a:t>обстоятельствах, исключающих преступность деяния</a:t>
            </a:r>
            <a:r>
              <a:rPr lang="ru-RU" sz="1200" b="1" dirty="0">
                <a:solidFill>
                  <a:srgbClr val="00B0F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Метод регулирования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Как и для любой другой </a:t>
            </a:r>
            <a:r>
              <a:rPr lang="ru-RU" b="1" dirty="0">
                <a:solidFill>
                  <a:srgbClr val="00B0F0"/>
                </a:solidFill>
                <a:hlinkClick r:id="rId2" tooltip="Отрасль права"/>
              </a:rPr>
              <a:t>правовой отрасли</a:t>
            </a:r>
            <a:r>
              <a:rPr lang="ru-RU" b="1" dirty="0">
                <a:solidFill>
                  <a:srgbClr val="00B0F0"/>
                </a:solidFill>
              </a:rPr>
              <a:t>, для уголовного права характерны особые </a:t>
            </a:r>
            <a:r>
              <a:rPr lang="ru-RU" b="1" dirty="0">
                <a:solidFill>
                  <a:srgbClr val="00B0F0"/>
                </a:solidFill>
                <a:hlinkClick r:id="rId3" tooltip="Метод правового регулирования (страница отсутствует)"/>
              </a:rPr>
              <a:t>методы регулирования</a:t>
            </a:r>
            <a:r>
              <a:rPr lang="ru-RU" b="1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84785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1)Уголовно-правовое</a:t>
            </a:r>
            <a:r>
              <a:rPr lang="ru-RU" sz="2000" b="1" dirty="0">
                <a:solidFill>
                  <a:srgbClr val="00B0F0"/>
                </a:solidFill>
              </a:rPr>
              <a:t> </a:t>
            </a:r>
            <a:r>
              <a:rPr lang="ru-RU" sz="2000" b="1" dirty="0">
                <a:solidFill>
                  <a:srgbClr val="00B0F0"/>
                </a:solidFill>
                <a:hlinkClick r:id="rId4" tooltip="Принуждение"/>
              </a:rPr>
              <a:t>принуждение</a:t>
            </a:r>
            <a:r>
              <a:rPr lang="ru-RU" sz="2000" b="1" dirty="0">
                <a:solidFill>
                  <a:srgbClr val="00B0F0"/>
                </a:solidFill>
              </a:rPr>
              <a:t> (метод уголовных </a:t>
            </a:r>
            <a:r>
              <a:rPr lang="ru-RU" sz="2000" b="1" dirty="0">
                <a:solidFill>
                  <a:srgbClr val="00B0F0"/>
                </a:solidFill>
                <a:hlinkClick r:id="rId5" tooltip="Репрессия"/>
              </a:rPr>
              <a:t>репрессий</a:t>
            </a:r>
            <a:r>
              <a:rPr lang="ru-RU" sz="2000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ru-RU" sz="2000" b="1" dirty="0">
                <a:solidFill>
                  <a:srgbClr val="00B0F0"/>
                </a:solidFill>
              </a:rPr>
              <a:t> 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916833"/>
            <a:ext cx="87129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</a:rPr>
              <a:t>Применяется к лицам, совершившим </a:t>
            </a:r>
            <a:r>
              <a:rPr lang="ru-RU" sz="1400" b="1" dirty="0">
                <a:solidFill>
                  <a:srgbClr val="00B0F0"/>
                </a:solidFill>
                <a:hlinkClick r:id="rId6" tooltip="Преступное деяние"/>
              </a:rPr>
              <a:t>преступные деяния</a:t>
            </a:r>
            <a:r>
              <a:rPr lang="ru-RU" sz="1400" b="1" dirty="0">
                <a:solidFill>
                  <a:srgbClr val="00B0F0"/>
                </a:solidFill>
              </a:rPr>
              <a:t>, и выражается в ограничении их прав или ином лишении принадлежащих им благ. Применение уголовно-правового принуждения не ограничивается </a:t>
            </a:r>
            <a:r>
              <a:rPr lang="ru-RU" sz="1400" b="1" dirty="0">
                <a:solidFill>
                  <a:srgbClr val="00B0F0"/>
                </a:solidFill>
                <a:hlinkClick r:id="rId7" tooltip="Уголовное наказание"/>
              </a:rPr>
              <a:t>наказанием</a:t>
            </a:r>
            <a:r>
              <a:rPr lang="ru-RU" sz="1400" b="1" dirty="0">
                <a:solidFill>
                  <a:srgbClr val="00B0F0"/>
                </a:solidFill>
              </a:rPr>
              <a:t>, принудительными могут являться и </a:t>
            </a:r>
            <a:r>
              <a:rPr lang="ru-RU" sz="1400" b="1" dirty="0">
                <a:solidFill>
                  <a:srgbClr val="00B0F0"/>
                </a:solidFill>
                <a:hlinkClick r:id="rId8" tooltip="Иные меры уголовно-правового характера"/>
              </a:rPr>
              <a:t>иные меры уголовно-правового характера</a:t>
            </a:r>
            <a:r>
              <a:rPr lang="ru-RU" sz="1400" b="1" dirty="0">
                <a:solidFill>
                  <a:srgbClr val="00B0F0"/>
                </a:solidFill>
              </a:rPr>
              <a:t>. Этот метод характерен для </a:t>
            </a:r>
            <a:r>
              <a:rPr lang="ru-RU" sz="1400" b="1" dirty="0" err="1">
                <a:solidFill>
                  <a:srgbClr val="00B0F0"/>
                </a:solidFill>
              </a:rPr>
              <a:t>охранительных</a:t>
            </a:r>
            <a:r>
              <a:rPr lang="ru-RU" sz="1400" b="1" dirty="0" err="1">
                <a:solidFill>
                  <a:srgbClr val="00B0F0"/>
                </a:solidFill>
                <a:hlinkClick r:id="rId9" tooltip="Правоотношения"/>
              </a:rPr>
              <a:t>правоотношений</a:t>
            </a:r>
            <a:r>
              <a:rPr lang="ru-RU" sz="1400" b="1" dirty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1297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2)Уголовно-правовое</a:t>
            </a:r>
            <a:r>
              <a:rPr lang="ru-RU" sz="2000" b="1" dirty="0">
                <a:solidFill>
                  <a:srgbClr val="00B0F0"/>
                </a:solidFill>
              </a:rPr>
              <a:t> </a:t>
            </a:r>
            <a:r>
              <a:rPr lang="ru-RU" sz="2000" b="1" u="sng" dirty="0">
                <a:solidFill>
                  <a:srgbClr val="00B0F0"/>
                </a:solidFill>
                <a:hlinkClick r:id="rId10" tooltip="Поощрение (страница отсутствует)"/>
              </a:rPr>
              <a:t>поощрение</a:t>
            </a:r>
            <a:r>
              <a:rPr lang="ru-RU" sz="2000" b="1" dirty="0">
                <a:solidFill>
                  <a:srgbClr val="00B0F0"/>
                </a:solidFill>
              </a:rPr>
              <a:t> (</a:t>
            </a:r>
            <a:r>
              <a:rPr lang="ru-RU" sz="2000" b="1" dirty="0" err="1">
                <a:solidFill>
                  <a:srgbClr val="00B0F0"/>
                </a:solidFill>
              </a:rPr>
              <a:t>антирепрессивный</a:t>
            </a:r>
            <a:r>
              <a:rPr lang="ru-RU" sz="2000" b="1" dirty="0">
                <a:solidFill>
                  <a:srgbClr val="00B0F0"/>
                </a:solidFill>
              </a:rPr>
              <a:t> метод) 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645025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</a:rPr>
              <a:t>Применяется к лицам, совершившим </a:t>
            </a:r>
            <a:r>
              <a:rPr lang="ru-RU" sz="1400" b="1" dirty="0">
                <a:solidFill>
                  <a:srgbClr val="00B0F0"/>
                </a:solidFill>
                <a:hlinkClick r:id="rId11" tooltip="Преступление"/>
              </a:rPr>
              <a:t>преступление</a:t>
            </a:r>
            <a:r>
              <a:rPr lang="ru-RU" sz="1400" b="1" dirty="0">
                <a:solidFill>
                  <a:srgbClr val="00B0F0"/>
                </a:solidFill>
              </a:rPr>
              <a:t> и стремящимся искупить свою </a:t>
            </a:r>
            <a:r>
              <a:rPr lang="ru-RU" sz="1400" b="1" dirty="0">
                <a:solidFill>
                  <a:srgbClr val="00B0F0"/>
                </a:solidFill>
                <a:hlinkClick r:id="rId12" tooltip="Вина (уголовное право)"/>
              </a:rPr>
              <a:t>вину</a:t>
            </a:r>
            <a:r>
              <a:rPr lang="ru-RU" sz="1400" b="1" dirty="0">
                <a:solidFill>
                  <a:srgbClr val="00B0F0"/>
                </a:solidFill>
              </a:rPr>
              <a:t> перед обществом, либо к лицам, причиняющим вред при наличии </a:t>
            </a:r>
            <a:r>
              <a:rPr lang="ru-RU" sz="1400" b="1" dirty="0">
                <a:solidFill>
                  <a:srgbClr val="00B0F0"/>
                </a:solidFill>
                <a:hlinkClick r:id="rId13" tooltip="Обстоятельства, исключающие преступность деяния"/>
              </a:rPr>
              <a:t>обстоятельств, исключающих преступность деяния</a:t>
            </a:r>
            <a:r>
              <a:rPr lang="ru-RU" sz="1400" b="1" dirty="0">
                <a:solidFill>
                  <a:srgbClr val="00B0F0"/>
                </a:solidFill>
              </a:rPr>
              <a:t>. Выражается в стимулировании лица к совершению определённых действий путём освобождения его от обременений, связанных с уголовно-правовым принуждением. Этот метод характерен как для охранительных, так и для регулятивных </a:t>
            </a:r>
            <a:r>
              <a:rPr lang="ru-RU" sz="1400" b="1" dirty="0">
                <a:solidFill>
                  <a:srgbClr val="00B0F0"/>
                </a:solidFill>
                <a:hlinkClick r:id="rId14" tooltip="Правоотношение"/>
              </a:rPr>
              <a:t>правоотношений</a:t>
            </a:r>
            <a:r>
              <a:rPr lang="ru-RU" sz="1400" b="1" dirty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Задачи и функции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8280920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Задачей уголовного права большинства государств является охрана интересов общества от преступных посягательств и 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hlinkClick r:id="rId2" tooltip="Предупреждение преступлений"/>
              </a:rPr>
              <a:t>предупреждение преступлений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 Конкретные формулировки могут отличаться в деталях (например, 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hlinkClick r:id="rId3" tooltip="Уголовный кодекс штата Нью-Йорк (страница отсутствует)"/>
              </a:rPr>
              <a:t>Уголовный кодекс штата Нью-Йорк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 так формулирует эти задачи: «запретить поведение, которое неоправданно и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неизвинительно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причиняет или угрожает причинить существенный вред индивидуальным или публичным интересам» и «обеспечить публичную безопасность, предупреждая совершение посягательств посредством устрашающего воздействия налагаемых наказаний, социального восстановления личности осуждённых, а также их изоляции, когда это требуется в интересах охраны общества»), но суть их в целом одинакова.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36510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Решая эти задачи, уголовное право выполняет следующие </a:t>
            </a:r>
            <a:r>
              <a:rPr lang="ru-RU" sz="2400" b="1" dirty="0">
                <a:solidFill>
                  <a:srgbClr val="00B0F0"/>
                </a:solidFill>
                <a:hlinkClick r:id="rId4" tooltip="Функция (философия)"/>
              </a:rPr>
              <a:t>функции</a:t>
            </a:r>
            <a:r>
              <a:rPr lang="ru-RU" sz="2400" b="1" dirty="0" smtClean="0">
                <a:solidFill>
                  <a:srgbClr val="00B0F0"/>
                </a:solidFill>
              </a:rPr>
              <a:t>:</a:t>
            </a:r>
          </a:p>
          <a:p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229200"/>
            <a:ext cx="3336170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1)Охранительная </a:t>
            </a:r>
            <a:r>
              <a:rPr lang="ru-RU" b="1" dirty="0"/>
              <a:t>функция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661249"/>
            <a:ext cx="6768752" cy="3693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2)Предупредительная </a:t>
            </a:r>
            <a:r>
              <a:rPr lang="ru-RU" b="1" dirty="0"/>
              <a:t>(профилактическая) функция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093296"/>
            <a:ext cx="3477234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3)Воспитательная </a:t>
            </a:r>
            <a:r>
              <a:rPr lang="ru-RU" b="1" dirty="0"/>
              <a:t>функция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399032"/>
          </a:xfrm>
        </p:spPr>
        <p:txBody>
          <a:bodyPr/>
          <a:lstStyle/>
          <a:p>
            <a:r>
              <a:rPr lang="ru-RU" dirty="0" smtClean="0"/>
              <a:t>Принципы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Принципы уголовного права — это основные устойчивые правовые положения, являющиеся основой для всех его норм, определяющие содержание как всего уголовного права в целом, так и отдельных его </a:t>
            </a:r>
            <a:r>
              <a:rPr lang="ru-RU" b="1" dirty="0">
                <a:solidFill>
                  <a:srgbClr val="00B0F0"/>
                </a:solidFill>
                <a:hlinkClick r:id="rId2" tooltip="Правовой институт"/>
              </a:rPr>
              <a:t>институтов</a:t>
            </a:r>
            <a:r>
              <a:rPr lang="ru-RU" b="1" dirty="0">
                <a:solidFill>
                  <a:srgbClr val="00B0F0"/>
                </a:solidFill>
              </a:rPr>
              <a:t>.</a:t>
            </a:r>
          </a:p>
          <a:p>
            <a:r>
              <a:rPr lang="ru-RU" b="1" dirty="0">
                <a:solidFill>
                  <a:srgbClr val="00B0F0"/>
                </a:solidFill>
              </a:rPr>
              <a:t>Основные принципы уголовного права, как правило, закрепляются в </a:t>
            </a:r>
            <a:r>
              <a:rPr lang="ru-RU" b="1" dirty="0">
                <a:solidFill>
                  <a:srgbClr val="00B0F0"/>
                </a:solidFill>
                <a:hlinkClick r:id="rId3" tooltip="Уголовное законодательство"/>
              </a:rPr>
              <a:t>уголовном законодательстве</a:t>
            </a:r>
            <a:r>
              <a:rPr lang="ru-RU" b="1" dirty="0">
                <a:solidFill>
                  <a:srgbClr val="00B0F0"/>
                </a:solidFill>
              </a:rPr>
              <a:t>. Конкретное содержание принципов может варьироваться от страны к стране, но некоторые из них известны практически во всех странах мира.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56992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-Принцип </a:t>
            </a:r>
            <a:r>
              <a:rPr lang="ru-RU" b="1" dirty="0"/>
              <a:t>законности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-Принцип </a:t>
            </a:r>
            <a:r>
              <a:rPr lang="ru-RU" b="1" dirty="0"/>
              <a:t>равенства граждан перед законом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085184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-Принцип</a:t>
            </a:r>
            <a:r>
              <a:rPr lang="ru-RU" b="1" dirty="0"/>
              <a:t> </a:t>
            </a:r>
            <a:r>
              <a:rPr lang="ru-RU" b="1" dirty="0">
                <a:hlinkClick r:id="rId4" tooltip="Гуманизм"/>
              </a:rPr>
              <a:t>гуманизма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-Принцип </a:t>
            </a:r>
            <a:r>
              <a:rPr lang="ru-RU" b="1" dirty="0"/>
              <a:t>запрета двойной ответственности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653136"/>
            <a:ext cx="193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-Принцип </a:t>
            </a:r>
            <a:r>
              <a:rPr lang="ru-RU" b="1" dirty="0"/>
              <a:t>вины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517232"/>
            <a:ext cx="3248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-Принцип </a:t>
            </a:r>
            <a:r>
              <a:rPr lang="ru-RU" b="1" dirty="0"/>
              <a:t>необходимости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399032"/>
          </a:xfrm>
        </p:spPr>
        <p:txBody>
          <a:bodyPr/>
          <a:lstStyle/>
          <a:p>
            <a:r>
              <a:rPr lang="ru-RU" dirty="0" smtClean="0"/>
              <a:t>Гражданское право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70567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Гражданское право — отрасль права, объединяющая правовые нормы, регулирующие имущественные, а также связанные и не связанные с ними личные неимущественные отношения, которые основаны на независимости оценки, имущественной самостоятельности и юридическом равенстве сторон, в целях создания наиболее благоприятных условий для удовлетворения частных потребностей, а также нормального развития экономических отношений.</a:t>
            </a:r>
          </a:p>
        </p:txBody>
      </p:sp>
      <p:pic>
        <p:nvPicPr>
          <p:cNvPr id="18434" name="Picture 2" descr="Гражданское, трудовое, административное, семейное право контрольные, курсовые на заказ, фото 1 Уфа SLA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29000"/>
            <a:ext cx="2400300" cy="263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399032"/>
          </a:xfrm>
        </p:spPr>
        <p:txBody>
          <a:bodyPr/>
          <a:lstStyle/>
          <a:p>
            <a:r>
              <a:rPr lang="ru-RU" b="1" dirty="0" smtClean="0"/>
              <a:t>Предмет гражданского права.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B0F0"/>
                </a:solidFill>
              </a:rPr>
              <a:t>Предметом гражданского права согласно ст. 2 ГК являются две большие сферы общественных отношений</a:t>
            </a:r>
            <a:r>
              <a:rPr lang="ru-RU" b="1" dirty="0">
                <a:solidFill>
                  <a:srgbClr val="00B0F0"/>
                </a:solidFill>
              </a:rPr>
              <a:t> : во-первых, имущественные отношения рынка и, во-вторых, неимущественные отношения, которые также обслуживают рынок, но прежде всего защищают личные интересы, права и свободы граждан. Рассмотрим эти два компонента гражданского права.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73016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Имущественные отношения. Основным предметом гражданского права, определяющим его природу, назначение и правовые особенности, являются имущественные отношения рынка, которые в законодательстве и литературе именуются также экономическими, предпринимательскими и хозяйственными.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/>
              <a:t>Метод правового регулирования гражданско-правовых отношений</a:t>
            </a:r>
            <a:r>
              <a:rPr lang="ru-RU" sz="2700" b="1" dirty="0" smtClean="0"/>
              <a:t> </a:t>
            </a:r>
            <a:r>
              <a:rPr lang="ru-RU" sz="2700" dirty="0" smtClean="0"/>
              <a:t>– совокупность средств, способов, приемов, с помощью которых гражданское право воздействует на регулируемые им отношения. Именно метод правового регулирования является основанием выделения отраслей права.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564904"/>
            <a:ext cx="7254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Метод конкретной отрасли права во многом определяется соотношением данных средств регулирования. Метод гражданского права в основном определяется как диспозитивный, т. е. такой метод, в котором подавляющую роль играют средства дозволения, причем чаще всего гражданское право не предоставляет выбор из заранее определенных законом вариантов поведения, а предлагает участникам самим выработать свои варианты, т. е. стимулирует их самостоятельность и инициативу. Однако неверным было бы думать, что гражданское право обходится без предписаний и запретов, которые устанавливаются для обеспечения свободы имущественного оборота, равенства участников, защиты от злоупотреблений гражданскими правами.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381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Уголовное и гражданское право.</vt:lpstr>
      <vt:lpstr>Уголовное право Новейшего времени Характерные черты: </vt:lpstr>
      <vt:lpstr>Предмет регулирования </vt:lpstr>
      <vt:lpstr>Метод регулирования </vt:lpstr>
      <vt:lpstr>Задачи и функции </vt:lpstr>
      <vt:lpstr>Принципы </vt:lpstr>
      <vt:lpstr>Гражданское право </vt:lpstr>
      <vt:lpstr>Предмет гражданского права.</vt:lpstr>
      <vt:lpstr>Метод правового регулирования гражданско-правовых отношений – совокупность средств, способов, приемов, с помощью которых гражданское право воздействует на регулируемые им отношения. Именно метод правового регулирования является основанием выделения отраслей права.</vt:lpstr>
      <vt:lpstr>Слайд 10</vt:lpstr>
      <vt:lpstr>Функции гражданского права.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Уголовное и гражданское право.</dc:title>
  <dc:creator>Юлия</dc:creator>
  <cp:lastModifiedBy>Юлия</cp:lastModifiedBy>
  <cp:revision>7</cp:revision>
  <dcterms:created xsi:type="dcterms:W3CDTF">2015-03-19T14:24:55Z</dcterms:created>
  <dcterms:modified xsi:type="dcterms:W3CDTF">2015-03-19T15:19:10Z</dcterms:modified>
</cp:coreProperties>
</file>