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7" r:id="rId5"/>
    <p:sldId id="260" r:id="rId6"/>
    <p:sldId id="261" r:id="rId7"/>
    <p:sldId id="267" r:id="rId8"/>
    <p:sldId id="263" r:id="rId9"/>
    <p:sldId id="277" r:id="rId10"/>
    <p:sldId id="278" r:id="rId11"/>
    <p:sldId id="273" r:id="rId12"/>
    <p:sldId id="274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9AA-15E1-4189-A3EB-821093BB43D3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AB0-BE48-43D3-A7C1-E74F410A7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9AA-15E1-4189-A3EB-821093BB43D3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AB0-BE48-43D3-A7C1-E74F410A7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9AA-15E1-4189-A3EB-821093BB43D3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AB0-BE48-43D3-A7C1-E74F410A7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9AA-15E1-4189-A3EB-821093BB43D3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AB0-BE48-43D3-A7C1-E74F410A7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9AA-15E1-4189-A3EB-821093BB43D3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AB0-BE48-43D3-A7C1-E74F410A7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9AA-15E1-4189-A3EB-821093BB43D3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AB0-BE48-43D3-A7C1-E74F410A7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9AA-15E1-4189-A3EB-821093BB43D3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AB0-BE48-43D3-A7C1-E74F410A7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9AA-15E1-4189-A3EB-821093BB43D3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AB0-BE48-43D3-A7C1-E74F410A7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9AA-15E1-4189-A3EB-821093BB43D3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AB0-BE48-43D3-A7C1-E74F410A7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9AA-15E1-4189-A3EB-821093BB43D3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AB0-BE48-43D3-A7C1-E74F410A7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D9AA-15E1-4189-A3EB-821093BB43D3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AB0-BE48-43D3-A7C1-E74F410A7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D9AA-15E1-4189-A3EB-821093BB43D3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96AB0-BE48-43D3-A7C1-E74F410A7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785918" y="500042"/>
            <a:ext cx="5429288" cy="1928826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rtl="0"/>
            <a:r>
              <a:rPr lang="ru-RU" sz="3600" kern="10" spc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Диффузия</a:t>
            </a:r>
            <a:endParaRPr lang="ru-RU" sz="3600" kern="10" spc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  <p:pic>
        <p:nvPicPr>
          <p:cNvPr id="3" name="Picture 7" descr="J02836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908300"/>
            <a:ext cx="1306518" cy="1306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4869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6. Почему дым от костра по мере его подъема перестает быть видимым?</a:t>
            </a:r>
          </a:p>
          <a:p>
            <a:r>
              <a:rPr lang="ru-RU" b="1" dirty="0" smtClean="0"/>
              <a:t>А. Частички сажи (дыма) исчезают. </a:t>
            </a:r>
          </a:p>
          <a:p>
            <a:r>
              <a:rPr lang="ru-RU" b="1" dirty="0" smtClean="0"/>
              <a:t>Б. Частички сажи (дыма) проникают в промежутки между молекулами воздуха. </a:t>
            </a:r>
          </a:p>
          <a:p>
            <a:r>
              <a:rPr lang="ru-RU" b="1" dirty="0" smtClean="0"/>
              <a:t>В. Частички сажи (дыма) превращаются в другие вещества.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  <p:pic>
        <p:nvPicPr>
          <p:cNvPr id="5" name="Picture 4" descr="http://dedsanta.narod.ru/aluno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50" y="0"/>
            <a:ext cx="1047750" cy="1752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514351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8. В каких средах диффузия происходит быстрее? </a:t>
            </a:r>
          </a:p>
          <a:p>
            <a:r>
              <a:rPr lang="ru-RU" b="1" dirty="0" smtClean="0"/>
              <a:t>А. Одинаково во всех средах.                   В. В жидкостях.   </a:t>
            </a:r>
          </a:p>
          <a:p>
            <a:r>
              <a:rPr lang="ru-RU" b="1" dirty="0" smtClean="0"/>
              <a:t>Б. В твердых телах.                                     Г. В газах.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92893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7. Каковы скорости движения молекул газа и твердого тела при одной и той же температуре? </a:t>
            </a:r>
          </a:p>
          <a:p>
            <a:r>
              <a:rPr lang="ru-RU" b="1" dirty="0" smtClean="0"/>
              <a:t>А. В газах скорость движения молекул больше, чем в твердых телах.   </a:t>
            </a:r>
          </a:p>
          <a:p>
            <a:r>
              <a:rPr lang="ru-RU" b="1" dirty="0" smtClean="0"/>
              <a:t>Б. В твердых телах скорость движения молекул больше, чем в газах.  </a:t>
            </a:r>
          </a:p>
          <a:p>
            <a:r>
              <a:rPr lang="ru-RU" b="1" dirty="0" smtClean="0"/>
              <a:t>В. Одинаковы.</a:t>
            </a:r>
          </a:p>
        </p:txBody>
      </p:sp>
      <p:pic>
        <p:nvPicPr>
          <p:cNvPr id="9" name="Рисунок 8" descr="3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1500174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3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286124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3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5786454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696200" cy="1066800"/>
          </a:xfrm>
        </p:spPr>
        <p:txBody>
          <a:bodyPr>
            <a:normAutofit fontScale="85000" lnSpcReduction="20000"/>
          </a:bodyPr>
          <a:lstStyle/>
          <a:p>
            <a:pPr marL="374650" indent="-374650">
              <a:lnSpc>
                <a:spcPct val="90000"/>
              </a:lnSpc>
              <a:buFontTx/>
              <a:buAutoNum type="arabicPeriod"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На каком физическом явлении основан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процесс засолки овощей, рыбы, мяса? 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В каком случае процесс происходит быстрее – если 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рассол холодный или горячий?</a:t>
            </a:r>
          </a:p>
          <a:p>
            <a:pPr marL="374650" indent="-374650">
              <a:lnSpc>
                <a:spcPct val="90000"/>
              </a:lnSpc>
              <a:buFontTx/>
              <a:buNone/>
            </a:pPr>
            <a:endParaRPr lang="ru-RU" sz="2000" dirty="0">
              <a:solidFill>
                <a:srgbClr val="000066"/>
              </a:solidFill>
              <a:latin typeface="Tahoma" pitchFamily="34" charset="0"/>
            </a:endParaRPr>
          </a:p>
        </p:txBody>
      </p:sp>
      <p:pic>
        <p:nvPicPr>
          <p:cNvPr id="45060" name="Picture 1028" descr="gena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334000"/>
            <a:ext cx="993775" cy="1120775"/>
          </a:xfrm>
          <a:prstGeom prst="rect">
            <a:avLst/>
          </a:prstGeom>
          <a:noFill/>
        </p:spPr>
      </p:pic>
      <p:sp>
        <p:nvSpPr>
          <p:cNvPr id="45063" name="Text Box 1031"/>
          <p:cNvSpPr txBox="1">
            <a:spLocks noChangeArrowheads="1"/>
          </p:cNvSpPr>
          <p:nvPr/>
        </p:nvSpPr>
        <p:spPr bwMode="auto">
          <a:xfrm>
            <a:off x="685800" y="3048000"/>
            <a:ext cx="7772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4650" indent="-374650">
              <a:spcBef>
                <a:spcPct val="20000"/>
              </a:spcBef>
              <a:buFontTx/>
              <a:buAutoNum type="arabicPeriod" startAt="2"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На каком явлении основано консервирование 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фруктов и овощей? 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Почему сладкий сироп приобретает со временем 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вкус фруктов?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Text Box 1032"/>
          <p:cNvSpPr txBox="1">
            <a:spLocks noChangeArrowheads="1"/>
          </p:cNvSpPr>
          <p:nvPr/>
        </p:nvSpPr>
        <p:spPr bwMode="auto">
          <a:xfrm>
            <a:off x="685800" y="48768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4650" indent="-374650">
              <a:spcBef>
                <a:spcPct val="20000"/>
              </a:spcBef>
              <a:buFontTx/>
              <a:buAutoNum type="arabicPeriod" startAt="3"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Почему сахар и другие пористые продукты 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нельзя хранить вблизи пахучих веществ?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dedsanta.narod.ru/aluno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0"/>
            <a:ext cx="104775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5063" grpId="0"/>
      <p:bldP spid="450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1027"/>
          <p:cNvSpPr txBox="1">
            <a:spLocks noChangeArrowheads="1"/>
          </p:cNvSpPr>
          <p:nvPr/>
        </p:nvSpPr>
        <p:spPr bwMode="auto">
          <a:xfrm>
            <a:off x="533400" y="1905000"/>
            <a:ext cx="7696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AutoNum type="arabicPeriod" startAt="4"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Запах березового веника в жаркой бане распространяется быстрее, чем в прохладной комнате. Почему?</a:t>
            </a:r>
          </a:p>
        </p:txBody>
      </p:sp>
      <p:sp>
        <p:nvSpPr>
          <p:cNvPr id="61445" name="Text Box 1029"/>
          <p:cNvSpPr txBox="1">
            <a:spLocks noChangeArrowheads="1"/>
          </p:cNvSpPr>
          <p:nvPr/>
        </p:nvSpPr>
        <p:spPr bwMode="auto">
          <a:xfrm>
            <a:off x="533400" y="46482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>
              <a:spcBef>
                <a:spcPct val="20000"/>
              </a:spcBef>
              <a:buFontTx/>
              <a:buAutoNum type="arabicPeriod" startAt="6"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Как можно объяснить исчезновение дыма в воздухе?</a:t>
            </a:r>
          </a:p>
        </p:txBody>
      </p:sp>
      <p:sp>
        <p:nvSpPr>
          <p:cNvPr id="61446" name="Text Box 1030"/>
          <p:cNvSpPr txBox="1">
            <a:spLocks noGrp="1" noChangeArrowheads="1"/>
          </p:cNvSpPr>
          <p:nvPr>
            <p:ph type="title"/>
          </p:nvPr>
        </p:nvSpPr>
        <p:spPr>
          <a:xfrm>
            <a:off x="533400" y="3048000"/>
            <a:ext cx="7772400" cy="1143000"/>
          </a:xfrm>
          <a:noFill/>
          <a:ln/>
        </p:spPr>
        <p:txBody>
          <a:bodyPr/>
          <a:lstStyle/>
          <a:p>
            <a:pPr marL="476250" indent="-476250" algn="l">
              <a:spcBef>
                <a:spcPct val="20000"/>
              </a:spcBef>
              <a:buFontTx/>
              <a:buAutoNum type="arabicPeriod" startAt="5"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Как вы думаете, что может произойти в результате ядерной войны?</a:t>
            </a:r>
          </a:p>
        </p:txBody>
      </p:sp>
      <p:pic>
        <p:nvPicPr>
          <p:cNvPr id="6" name="Picture 4" descr="http://dedsanta.narod.ru/aluno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0"/>
            <a:ext cx="104775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45" grpId="0"/>
      <p:bldP spid="614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1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0"/>
            <a:ext cx="1131785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192880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Что такое диффузия?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Объясните как распространяется эфир в комнате.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Опишите опыт, в котором наблюдают диффузию жидкостей.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Что является причиной диффузии?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Одинаково ли быстро протекает диффузия в газах, жидкостях и твёрдых телах?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Как зависит диффузия от температуры?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4010332" cy="3000396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5" name="Picture 6" descr="Brownian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14488"/>
            <a:ext cx="4161409" cy="3000396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14546" y="0"/>
            <a:ext cx="5509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Диффузия в газах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5723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Если в комнату внести какое-либо пахучее вещество, например духи, то их запах вскоре распространится по всей комнате. Это происходит из-за того, что молекулы духов движутся.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92919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Движение молекул нельзя обнаружить ни в лупу, ни в микроскоп. Двигаясь в воздухе, молекулы духов сталкиваются с молекулами газов, которые входят в состав воздуха. При этом они постоянно меняют направление движения и, беспорядочно перемещаясь, разлетаются по комнате. Поэтому двигаясь очень быстро, молекулы духов доносят запах до разных концов комнаты довольно медленно.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0" y="1357298"/>
            <a:ext cx="2470526" cy="2447146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Аналогичное явление можно наблюдать на другом опыте. Если удалить разделяющую перегородку между сосудами, в нижнем из которых находятся пары брома, а в верхнем воздух, то спустя определённое время они полностью перемешаются между собой.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643446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Явление, при котором происходит взаимное проникновение молекул одного вещества между молекулами другого, называется </a:t>
            </a:r>
            <a:r>
              <a:rPr lang="ru-RU" sz="3200" b="1" i="1" u="sng" dirty="0" smtClean="0"/>
              <a:t>диффузией.</a:t>
            </a:r>
            <a:endParaRPr lang="ru-RU" sz="3200" b="1" i="1" dirty="0" smtClean="0"/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357298"/>
            <a:ext cx="1269974" cy="24439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071934" y="1571612"/>
            <a:ext cx="50720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Наблюдаемое явления объясняются тем, что молекулы воздуха и брома, расположенные возле границ раздела газов меняются местами. Далее, двигаясь непрерывно и беспорядочно, молекулы газов распространяются по всему объёму. Газ в сосуде становится однородным.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0"/>
            <a:ext cx="8166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Диффузия в жидкостях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724400"/>
            <a:ext cx="7848600" cy="21336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1071546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Следующий опыт так же подтверждает гипотезу о непрерывном движении молекул. В сосуд с водой бросим несколько кристалликов марганцовки. Они опустятся на дно сосуда, и вокруг них образуется небольшое облачко окрашенной воды. Оставим сосуд в покое на некоторое время. Будем наблюдать, как постепенно происходит окрашивание воды в сосуде и раствор становится однородно окрашенным.</a:t>
            </a:r>
            <a:endParaRPr lang="ru-RU" b="1" dirty="0"/>
          </a:p>
        </p:txBody>
      </p:sp>
      <p:pic>
        <p:nvPicPr>
          <p:cNvPr id="7" name="Picture 7" descr="диффузия в холод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500306"/>
            <a:ext cx="7786742" cy="212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928662" y="4786322"/>
            <a:ext cx="7286625" cy="187642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357166"/>
            <a:ext cx="9210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Диффузия в твёрдых телах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5729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Итак, причиной диффузии является непрерывное и беспорядочное движения частиц вещества. Так как все молекулы движутся, то диффузия может происходить и в газах, и в жидкостях, и в твёрдых телах. Наиболее быстро диффузия происходит в газах. Медленнее – в  жидкостях, а в твёрдых телах – совсем медленно годами.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69033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Известен опыт, в котором в котором гладко отшлифованные пластины свинца и золота пролежали друг на друге 5 лет. За ото время золото и свинец проникли друг в друга на расстояние около 1 мм.</a:t>
            </a:r>
            <a:endParaRPr lang="ru-RU" b="1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571876"/>
            <a:ext cx="140468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14290"/>
            <a:ext cx="75279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Температура и скорость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движения молекул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6" descr="raznoe2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3050" y="3357562"/>
            <a:ext cx="1071563" cy="338455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071934" y="421481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 горячей воде кусочек сахара растворился быстрее!</a:t>
            </a:r>
            <a:endParaRPr lang="ru-RU" b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214282" y="3429000"/>
            <a:ext cx="3809778" cy="3429000"/>
            <a:chOff x="214282" y="3429000"/>
            <a:chExt cx="3809778" cy="342900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lum contrast="40000"/>
            </a:blip>
            <a:srcRect/>
            <a:stretch>
              <a:fillRect/>
            </a:stretch>
          </p:blipFill>
          <p:spPr bwMode="auto">
            <a:xfrm>
              <a:off x="214282" y="3429000"/>
              <a:ext cx="3809778" cy="2466988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  <a:effectLst/>
          </p:spPr>
        </p:pic>
        <p:pic>
          <p:nvPicPr>
            <p:cNvPr id="7" name="Picture 20" descr="28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6050" y="5729266"/>
              <a:ext cx="875492" cy="1128734"/>
            </a:xfrm>
            <a:prstGeom prst="rect">
              <a:avLst/>
            </a:prstGeom>
            <a:noFill/>
          </p:spPr>
        </p:pic>
      </p:grpSp>
      <p:sp>
        <p:nvSpPr>
          <p:cNvPr id="8" name="TextBox 7"/>
          <p:cNvSpPr txBox="1"/>
          <p:nvPr/>
        </p:nvSpPr>
        <p:spPr>
          <a:xfrm>
            <a:off x="214282" y="2000240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Процесс диффузии ускоряется с повышением температуры. Это происходит потому, что с повышением температуры увеличивается скорость движения молекул. Таким образом явление диффузии протекает по разному при разной температуре: чем выше температура вещества, тем быстрее происходит диффузия.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Диффузия </a:t>
            </a:r>
            <a:r>
              <a:rPr lang="ru-RU" sz="2400" b="1" dirty="0" smtClean="0"/>
              <a:t>– это процесс взаимного проникновения различных веществ друг в друга, происходящий вследствие беспорядочного движения частиц вещества ( латинское слово, означает «растекание, распространение» ).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21455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Диффузия происходит в: газах, жидкостях и твёрдых телах.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35756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Скорость диффузии зависит от скорости движения частиц в веществе:</a:t>
            </a:r>
            <a:endParaRPr lang="ru-RU" sz="2400" b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0" y="4214818"/>
          <a:ext cx="8737996" cy="1000132"/>
        </p:xfrm>
        <a:graphic>
          <a:graphicData uri="http://schemas.openxmlformats.org/presentationml/2006/ole">
            <p:oleObj spid="_x0000_s1026" name="Формула" r:id="rId3" imgW="2108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1571604" y="285728"/>
            <a:ext cx="583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Размеры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и массы частиц очень малы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.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Между  молекулами есть промежутки.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28934"/>
            <a:ext cx="89297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Диффузия имеет большое значение в процессах жизнедеятельности человека, животных и растений. Именно благодаря диффузии кислород из лёгких проникает в кровь, а из крови в ткань.</a:t>
            </a:r>
          </a:p>
          <a:p>
            <a:pPr algn="ctr"/>
            <a:r>
              <a:rPr lang="ru-RU" sz="2400" b="1" dirty="0" smtClean="0"/>
              <a:t>Вследствие диффузии газа состав воздуха у поверхности Земли однороден.</a:t>
            </a:r>
          </a:p>
          <a:p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35729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Частицы вещества находятся в беспорядочном движении. При повышении температуры молекулы двигаются быстрее. В газах диффузия происходит быстрее чем в жидкостях и в жидкостях быстрее чем в твёрдых телах.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2883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Диффузию молекул твёрдых веществ используют в технике. Для приобретения железными и стальными деталями значительной твёрдости их поверхностный слой подвергают диффузному насыщению углеродом ( цементация ).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6" grpId="0"/>
      <p:bldP spid="6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4356"/>
            <a:ext cx="8858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http://dedsanta.narod.ru/aluno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50" y="0"/>
            <a:ext cx="1047750" cy="1752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71501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 Один кувшин с молоком поставили в холодильник, другой оставили в комнате. Где сливки получатся быстрее? </a:t>
            </a:r>
          </a:p>
          <a:p>
            <a:r>
              <a:rPr lang="ru-RU" b="1" dirty="0" smtClean="0"/>
              <a:t>А. Одновременно.                         Б. В комнате.                  В. В холодильнике.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07207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4. В холодной или горячей соленой воде быстрее просаливаются помидоры?</a:t>
            </a:r>
          </a:p>
          <a:p>
            <a:r>
              <a:rPr lang="ru-RU" b="1" dirty="0" smtClean="0"/>
              <a:t>А. В холодной.                    Б. В горячей.                  В. С одинаковой скоростью.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364331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3. Каковы скорости движения молекул жидкости и молекул газа при одной и той же температуре? </a:t>
            </a:r>
          </a:p>
          <a:p>
            <a:r>
              <a:rPr lang="ru-RU" b="1" dirty="0" smtClean="0"/>
              <a:t>А. В жидкостях скорость движения молекул меньше, чем в газах. </a:t>
            </a:r>
          </a:p>
          <a:p>
            <a:r>
              <a:rPr lang="ru-RU" b="1" dirty="0" smtClean="0"/>
              <a:t>Б. Одинаковы. </a:t>
            </a:r>
          </a:p>
          <a:p>
            <a:r>
              <a:rPr lang="ru-RU" b="1" dirty="0" smtClean="0"/>
              <a:t>В. В жидкостях скорость движения молекул больше, чем в газах.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28599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Изменяется ли скорость движения молекул при повышении температуры вещества? </a:t>
            </a:r>
          </a:p>
          <a:p>
            <a:r>
              <a:rPr lang="ru-RU" b="1" dirty="0" smtClean="0"/>
              <a:t>А. Не изменяется.                                 В. Увеличивается.   </a:t>
            </a:r>
          </a:p>
          <a:p>
            <a:r>
              <a:rPr lang="ru-RU" b="1" dirty="0" smtClean="0"/>
              <a:t>Б. Уменьшается.                                   Г. Изменяется только у молекул газов.  Д. Изменяется только у молекул газов и жидкостей.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57166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В каких средах происходит диффузия?</a:t>
            </a:r>
          </a:p>
          <a:p>
            <a:r>
              <a:rPr lang="ru-RU" b="1" dirty="0" smtClean="0"/>
              <a:t>А. Только в газах.                             Д. В жидкостях и твердых телах.</a:t>
            </a:r>
          </a:p>
          <a:p>
            <a:r>
              <a:rPr lang="ru-RU" b="1" dirty="0" smtClean="0"/>
              <a:t>Б. Только в жидкостях.                   Е. В газах и твердых телах.</a:t>
            </a:r>
          </a:p>
          <a:p>
            <a:r>
              <a:rPr lang="ru-RU" b="1" dirty="0" smtClean="0"/>
              <a:t>В. Только в твердых телах.              Ж. В газах, жидкостях и твердых телах.</a:t>
            </a:r>
          </a:p>
          <a:p>
            <a:r>
              <a:rPr lang="ru-RU" b="1" dirty="0" smtClean="0"/>
              <a:t>Г. В газах и жидкостях</a:t>
            </a:r>
            <a:r>
              <a:rPr lang="ru-RU" dirty="0" smtClean="0"/>
              <a:t>. </a:t>
            </a:r>
          </a:p>
        </p:txBody>
      </p:sp>
      <p:pic>
        <p:nvPicPr>
          <p:cNvPr id="14" name="Рисунок 13" descr="3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100010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3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285992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3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000504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3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52863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3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61436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571736" y="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Проверь себя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999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Как вы думаете, что может произойти в результате ядерной войны?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</dc:creator>
  <cp:lastModifiedBy>Валентин</cp:lastModifiedBy>
  <cp:revision>139</cp:revision>
  <dcterms:created xsi:type="dcterms:W3CDTF">2009-11-07T09:50:21Z</dcterms:created>
  <dcterms:modified xsi:type="dcterms:W3CDTF">2012-07-14T00:57:20Z</dcterms:modified>
</cp:coreProperties>
</file>