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65" r:id="rId5"/>
    <p:sldId id="259" r:id="rId6"/>
    <p:sldId id="260" r:id="rId7"/>
    <p:sldId id="262" r:id="rId8"/>
    <p:sldId id="263" r:id="rId9"/>
    <p:sldId id="264" r:id="rId10"/>
    <p:sldId id="26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>
        <p:scale>
          <a:sx n="78" d="100"/>
          <a:sy n="78" d="100"/>
        </p:scale>
        <p:origin x="-91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E0CC2A-FF8D-459A-9A61-DF82FFD61D09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D2B5B8-900D-4948-A860-6E3975ACC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3A3DC1-2F9C-4AFF-90E9-186C9A76ED2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F2510-1982-4EFA-99DE-677AE9ACD264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6844-5740-4453-A06D-8795795D0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28E1-C4F6-433E-99A4-3C9C6F9B10E5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FCBB-08AB-4506-95CC-8F246C9C9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A8285-AD31-46DD-99FA-932B19C257E3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1345D-2DC9-477D-8AE2-6753E0D29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CB507-90A1-4B81-992A-D2E817083477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9565-5645-4AF2-94BC-DE810B4A8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CC5F-F44A-4E2C-AC07-7E4DE4C20851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E234-E8C4-46B0-80BB-C23B7E991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7E1E-387C-43E0-BD68-D47C6CFB7193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155B-C312-4033-B3BF-39737CB09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3E93-9F6E-4D1F-BA40-C5650CCBE12F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C9450-11E5-4B6A-B619-3A642007B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25F3-BBF7-4357-B8E8-426CA30862EB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1B18-978D-4CEE-88A1-25E559E2E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4E46-F109-455D-AE43-AB0380877CFE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410-1D56-4561-830F-FF509E2DE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C8C8-6A05-41B9-AFE6-366F71B7138B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9126-FE51-4544-BA3C-60078818B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6D80-DD72-4FB0-9C4D-3D4306BF94E5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E4C2-D120-485D-9492-2AB799BC4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0A36-AEE7-446E-B96A-095C8E5395E6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6E49-8B0F-4564-A8BF-67D8CE5AE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1E504-7C7D-453E-A043-B1EA4CE6D982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FCF9-56A9-4110-B582-54C261F65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50A14E-E789-42E1-A7BE-1C200566B268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C9391B-CAE0-4832-8CAC-478A84646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  <p:sldLayoutId id="214748365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одзаголовок 2"/>
          <p:cNvGrpSpPr>
            <a:grpSpLocks noGrp="1"/>
          </p:cNvGrpSpPr>
          <p:nvPr/>
        </p:nvGrpSpPr>
        <p:grpSpPr bwMode="auto">
          <a:xfrm>
            <a:off x="4011613" y="3992563"/>
            <a:ext cx="4089400" cy="2401887"/>
            <a:chOff x="2527" y="2515"/>
            <a:chExt cx="2576" cy="1513"/>
          </a:xfrm>
        </p:grpSpPr>
        <p:pic>
          <p:nvPicPr>
            <p:cNvPr id="16385" name="Подзаголовок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27" y="2515"/>
              <a:ext cx="2576" cy="1513"/>
            </a:xfrm>
            <a:prstGeom prst="rect">
              <a:avLst/>
            </a:prstGeom>
            <a:noFill/>
          </p:spPr>
        </p:pic>
        <p:sp>
          <p:nvSpPr>
            <p:cNvPr id="16386" name="Text Box 2"/>
            <p:cNvSpPr txBox="1">
              <a:spLocks noChangeArrowheads="1"/>
            </p:cNvSpPr>
            <p:nvPr/>
          </p:nvSpPr>
          <p:spPr bwMode="auto">
            <a:xfrm>
              <a:off x="2565" y="2565"/>
              <a:ext cx="2504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buFont typeface="Arial" charset="0"/>
                <a:buNone/>
              </a:pPr>
              <a:r>
                <a:rPr lang="ru-RU" sz="2400" b="1" i="1">
                  <a:solidFill>
                    <a:srgbClr val="404040"/>
                  </a:solidFill>
                  <a:latin typeface="Times New Roman" pitchFamily="18" charset="0"/>
                  <a:cs typeface="Times New Roman" pitchFamily="18" charset="0"/>
                </a:rPr>
                <a:t>Саляева Ирина Васильевна </a:t>
              </a:r>
            </a:p>
            <a:p>
              <a:pPr algn="ctr">
                <a:buFont typeface="Arial" charset="0"/>
                <a:buNone/>
              </a:pPr>
              <a:r>
                <a:rPr lang="ru-RU" sz="2400" i="1">
                  <a:solidFill>
                    <a:srgbClr val="404040"/>
                  </a:solidFill>
                  <a:latin typeface="Times New Roman" pitchFamily="18" charset="0"/>
                  <a:cs typeface="Times New Roman" pitchFamily="18" charset="0"/>
                </a:rPr>
                <a:t>учитель русского языка и литературы </a:t>
              </a:r>
            </a:p>
            <a:p>
              <a:pPr algn="ctr">
                <a:buFont typeface="Arial" charset="0"/>
                <a:buNone/>
              </a:pPr>
              <a:r>
                <a:rPr lang="en-US" sz="2400" i="1">
                  <a:solidFill>
                    <a:srgbClr val="404040"/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ru-RU" sz="2400" i="1">
                  <a:solidFill>
                    <a:srgbClr val="404040"/>
                  </a:solidFill>
                  <a:latin typeface="Times New Roman" pitchFamily="18" charset="0"/>
                  <a:cs typeface="Times New Roman" pitchFamily="18" charset="0"/>
                </a:rPr>
                <a:t>квалификационной категории</a:t>
              </a:r>
            </a:p>
            <a:p>
              <a:pPr algn="ctr">
                <a:buFont typeface="Arial" charset="0"/>
                <a:buNone/>
              </a:pPr>
              <a:r>
                <a:rPr lang="ru-RU" sz="2400" i="1">
                  <a:solidFill>
                    <a:srgbClr val="404040"/>
                  </a:solidFill>
                  <a:latin typeface="Times New Roman" pitchFamily="18" charset="0"/>
                  <a:cs typeface="Times New Roman" pitchFamily="18" charset="0"/>
                </a:rPr>
                <a:t>филиала МБОУ Мурзицкой СОШ – Кочетовская ООШ</a:t>
              </a:r>
            </a:p>
            <a:p>
              <a:pPr algn="ctr">
                <a:buFont typeface="Arial" charset="0"/>
                <a:buNone/>
              </a:pPr>
              <a:endParaRPr lang="ru-RU" sz="2400" i="1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285875" y="857250"/>
            <a:ext cx="2379663" cy="12319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6000" dirty="0">
              <a:solidFill>
                <a:schemeClr val="accent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\\Shkola1\shareddocs\Мои рисунки\Копия портр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6175" y="901700"/>
            <a:ext cx="2187575" cy="3213100"/>
          </a:xfrm>
          <a:prstGeom prst="rect">
            <a:avLst/>
          </a:prstGeom>
          <a:noFill/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500188" y="857250"/>
            <a:ext cx="328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Конкурс профессионального мастерства </a:t>
            </a:r>
          </a:p>
          <a:p>
            <a:pPr algn="ctr"/>
            <a:r>
              <a:rPr lang="ru-RU" b="1">
                <a:latin typeface="Times New Roman" pitchFamily="18" charset="0"/>
              </a:rPr>
              <a:t>«Учитель года – 2014»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xtBox 2"/>
          <p:cNvGrpSpPr>
            <a:grpSpLocks/>
          </p:cNvGrpSpPr>
          <p:nvPr/>
        </p:nvGrpSpPr>
        <p:grpSpPr bwMode="auto">
          <a:xfrm>
            <a:off x="871538" y="268288"/>
            <a:ext cx="6748462" cy="755650"/>
            <a:chOff x="549" y="169"/>
            <a:chExt cx="4251" cy="476"/>
          </a:xfrm>
        </p:grpSpPr>
        <p:pic>
          <p:nvPicPr>
            <p:cNvPr id="26625" name="TextBox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9" y="169"/>
              <a:ext cx="4251" cy="476"/>
            </a:xfrm>
            <a:prstGeom prst="rect">
              <a:avLst/>
            </a:prstGeom>
            <a:noFill/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630" y="270"/>
              <a:ext cx="409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i="1">
                  <a:latin typeface="Times New Roman" pitchFamily="18" charset="0"/>
                </a:rPr>
                <a:t>Мои достижения</a:t>
              </a:r>
            </a:p>
          </p:txBody>
        </p:sp>
      </p:grpSp>
      <p:pic>
        <p:nvPicPr>
          <p:cNvPr id="7170" name="Picture 2" descr="D:\Фотки\DSC_03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63" y="1006475"/>
            <a:ext cx="4162425" cy="2822575"/>
          </a:xfrm>
          <a:prstGeom prst="rect">
            <a:avLst/>
          </a:prstGeom>
          <a:noFill/>
        </p:spPr>
      </p:pic>
      <p:grpSp>
        <p:nvGrpSpPr>
          <p:cNvPr id="5" name="TextBox 4"/>
          <p:cNvGrpSpPr>
            <a:grpSpLocks/>
          </p:cNvGrpSpPr>
          <p:nvPr/>
        </p:nvGrpSpPr>
        <p:grpSpPr bwMode="auto">
          <a:xfrm>
            <a:off x="1298575" y="3870325"/>
            <a:ext cx="2682875" cy="1098550"/>
            <a:chOff x="818" y="2438"/>
            <a:chExt cx="1690" cy="692"/>
          </a:xfrm>
        </p:grpSpPr>
        <p:pic>
          <p:nvPicPr>
            <p:cNvPr id="26629" name="TextBox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8" y="2438"/>
              <a:ext cx="1690" cy="692"/>
            </a:xfrm>
            <a:prstGeom prst="rect">
              <a:avLst/>
            </a:prstGeom>
            <a:noFill/>
          </p:spPr>
        </p:pic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900" y="2520"/>
              <a:ext cx="153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latin typeface="Times New Roman" pitchFamily="18" charset="0"/>
                </a:rPr>
                <a:t>Призёр конкурса </a:t>
              </a:r>
            </a:p>
            <a:p>
              <a:pPr algn="ctr"/>
              <a:r>
                <a:rPr lang="ru-RU" sz="1600">
                  <a:latin typeface="Times New Roman" pitchFamily="18" charset="0"/>
                </a:rPr>
                <a:t>«Самый классный –классный 2013»</a:t>
              </a:r>
            </a:p>
          </p:txBody>
        </p:sp>
      </p:grpSp>
      <p:pic>
        <p:nvPicPr>
          <p:cNvPr id="26632" name="Picture 3" descr="\\Shkola1\shareddocs\Мои рисунки\Саляева\аЗБУКОВН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928688"/>
            <a:ext cx="221138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4" descr="\\Shkola1\shareddocs\Мои рисунки\Саляева\Грамота за классный ча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3214688"/>
            <a:ext cx="2386013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TextBox 7"/>
          <p:cNvGrpSpPr>
            <a:grpSpLocks/>
          </p:cNvGrpSpPr>
          <p:nvPr/>
        </p:nvGrpSpPr>
        <p:grpSpPr bwMode="auto">
          <a:xfrm>
            <a:off x="7089775" y="811213"/>
            <a:ext cx="1603375" cy="2005012"/>
            <a:chOff x="4466" y="511"/>
            <a:chExt cx="1010" cy="1263"/>
          </a:xfrm>
        </p:grpSpPr>
        <p:pic>
          <p:nvPicPr>
            <p:cNvPr id="26634" name="TextBox 7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66" y="511"/>
              <a:ext cx="1010" cy="1263"/>
            </a:xfrm>
            <a:prstGeom prst="rect">
              <a:avLst/>
            </a:prstGeom>
            <a:noFill/>
          </p:spPr>
        </p:pic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4545" y="585"/>
              <a:ext cx="855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latin typeface="Times New Roman" pitchFamily="18" charset="0"/>
                </a:rPr>
                <a:t>Сертификат  учителю-консультанту  за участие в международном конкурсе по русскому языку «Азбуковник 2011-2012 уч.г.»</a:t>
              </a:r>
            </a:p>
          </p:txBody>
        </p:sp>
      </p:grpSp>
      <p:grpSp>
        <p:nvGrpSpPr>
          <p:cNvPr id="9" name="TextBox 8"/>
          <p:cNvGrpSpPr>
            <a:grpSpLocks/>
          </p:cNvGrpSpPr>
          <p:nvPr/>
        </p:nvGrpSpPr>
        <p:grpSpPr bwMode="auto">
          <a:xfrm>
            <a:off x="4516438" y="4170363"/>
            <a:ext cx="1708150" cy="2187575"/>
            <a:chOff x="2845" y="2627"/>
            <a:chExt cx="1076" cy="1378"/>
          </a:xfrm>
        </p:grpSpPr>
        <p:pic>
          <p:nvPicPr>
            <p:cNvPr id="26637" name="TextBox 8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45" y="2627"/>
              <a:ext cx="1076" cy="1378"/>
            </a:xfrm>
            <a:prstGeom prst="rect">
              <a:avLst/>
            </a:prstGeom>
            <a:noFill/>
          </p:spPr>
        </p:pic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2925" y="2700"/>
              <a:ext cx="900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latin typeface="Times New Roman" pitchFamily="18" charset="0"/>
                </a:rPr>
                <a:t>Грамота за 1 место в муниципальном этапе областного творческого конкурса  «Овеянные славою флаг наш и герб» в номинации «Методические материалы»</a:t>
              </a: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extBox 3"/>
          <p:cNvGrpSpPr>
            <a:grpSpLocks/>
          </p:cNvGrpSpPr>
          <p:nvPr/>
        </p:nvGrpSpPr>
        <p:grpSpPr bwMode="auto">
          <a:xfrm>
            <a:off x="298450" y="268288"/>
            <a:ext cx="7321550" cy="755650"/>
            <a:chOff x="188" y="169"/>
            <a:chExt cx="4612" cy="476"/>
          </a:xfrm>
        </p:grpSpPr>
        <p:pic>
          <p:nvPicPr>
            <p:cNvPr id="17409" name="TextBox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8" y="169"/>
              <a:ext cx="4612" cy="476"/>
            </a:xfrm>
            <a:prstGeom prst="rect">
              <a:avLst/>
            </a:prstGeom>
            <a:noFill/>
          </p:spPr>
        </p:pic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270" y="270"/>
              <a:ext cx="44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i="1">
                  <a:latin typeface="Times New Roman" pitchFamily="18" charset="0"/>
                </a:rPr>
                <a:t>Сельский учитель</a:t>
              </a:r>
            </a:p>
          </p:txBody>
        </p:sp>
      </p:grpSp>
      <p:grpSp>
        <p:nvGrpSpPr>
          <p:cNvPr id="6" name="Прямоугольник 5"/>
          <p:cNvGrpSpPr>
            <a:grpSpLocks/>
          </p:cNvGrpSpPr>
          <p:nvPr/>
        </p:nvGrpSpPr>
        <p:grpSpPr bwMode="auto">
          <a:xfrm>
            <a:off x="3486150" y="944563"/>
            <a:ext cx="4852988" cy="5522912"/>
            <a:chOff x="2196" y="595"/>
            <a:chExt cx="3057" cy="3479"/>
          </a:xfrm>
        </p:grpSpPr>
        <p:pic>
          <p:nvPicPr>
            <p:cNvPr id="17412" name="Прямоугольник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96" y="595"/>
              <a:ext cx="3057" cy="3479"/>
            </a:xfrm>
            <a:prstGeom prst="rect">
              <a:avLst/>
            </a:prstGeom>
            <a:noFill/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2295" y="675"/>
              <a:ext cx="2880" cy="3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</a:rPr>
                <a:t>В селе ты не просто порядочный житель,</a:t>
              </a:r>
            </a:p>
            <a:p>
              <a:r>
                <a:rPr lang="ru-RU" sz="1600">
                  <a:latin typeface="Times New Roman" pitchFamily="18" charset="0"/>
                </a:rPr>
                <a:t>У всех на виду твоё имя – </a:t>
              </a:r>
              <a:r>
                <a:rPr lang="ru-RU" sz="1600" b="1">
                  <a:latin typeface="Times New Roman" pitchFamily="18" charset="0"/>
                </a:rPr>
                <a:t>Учитель!</a:t>
              </a:r>
            </a:p>
            <a:p>
              <a:r>
                <a:rPr lang="ru-RU" sz="1600">
                  <a:latin typeface="Times New Roman" pitchFamily="18" charset="0"/>
                </a:rPr>
                <a:t>И спрос с тебя строгий, и честь высока,</a:t>
              </a:r>
            </a:p>
            <a:p>
              <a:r>
                <a:rPr lang="ru-RU" sz="1600">
                  <a:latin typeface="Times New Roman" pitchFamily="18" charset="0"/>
                </a:rPr>
                <a:t>И ноша твоя на миру нелегка.</a:t>
              </a:r>
            </a:p>
            <a:p>
              <a:r>
                <a:rPr lang="ru-RU" sz="1600">
                  <a:latin typeface="Times New Roman" pitchFamily="18" charset="0"/>
                </a:rPr>
                <a:t>Как в святости имя своё ты хранишь,</a:t>
              </a:r>
            </a:p>
            <a:p>
              <a:r>
                <a:rPr lang="ru-RU" sz="1600">
                  <a:latin typeface="Times New Roman" pitchFamily="18" charset="0"/>
                </a:rPr>
                <a:t>Как добро на земле ты творишь,</a:t>
              </a:r>
            </a:p>
            <a:p>
              <a:r>
                <a:rPr lang="ru-RU" sz="1600">
                  <a:latin typeface="Times New Roman" pitchFamily="18" charset="0"/>
                </a:rPr>
                <a:t>Как праздник встречаешь,</a:t>
              </a:r>
            </a:p>
            <a:p>
              <a:r>
                <a:rPr lang="ru-RU" sz="1600">
                  <a:latin typeface="Times New Roman" pitchFamily="18" charset="0"/>
                </a:rPr>
                <a:t>Как любишь</a:t>
              </a:r>
              <a:r>
                <a:rPr lang="ru-RU" sz="1600" b="1">
                  <a:latin typeface="Times New Roman" pitchFamily="18" charset="0"/>
                </a:rPr>
                <a:t> семью-</a:t>
              </a:r>
            </a:p>
            <a:p>
              <a:r>
                <a:rPr lang="ru-RU" sz="1600">
                  <a:latin typeface="Times New Roman" pitchFamily="18" charset="0"/>
                </a:rPr>
                <a:t>Всё вносится в светлую книгу твою.</a:t>
              </a:r>
            </a:p>
            <a:p>
              <a:r>
                <a:rPr lang="ru-RU" sz="1600" b="1">
                  <a:latin typeface="Times New Roman" pitchFamily="18" charset="0"/>
                </a:rPr>
                <a:t>Труд </a:t>
              </a:r>
              <a:r>
                <a:rPr lang="ru-RU" sz="1600">
                  <a:latin typeface="Times New Roman" pitchFamily="18" charset="0"/>
                </a:rPr>
                <a:t>твой не измеришь обычною мерой.</a:t>
              </a:r>
            </a:p>
            <a:p>
              <a:r>
                <a:rPr lang="ru-RU" sz="1600">
                  <a:latin typeface="Times New Roman" pitchFamily="18" charset="0"/>
                </a:rPr>
                <a:t>И это ты знаешь, учитель наш первый.</a:t>
              </a:r>
            </a:p>
            <a:p>
              <a:r>
                <a:rPr lang="ru-RU" sz="1600">
                  <a:latin typeface="Times New Roman" pitchFamily="18" charset="0"/>
                </a:rPr>
                <a:t>Как светится в доме твоём огонёк,</a:t>
              </a:r>
            </a:p>
            <a:p>
              <a:r>
                <a:rPr lang="ru-RU" sz="1600">
                  <a:latin typeface="Times New Roman" pitchFamily="18" charset="0"/>
                </a:rPr>
                <a:t>Когда ты проснулся и рано ли лёг.</a:t>
              </a:r>
            </a:p>
            <a:p>
              <a:r>
                <a:rPr lang="ru-RU" sz="1600">
                  <a:latin typeface="Times New Roman" pitchFamily="18" charset="0"/>
                </a:rPr>
                <a:t>И как интересен был в классе </a:t>
              </a:r>
              <a:r>
                <a:rPr lang="ru-RU" sz="1600" b="1">
                  <a:latin typeface="Times New Roman" pitchFamily="18" charset="0"/>
                </a:rPr>
                <a:t>урок</a:t>
              </a:r>
              <a:r>
                <a:rPr lang="ru-RU" sz="1600">
                  <a:latin typeface="Times New Roman" pitchFamily="18" charset="0"/>
                </a:rPr>
                <a:t>.</a:t>
              </a:r>
            </a:p>
            <a:p>
              <a:r>
                <a:rPr lang="ru-RU" sz="1600">
                  <a:latin typeface="Times New Roman" pitchFamily="18" charset="0"/>
                </a:rPr>
                <a:t>Насколько был добр, и насколько был строг.</a:t>
              </a:r>
            </a:p>
            <a:p>
              <a:r>
                <a:rPr lang="ru-RU" sz="1600">
                  <a:latin typeface="Times New Roman" pitchFamily="18" charset="0"/>
                </a:rPr>
                <a:t>И как улыбался, и как говорил,</a:t>
              </a:r>
            </a:p>
            <a:p>
              <a:r>
                <a:rPr lang="ru-RU" sz="1600">
                  <a:latin typeface="Times New Roman" pitchFamily="18" charset="0"/>
                </a:rPr>
                <a:t>Какую картину с собой приносил.</a:t>
              </a:r>
            </a:p>
            <a:p>
              <a:r>
                <a:rPr lang="ru-RU" sz="1600">
                  <a:latin typeface="Times New Roman" pitchFamily="18" charset="0"/>
                </a:rPr>
                <a:t>Кого по головке погладил рукой.</a:t>
              </a:r>
            </a:p>
            <a:p>
              <a:r>
                <a:rPr lang="ru-RU" sz="1600">
                  <a:latin typeface="Times New Roman" pitchFamily="18" charset="0"/>
                </a:rPr>
                <a:t>Какою походкою шёл ты домой –</a:t>
              </a:r>
            </a:p>
            <a:p>
              <a:r>
                <a:rPr lang="ru-RU" sz="1600">
                  <a:latin typeface="Times New Roman" pitchFamily="18" charset="0"/>
                </a:rPr>
                <a:t>Ничто не уходит от взора людей.</a:t>
              </a:r>
            </a:p>
            <a:p>
              <a:r>
                <a:rPr lang="ru-RU" sz="1600">
                  <a:latin typeface="Times New Roman" pitchFamily="18" charset="0"/>
                </a:rPr>
                <a:t>И это понятно: ты </a:t>
              </a:r>
              <a:r>
                <a:rPr lang="ru-RU" sz="1600" b="1">
                  <a:latin typeface="Times New Roman" pitchFamily="18" charset="0"/>
                </a:rPr>
                <a:t>совесть </a:t>
              </a:r>
              <a:r>
                <a:rPr lang="ru-RU" sz="1600">
                  <a:latin typeface="Times New Roman" pitchFamily="18" charset="0"/>
                </a:rPr>
                <a:t>детей!</a:t>
              </a:r>
            </a:p>
          </p:txBody>
        </p:sp>
      </p:grpSp>
      <p:pic>
        <p:nvPicPr>
          <p:cNvPr id="8194" name="Picture 2" descr="D:\Для конкурса по видео\Фото для кл. рук-ля\P10501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2550" y="920750"/>
            <a:ext cx="2176463" cy="3797300"/>
          </a:xfrm>
          <a:prstGeom prst="rect">
            <a:avLst/>
          </a:prstGeom>
          <a:noFill/>
        </p:spPr>
      </p:pic>
      <p:grpSp>
        <p:nvGrpSpPr>
          <p:cNvPr id="8" name="TextBox 7"/>
          <p:cNvGrpSpPr>
            <a:grpSpLocks/>
          </p:cNvGrpSpPr>
          <p:nvPr/>
        </p:nvGrpSpPr>
        <p:grpSpPr bwMode="auto">
          <a:xfrm>
            <a:off x="1798638" y="4743450"/>
            <a:ext cx="1822450" cy="1077913"/>
            <a:chOff x="1133" y="2988"/>
            <a:chExt cx="1148" cy="679"/>
          </a:xfrm>
        </p:grpSpPr>
        <p:pic>
          <p:nvPicPr>
            <p:cNvPr id="17416" name="TextBox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3" y="2988"/>
              <a:ext cx="1148" cy="679"/>
            </a:xfrm>
            <a:prstGeom prst="rect">
              <a:avLst/>
            </a:prstGeom>
            <a:noFill/>
          </p:spPr>
        </p:pic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1215" y="3060"/>
              <a:ext cx="99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latin typeface="Times New Roman" pitchFamily="18" charset="0"/>
                </a:rPr>
                <a:t>Выступление на педагогическом совете</a:t>
              </a:r>
            </a:p>
            <a:p>
              <a:pPr algn="ctr"/>
              <a:r>
                <a:rPr lang="ru-RU" sz="1200">
                  <a:latin typeface="Times New Roman" pitchFamily="18" charset="0"/>
                </a:rPr>
                <a:t>2012 г.</a:t>
              </a: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ученик4\Рабочий стол\1\P1010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5350" y="993775"/>
            <a:ext cx="3584575" cy="2693988"/>
          </a:xfrm>
          <a:prstGeom prst="rect">
            <a:avLst/>
          </a:prstGeom>
          <a:noFill/>
        </p:spPr>
      </p:pic>
      <p:grpSp>
        <p:nvGrpSpPr>
          <p:cNvPr id="6" name="TextBox 5"/>
          <p:cNvGrpSpPr>
            <a:grpSpLocks/>
          </p:cNvGrpSpPr>
          <p:nvPr/>
        </p:nvGrpSpPr>
        <p:grpSpPr bwMode="auto">
          <a:xfrm>
            <a:off x="231775" y="195263"/>
            <a:ext cx="7321550" cy="755650"/>
            <a:chOff x="146" y="123"/>
            <a:chExt cx="4612" cy="476"/>
          </a:xfrm>
        </p:grpSpPr>
        <p:pic>
          <p:nvPicPr>
            <p:cNvPr id="18434" name="TextBox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6" y="123"/>
              <a:ext cx="4612" cy="476"/>
            </a:xfrm>
            <a:prstGeom prst="rect">
              <a:avLst/>
            </a:prstGeom>
            <a:noFill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225" y="225"/>
              <a:ext cx="44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i="1">
                  <a:latin typeface="Times New Roman" pitchFamily="18" charset="0"/>
                </a:rPr>
                <a:t>Учебная деятельность</a:t>
              </a:r>
            </a:p>
          </p:txBody>
        </p:sp>
      </p:grpSp>
      <p:pic>
        <p:nvPicPr>
          <p:cNvPr id="5122" name="Picture 2" descr="D:\Фотки\P10601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9963" y="3797300"/>
            <a:ext cx="3582987" cy="2689225"/>
          </a:xfrm>
          <a:prstGeom prst="rect">
            <a:avLst/>
          </a:prstGeom>
          <a:noFill/>
        </p:spPr>
      </p:pic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360363" y="811213"/>
            <a:ext cx="3705225" cy="1206500"/>
            <a:chOff x="227" y="511"/>
            <a:chExt cx="2334" cy="760"/>
          </a:xfrm>
        </p:grpSpPr>
        <p:pic>
          <p:nvPicPr>
            <p:cNvPr id="18438" name="Прямоугольник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7" y="511"/>
              <a:ext cx="2334" cy="760"/>
            </a:xfrm>
            <a:prstGeom prst="rect">
              <a:avLst/>
            </a:prstGeom>
            <a:noFill/>
          </p:spPr>
        </p:pic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315" y="585"/>
              <a:ext cx="216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1400">
                  <a:latin typeface="Times New Roman" pitchFamily="18" charset="0"/>
                </a:rPr>
                <a:t>Вечным законом да будет: учить и учиться всему через примеры, наставления и применение на деле.</a:t>
              </a:r>
            </a:p>
            <a:p>
              <a:pPr algn="r"/>
              <a:r>
                <a:rPr lang="ru-RU" sz="1400" i="1">
                  <a:latin typeface="Times New Roman" pitchFamily="18" charset="0"/>
                </a:rPr>
                <a:t>Ян Коменский</a:t>
              </a:r>
            </a:p>
          </p:txBody>
        </p:sp>
      </p:grpSp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1200150" y="1871663"/>
            <a:ext cx="3805238" cy="3309937"/>
            <a:chOff x="756" y="1179"/>
            <a:chExt cx="2397" cy="2085"/>
          </a:xfrm>
        </p:grpSpPr>
        <p:pic>
          <p:nvPicPr>
            <p:cNvPr id="18441" name="Прямоугольник 8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6" y="1179"/>
              <a:ext cx="2397" cy="2085"/>
            </a:xfrm>
            <a:prstGeom prst="rect">
              <a:avLst/>
            </a:prstGeom>
            <a:noFill/>
          </p:spPr>
        </p:pic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855" y="1260"/>
              <a:ext cx="2205" cy="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1600">
                  <a:latin typeface="Times New Roman" pitchFamily="18" charset="0"/>
                </a:rPr>
                <a:t>   На своих уроках я использую интерактивное обучение на основе компьютерных обучающих программ, которое  позволяет более полно реализовать целый комплекс методических, дидактических, педагогических и психологических принципов, делает процесс познания более интересным и творческим, позволяет учитывать индивидуальный темп работы каждого обучаемого. </a:t>
              </a: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1231900" y="1054100"/>
            <a:ext cx="3968750" cy="3511550"/>
            <a:chOff x="776" y="664"/>
            <a:chExt cx="2500" cy="2212"/>
          </a:xfrm>
        </p:grpSpPr>
        <p:pic>
          <p:nvPicPr>
            <p:cNvPr id="19457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6" y="664"/>
              <a:ext cx="2500" cy="2212"/>
            </a:xfrm>
            <a:prstGeom prst="rect">
              <a:avLst/>
            </a:prstGeom>
            <a:noFill/>
          </p:spPr>
        </p:pic>
        <p:sp>
          <p:nvSpPr>
            <p:cNvPr id="19458" name="Text Box 2"/>
            <p:cNvSpPr txBox="1">
              <a:spLocks noChangeArrowheads="1"/>
            </p:cNvSpPr>
            <p:nvPr/>
          </p:nvSpPr>
          <p:spPr bwMode="auto">
            <a:xfrm>
              <a:off x="855" y="765"/>
              <a:ext cx="2274" cy="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Arial" charset="0"/>
                <a:buNone/>
              </a:pPr>
              <a:r>
                <a:rPr lang="ru-RU" sz="2400">
                  <a:latin typeface="Times New Roman" pitchFamily="18" charset="0"/>
                </a:rPr>
                <a:t>Пока я живу – я учусь!</a:t>
              </a:r>
            </a:p>
            <a:p>
              <a:pPr marL="342900" indent="-342900" algn="ctr">
                <a:spcBef>
                  <a:spcPct val="20000"/>
                </a:spcBef>
                <a:buFont typeface="Arial" charset="0"/>
                <a:buNone/>
              </a:pPr>
              <a:r>
                <a:rPr lang="ru-RU" sz="2400">
                  <a:latin typeface="Times New Roman" pitchFamily="18" charset="0"/>
                </a:rPr>
                <a:t>Своей основной задачей  считаю: воспитание творческой, активной личности, умеющей учиться, совершенствоваться самостоятельно.</a:t>
              </a:r>
            </a:p>
          </p:txBody>
        </p:sp>
      </p:grpSp>
      <p:grpSp>
        <p:nvGrpSpPr>
          <p:cNvPr id="6" name="Заголовок 5"/>
          <p:cNvGrpSpPr>
            <a:grpSpLocks noGrp="1"/>
          </p:cNvGrpSpPr>
          <p:nvPr/>
        </p:nvGrpSpPr>
        <p:grpSpPr bwMode="auto">
          <a:xfrm>
            <a:off x="231775" y="274638"/>
            <a:ext cx="7388225" cy="749300"/>
            <a:chOff x="146" y="173"/>
            <a:chExt cx="4654" cy="472"/>
          </a:xfrm>
        </p:grpSpPr>
        <p:pic>
          <p:nvPicPr>
            <p:cNvPr id="19460" name="Заголовок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6" y="173"/>
              <a:ext cx="4654" cy="472"/>
            </a:xfrm>
            <a:prstGeom prst="rect">
              <a:avLst/>
            </a:prstGeom>
            <a:noFill/>
          </p:spPr>
        </p:pic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225" y="270"/>
              <a:ext cx="45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400" i="1">
                  <a:latin typeface="Times New Roman" pitchFamily="18" charset="0"/>
                </a:rPr>
                <a:t>Учебная деятельность</a:t>
              </a:r>
            </a:p>
          </p:txBody>
        </p:sp>
      </p:grpSp>
      <p:pic>
        <p:nvPicPr>
          <p:cNvPr id="9218" name="Picture 2" descr="D:\Для конкурса по видео\Фото для кл. рук-ля\P1030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92688" y="993775"/>
            <a:ext cx="3255962" cy="2444750"/>
          </a:xfrm>
        </p:spPr>
      </p:pic>
      <p:pic>
        <p:nvPicPr>
          <p:cNvPr id="9219" name="Picture 3" descr="D:\Для конкурса по видео\Фото для кл. рук-ля\P10300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2688" y="3565525"/>
            <a:ext cx="3444875" cy="26638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8313" y="476250"/>
            <a:ext cx="8064500" cy="7921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6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TextBox 4"/>
          <p:cNvGrpSpPr>
            <a:grpSpLocks/>
          </p:cNvGrpSpPr>
          <p:nvPr/>
        </p:nvGrpSpPr>
        <p:grpSpPr bwMode="auto">
          <a:xfrm>
            <a:off x="871538" y="268288"/>
            <a:ext cx="7534275" cy="755650"/>
            <a:chOff x="549" y="169"/>
            <a:chExt cx="4746" cy="476"/>
          </a:xfrm>
        </p:grpSpPr>
        <p:pic>
          <p:nvPicPr>
            <p:cNvPr id="20482" name="TextBox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9" y="169"/>
              <a:ext cx="4746" cy="476"/>
            </a:xfrm>
            <a:prstGeom prst="rect">
              <a:avLst/>
            </a:prstGeom>
            <a:noFill/>
          </p:spPr>
        </p:pic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630" y="270"/>
              <a:ext cx="45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i="1">
                  <a:latin typeface="Times New Roman" pitchFamily="18" charset="0"/>
                </a:rPr>
                <a:t>Воспитательная деятельность</a:t>
              </a:r>
            </a:p>
          </p:txBody>
        </p:sp>
      </p:grpSp>
      <p:grpSp>
        <p:nvGrpSpPr>
          <p:cNvPr id="6" name="Прямоугольник 5"/>
          <p:cNvGrpSpPr>
            <a:grpSpLocks/>
          </p:cNvGrpSpPr>
          <p:nvPr/>
        </p:nvGrpSpPr>
        <p:grpSpPr bwMode="auto">
          <a:xfrm>
            <a:off x="1609725" y="3144838"/>
            <a:ext cx="4919663" cy="1201737"/>
            <a:chOff x="1014" y="1981"/>
            <a:chExt cx="3099" cy="757"/>
          </a:xfrm>
        </p:grpSpPr>
        <p:pic>
          <p:nvPicPr>
            <p:cNvPr id="20485" name="Прямоугольник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14" y="1981"/>
              <a:ext cx="3099" cy="757"/>
            </a:xfrm>
            <a:prstGeom prst="rect">
              <a:avLst/>
            </a:prstGeom>
            <a:noFill/>
          </p:spPr>
        </p:pic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1125" y="2070"/>
              <a:ext cx="288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>
                  <a:latin typeface="Times New Roman" pitchFamily="18" charset="0"/>
                </a:rPr>
                <a:t>От правильного воспитания детей зависит благосостояние всего народа.</a:t>
              </a:r>
            </a:p>
            <a:p>
              <a:pPr algn="r"/>
              <a:r>
                <a:rPr lang="ru-RU" i="1">
                  <a:latin typeface="Times New Roman" pitchFamily="18" charset="0"/>
                </a:rPr>
                <a:t>Джон Локк</a:t>
              </a:r>
            </a:p>
          </p:txBody>
        </p:sp>
      </p:grpSp>
      <p:pic>
        <p:nvPicPr>
          <p:cNvPr id="6146" name="Picture 2" descr="D:\Фотки\py6FaALp4J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238" y="865188"/>
            <a:ext cx="4237037" cy="2500312"/>
          </a:xfrm>
          <a:prstGeom prst="rect">
            <a:avLst/>
          </a:prstGeom>
          <a:noFill/>
        </p:spPr>
      </p:pic>
      <p:pic>
        <p:nvPicPr>
          <p:cNvPr id="6147" name="Picture 3" descr="D:\Фотки\арара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1888" y="4151313"/>
            <a:ext cx="4645025" cy="2462212"/>
          </a:xfrm>
          <a:prstGeom prst="rect">
            <a:avLst/>
          </a:prstGeom>
          <a:noFill/>
        </p:spPr>
      </p:pic>
      <p:pic>
        <p:nvPicPr>
          <p:cNvPr id="6148" name="Picture 4" descr="D:\Для конкурса по видео\Фото для кл. рук-ля\P10003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8813" y="865188"/>
            <a:ext cx="4089400" cy="2597150"/>
          </a:xfrm>
          <a:prstGeom prst="rect">
            <a:avLst/>
          </a:prstGeom>
          <a:noFill/>
        </p:spPr>
      </p:pic>
      <p:grpSp>
        <p:nvGrpSpPr>
          <p:cNvPr id="10" name="Прямоугольник 9"/>
          <p:cNvGrpSpPr>
            <a:grpSpLocks/>
          </p:cNvGrpSpPr>
          <p:nvPr/>
        </p:nvGrpSpPr>
        <p:grpSpPr bwMode="auto">
          <a:xfrm>
            <a:off x="6834188" y="3505200"/>
            <a:ext cx="2236787" cy="2305050"/>
            <a:chOff x="4305" y="2208"/>
            <a:chExt cx="1409" cy="1452"/>
          </a:xfrm>
        </p:grpSpPr>
        <p:pic>
          <p:nvPicPr>
            <p:cNvPr id="20491" name="Прямоугольник 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05" y="2208"/>
              <a:ext cx="1409" cy="1452"/>
            </a:xfrm>
            <a:prstGeom prst="rect">
              <a:avLst/>
            </a:prstGeom>
            <a:noFill/>
          </p:spPr>
        </p:pic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4410" y="2295"/>
              <a:ext cx="1170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rgbClr val="990099"/>
                  </a:solidFill>
                  <a:latin typeface="Times New Roman" pitchFamily="18" charset="0"/>
                </a:rPr>
                <a:t> </a:t>
              </a:r>
              <a:r>
                <a:rPr lang="ru-RU">
                  <a:latin typeface="Times New Roman" pitchFamily="18" charset="0"/>
                </a:rPr>
                <a:t>Как многие из нас, я - классный руководитель.</a:t>
              </a:r>
            </a:p>
            <a:p>
              <a:pPr algn="ctr"/>
              <a:r>
                <a:rPr lang="ru-RU">
                  <a:latin typeface="Times New Roman" pitchFamily="18" charset="0"/>
                </a:rPr>
                <a:t>Живу, воспитываю и воспитываюсь ребятами.</a:t>
              </a: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158875" y="3529013"/>
            <a:ext cx="3078163" cy="963612"/>
            <a:chOff x="730" y="2223"/>
            <a:chExt cx="1939" cy="607"/>
          </a:xfrm>
        </p:grpSpPr>
        <p:pic>
          <p:nvPicPr>
            <p:cNvPr id="21505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0" y="2223"/>
              <a:ext cx="1939" cy="607"/>
            </a:xfrm>
            <a:prstGeom prst="rect">
              <a:avLst/>
            </a:prstGeom>
            <a:noFill/>
          </p:spPr>
        </p:pic>
        <p:sp>
          <p:nvSpPr>
            <p:cNvPr id="21506" name="Text Box 2"/>
            <p:cNvSpPr txBox="1">
              <a:spLocks noChangeArrowheads="1"/>
            </p:cNvSpPr>
            <p:nvPr/>
          </p:nvSpPr>
          <p:spPr bwMode="auto">
            <a:xfrm>
              <a:off x="810" y="2295"/>
              <a:ext cx="175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300"/>
                <a:t>Капитан команды «</a:t>
              </a:r>
              <a:r>
                <a:rPr lang="en-US" sz="1300"/>
                <a:t>VIP – </a:t>
              </a:r>
              <a:r>
                <a:rPr lang="ru-RU" sz="1300"/>
                <a:t>персоны Кочетовки»</a:t>
              </a:r>
              <a:br>
                <a:rPr lang="ru-RU" sz="1300"/>
              </a:br>
              <a:r>
                <a:rPr lang="en-US" sz="1300"/>
                <a:t>2 </a:t>
              </a:r>
              <a:r>
                <a:rPr lang="ru-RU" sz="1300"/>
                <a:t>место</a:t>
              </a:r>
            </a:p>
          </p:txBody>
        </p:sp>
      </p:grpSp>
      <p:grpSp>
        <p:nvGrpSpPr>
          <p:cNvPr id="3" name="TextBox 2"/>
          <p:cNvGrpSpPr>
            <a:grpSpLocks/>
          </p:cNvGrpSpPr>
          <p:nvPr/>
        </p:nvGrpSpPr>
        <p:grpSpPr bwMode="auto">
          <a:xfrm>
            <a:off x="871538" y="268288"/>
            <a:ext cx="6821487" cy="755650"/>
            <a:chOff x="549" y="169"/>
            <a:chExt cx="4297" cy="476"/>
          </a:xfrm>
        </p:grpSpPr>
        <p:pic>
          <p:nvPicPr>
            <p:cNvPr id="21508" name="TextBox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9" y="169"/>
              <a:ext cx="4297" cy="476"/>
            </a:xfrm>
            <a:prstGeom prst="rect">
              <a:avLst/>
            </a:prstGeom>
            <a:noFill/>
          </p:spPr>
        </p:pic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630" y="270"/>
              <a:ext cx="41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i="1">
                  <a:latin typeface="Times New Roman" pitchFamily="18" charset="0"/>
                </a:rPr>
                <a:t>Общественная  деятельность</a:t>
              </a:r>
            </a:p>
          </p:txBody>
        </p:sp>
      </p:grpSp>
      <p:pic>
        <p:nvPicPr>
          <p:cNvPr id="1026" name="Picture 2" descr="C:\Documents and Settings\ученик4\Рабочий стол\1\DSC012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" y="652463"/>
            <a:ext cx="4041775" cy="3206750"/>
          </a:xfrm>
          <a:prstGeom prst="rect">
            <a:avLst/>
          </a:prstGeom>
          <a:noFill/>
        </p:spPr>
      </p:pic>
      <p:pic>
        <p:nvPicPr>
          <p:cNvPr id="1027" name="Picture 3" descr="D:\Для конкурса по видео\Фото для кл. рук-ля\P10307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4638" y="3475038"/>
            <a:ext cx="4132262" cy="3279775"/>
          </a:xfrm>
          <a:prstGeom prst="rect">
            <a:avLst/>
          </a:prstGeom>
          <a:noFill/>
        </p:spPr>
      </p:pic>
      <p:pic>
        <p:nvPicPr>
          <p:cNvPr id="1028" name="Picture 4" descr="\\Shkola1\shareddocs\Мои рисунки\Саляева\Грамота за Рябинушку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53603">
            <a:off x="6024563" y="881063"/>
            <a:ext cx="2360612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xtBox 2"/>
          <p:cNvGrpSpPr>
            <a:grpSpLocks/>
          </p:cNvGrpSpPr>
          <p:nvPr/>
        </p:nvGrpSpPr>
        <p:grpSpPr bwMode="auto">
          <a:xfrm>
            <a:off x="798513" y="268288"/>
            <a:ext cx="6754812" cy="755650"/>
            <a:chOff x="503" y="169"/>
            <a:chExt cx="4255" cy="476"/>
          </a:xfrm>
        </p:grpSpPr>
        <p:pic>
          <p:nvPicPr>
            <p:cNvPr id="22529" name="TextBox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3" y="169"/>
              <a:ext cx="4255" cy="476"/>
            </a:xfrm>
            <a:prstGeom prst="rect">
              <a:avLst/>
            </a:prstGeom>
            <a:noFill/>
          </p:spPr>
        </p:pic>
        <p:sp>
          <p:nvSpPr>
            <p:cNvPr id="22530" name="Text Box 2"/>
            <p:cNvSpPr txBox="1">
              <a:spLocks noChangeArrowheads="1"/>
            </p:cNvSpPr>
            <p:nvPr/>
          </p:nvSpPr>
          <p:spPr bwMode="auto">
            <a:xfrm>
              <a:off x="585" y="270"/>
              <a:ext cx="409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i="1">
                  <a:latin typeface="Times New Roman" pitchFamily="18" charset="0"/>
                </a:rPr>
                <a:t>Мои увлечения</a:t>
              </a:r>
            </a:p>
          </p:txBody>
        </p:sp>
      </p:grpSp>
      <p:pic>
        <p:nvPicPr>
          <p:cNvPr id="2053" name="Picture 5" descr="D:\Для конкурса по видео\Фото для кл. рук-ля\getImage (1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993775"/>
            <a:ext cx="3408363" cy="5072063"/>
          </a:xfrm>
          <a:prstGeom prst="rect">
            <a:avLst/>
          </a:prstGeom>
          <a:noFill/>
        </p:spPr>
      </p:pic>
      <p:pic>
        <p:nvPicPr>
          <p:cNvPr id="2054" name="Picture 6" descr="D:\Для конкурса по видео\Фото для кл. рук-ля\getImage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6525" y="3717925"/>
            <a:ext cx="2286000" cy="2981325"/>
          </a:xfrm>
          <a:prstGeom prst="rect">
            <a:avLst/>
          </a:prstGeom>
          <a:noFill/>
        </p:spPr>
      </p:pic>
      <p:pic>
        <p:nvPicPr>
          <p:cNvPr id="9" name="Picture 3" descr="J:\Команда педагог-о коллектив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8188" y="920750"/>
            <a:ext cx="3638550" cy="5059363"/>
          </a:xfrm>
          <a:prstGeom prst="rect">
            <a:avLst/>
          </a:prstGeom>
          <a:noFill/>
        </p:spPr>
      </p:pic>
      <p:grpSp>
        <p:nvGrpSpPr>
          <p:cNvPr id="10" name="Прямоугольник 9"/>
          <p:cNvGrpSpPr>
            <a:grpSpLocks/>
          </p:cNvGrpSpPr>
          <p:nvPr/>
        </p:nvGrpSpPr>
        <p:grpSpPr bwMode="auto">
          <a:xfrm>
            <a:off x="1809750" y="3644900"/>
            <a:ext cx="4945063" cy="2212975"/>
            <a:chOff x="1140" y="2296"/>
            <a:chExt cx="3115" cy="1394"/>
          </a:xfrm>
        </p:grpSpPr>
        <p:pic>
          <p:nvPicPr>
            <p:cNvPr id="22535" name="Прямоугольник 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40" y="2296"/>
              <a:ext cx="3115" cy="1394"/>
            </a:xfrm>
            <a:prstGeom prst="rect">
              <a:avLst/>
            </a:prstGeom>
            <a:noFill/>
          </p:spPr>
        </p:pic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1260" y="2385"/>
              <a:ext cx="2880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2000" i="1">
                  <a:latin typeface="Times New Roman" pitchFamily="18" charset="0"/>
                </a:rPr>
                <a:t>   Только страсти и только великие страсти могут поднять душу до великих дел. Без них конец всему возвышенному как в нравственной жизни, так и в творчестве.</a:t>
              </a:r>
            </a:p>
            <a:p>
              <a:pPr algn="r"/>
              <a:r>
                <a:rPr lang="ru-RU" sz="2000" i="1">
                  <a:latin typeface="Times New Roman" pitchFamily="18" charset="0"/>
                </a:rPr>
                <a:t>Дени Дидро</a:t>
              </a: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371475" y="762000"/>
            <a:ext cx="8132763" cy="1798638"/>
            <a:chOff x="234" y="480"/>
            <a:chExt cx="5123" cy="1133"/>
          </a:xfrm>
        </p:grpSpPr>
        <p:pic>
          <p:nvPicPr>
            <p:cNvPr id="24577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4" y="480"/>
              <a:ext cx="5123" cy="1133"/>
            </a:xfrm>
            <a:prstGeom prst="rect">
              <a:avLst/>
            </a:prstGeom>
            <a:noFill/>
          </p:spPr>
        </p:pic>
        <p:sp>
          <p:nvSpPr>
            <p:cNvPr id="24578" name="Text Box 2"/>
            <p:cNvSpPr txBox="1">
              <a:spLocks noChangeArrowheads="1"/>
            </p:cNvSpPr>
            <p:nvPr/>
          </p:nvSpPr>
          <p:spPr bwMode="auto">
            <a:xfrm>
              <a:off x="315" y="585"/>
              <a:ext cx="4950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just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ru-RU" sz="1500">
                  <a:latin typeface="Times New Roman" pitchFamily="18" charset="0"/>
                </a:rPr>
                <a:t>       Вышла я из «большой педагогической семьи». Моя прабабушка Костецкая Марианна Александровна – учитель французского языка, бабушка Абаева Эня Касымовна – учитель русского языка и литературы, мама Клевцова Гуля Баллыевна  – воспитатель детского сада. Они являются для меня кумирами. Благодаря им я  получила семилетнее образование в музыкальной школе по специальности – фортепиано, они привили мне любовь к литературе и языку.  Я стараюсь быть для своих детей таким же родителем, какие были у меня.</a:t>
              </a:r>
            </a:p>
          </p:txBody>
        </p:sp>
      </p:grpSp>
      <p:grpSp>
        <p:nvGrpSpPr>
          <p:cNvPr id="4" name="TextBox 3"/>
          <p:cNvGrpSpPr>
            <a:grpSpLocks/>
          </p:cNvGrpSpPr>
          <p:nvPr/>
        </p:nvGrpSpPr>
        <p:grpSpPr bwMode="auto">
          <a:xfrm>
            <a:off x="444500" y="195263"/>
            <a:ext cx="7535863" cy="755650"/>
            <a:chOff x="280" y="123"/>
            <a:chExt cx="4747" cy="476"/>
          </a:xfrm>
        </p:grpSpPr>
        <p:pic>
          <p:nvPicPr>
            <p:cNvPr id="24580" name="TextBox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0" y="123"/>
              <a:ext cx="4747" cy="476"/>
            </a:xfrm>
            <a:prstGeom prst="rect">
              <a:avLst/>
            </a:prstGeom>
            <a:noFill/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360" y="225"/>
              <a:ext cx="45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i="1">
                  <a:latin typeface="Times New Roman" pitchFamily="18" charset="0"/>
                </a:rPr>
                <a:t>Моя семья</a:t>
              </a:r>
            </a:p>
          </p:txBody>
        </p:sp>
      </p:grpSp>
      <p:pic>
        <p:nvPicPr>
          <p:cNvPr id="24583" name="Picture 2" descr="\\Shkola1\shareddocs\Мои рисунки\Саляева\Семья Саляевых Бутурлино 2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09725">
            <a:off x="638175" y="2409825"/>
            <a:ext cx="221932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TextBox 7"/>
          <p:cNvGrpSpPr>
            <a:grpSpLocks/>
          </p:cNvGrpSpPr>
          <p:nvPr/>
        </p:nvGrpSpPr>
        <p:grpSpPr bwMode="auto">
          <a:xfrm>
            <a:off x="1712913" y="5022850"/>
            <a:ext cx="1792287" cy="1706563"/>
            <a:chOff x="1079" y="3164"/>
            <a:chExt cx="1129" cy="1075"/>
          </a:xfrm>
        </p:grpSpPr>
        <p:pic>
          <p:nvPicPr>
            <p:cNvPr id="24584" name="TextBox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79" y="3164"/>
              <a:ext cx="1129" cy="1075"/>
            </a:xfrm>
            <a:prstGeom prst="rect">
              <a:avLst/>
            </a:prstGeom>
            <a:noFill/>
          </p:spPr>
        </p:pic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 rot="20916152">
              <a:off x="1228" y="3310"/>
              <a:ext cx="838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Times New Roman" pitchFamily="18" charset="0"/>
                </a:rPr>
                <a:t>Грамота за участие в зональном фестивале семейного творчества в  р.п. Бутурлино</a:t>
              </a:r>
            </a:p>
            <a:p>
              <a:pPr algn="ctr"/>
              <a:r>
                <a:rPr lang="ru-RU" sz="1000">
                  <a:latin typeface="Times New Roman" pitchFamily="18" charset="0"/>
                </a:rPr>
                <a:t>2007 г.</a:t>
              </a:r>
            </a:p>
          </p:txBody>
        </p:sp>
      </p:grpSp>
      <p:pic>
        <p:nvPicPr>
          <p:cNvPr id="24587" name="Picture 3" descr="\\Shkola1\shareddocs\Мои рисунки\Саляева\Всероссийская грамот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8025" y="2214563"/>
            <a:ext cx="2174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TextBox 9"/>
          <p:cNvGrpSpPr>
            <a:grpSpLocks/>
          </p:cNvGrpSpPr>
          <p:nvPr/>
        </p:nvGrpSpPr>
        <p:grpSpPr bwMode="auto">
          <a:xfrm>
            <a:off x="3444875" y="5383213"/>
            <a:ext cx="1590675" cy="1316037"/>
            <a:chOff x="2170" y="3391"/>
            <a:chExt cx="1002" cy="829"/>
          </a:xfrm>
        </p:grpSpPr>
        <p:pic>
          <p:nvPicPr>
            <p:cNvPr id="24588" name="TextBox 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70" y="3391"/>
              <a:ext cx="1002" cy="829"/>
            </a:xfrm>
            <a:prstGeom prst="rect">
              <a:avLst/>
            </a:prstGeom>
            <a:noFill/>
          </p:spPr>
        </p:pic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2250" y="3465"/>
              <a:ext cx="838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Times New Roman" pitchFamily="18" charset="0"/>
                </a:rPr>
                <a:t>Всероссийский диплом на конкурсе литературного творчества «Искусство слова»</a:t>
              </a:r>
            </a:p>
            <a:p>
              <a:pPr algn="ctr"/>
              <a:r>
                <a:rPr lang="ru-RU" sz="1000">
                  <a:latin typeface="Times New Roman" pitchFamily="18" charset="0"/>
                </a:rPr>
                <a:t>2009 г.</a:t>
              </a:r>
            </a:p>
          </p:txBody>
        </p:sp>
      </p:grpSp>
      <p:pic>
        <p:nvPicPr>
          <p:cNvPr id="24591" name="Picture 4" descr="\\Shkola1\shareddocs\Мои рисунки\Саляева\Семья Саляевых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56416">
            <a:off x="6132513" y="2593975"/>
            <a:ext cx="22225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TextBox 12"/>
          <p:cNvGrpSpPr>
            <a:grpSpLocks/>
          </p:cNvGrpSpPr>
          <p:nvPr/>
        </p:nvGrpSpPr>
        <p:grpSpPr bwMode="auto">
          <a:xfrm>
            <a:off x="5230813" y="5310188"/>
            <a:ext cx="2170112" cy="1681162"/>
            <a:chOff x="3295" y="3345"/>
            <a:chExt cx="1367" cy="1059"/>
          </a:xfrm>
        </p:grpSpPr>
        <p:pic>
          <p:nvPicPr>
            <p:cNvPr id="24592" name="TextBox 12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95" y="3345"/>
              <a:ext cx="1367" cy="1059"/>
            </a:xfrm>
            <a:prstGeom prst="rect">
              <a:avLst/>
            </a:prstGeom>
            <a:noFill/>
          </p:spPr>
        </p:pic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 rot="1206287">
              <a:off x="3439" y="3584"/>
              <a:ext cx="1084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Times New Roman" pitchFamily="18" charset="0"/>
                </a:rPr>
                <a:t>Районная грамота за участие в фестивале семейного творчества «Россия – Родина моя»</a:t>
              </a:r>
            </a:p>
            <a:p>
              <a:pPr algn="ctr"/>
              <a:r>
                <a:rPr lang="ru-RU" sz="1000">
                  <a:latin typeface="Times New Roman" pitchFamily="18" charset="0"/>
                </a:rPr>
                <a:t>2008 г.</a:t>
              </a: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6229350" y="1023938"/>
            <a:ext cx="2536825" cy="1822450"/>
            <a:chOff x="3924" y="645"/>
            <a:chExt cx="1598" cy="1148"/>
          </a:xfrm>
        </p:grpSpPr>
        <p:pic>
          <p:nvPicPr>
            <p:cNvPr id="25601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4" y="645"/>
              <a:ext cx="1598" cy="1148"/>
            </a:xfrm>
            <a:prstGeom prst="rect">
              <a:avLst/>
            </a:prstGeom>
            <a:noFill/>
          </p:spPr>
        </p:pic>
        <p:sp>
          <p:nvSpPr>
            <p:cNvPr id="25602" name="Text Box 2"/>
            <p:cNvSpPr txBox="1">
              <a:spLocks noChangeArrowheads="1"/>
            </p:cNvSpPr>
            <p:nvPr/>
          </p:nvSpPr>
          <p:spPr bwMode="auto">
            <a:xfrm>
              <a:off x="4005" y="720"/>
              <a:ext cx="144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200"/>
                <a:t>Грамота победителя районного этапа Всероссийского фестиваля художественного творчества «Я вхожу в мир искусств» в номинации «Искусство воспитания»</a:t>
              </a:r>
              <a:br>
                <a:rPr lang="ru-RU" sz="1200"/>
              </a:br>
              <a:r>
                <a:rPr lang="ru-RU" sz="1200"/>
                <a:t>2009 г.</a:t>
              </a:r>
            </a:p>
          </p:txBody>
        </p:sp>
      </p:grpSp>
      <p:grpSp>
        <p:nvGrpSpPr>
          <p:cNvPr id="3" name="TextBox 2"/>
          <p:cNvGrpSpPr>
            <a:grpSpLocks/>
          </p:cNvGrpSpPr>
          <p:nvPr/>
        </p:nvGrpSpPr>
        <p:grpSpPr bwMode="auto">
          <a:xfrm>
            <a:off x="658813" y="414338"/>
            <a:ext cx="7534275" cy="749300"/>
            <a:chOff x="415" y="261"/>
            <a:chExt cx="4746" cy="472"/>
          </a:xfrm>
        </p:grpSpPr>
        <p:pic>
          <p:nvPicPr>
            <p:cNvPr id="25604" name="TextBox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5" y="261"/>
              <a:ext cx="4746" cy="472"/>
            </a:xfrm>
            <a:prstGeom prst="rect">
              <a:avLst/>
            </a:prstGeom>
            <a:noFill/>
          </p:spPr>
        </p:pic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495" y="360"/>
              <a:ext cx="45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i="1">
                  <a:latin typeface="Times New Roman" pitchFamily="18" charset="0"/>
                </a:rPr>
                <a:t>Моя семья</a:t>
              </a:r>
            </a:p>
          </p:txBody>
        </p:sp>
      </p:grpSp>
      <p:pic>
        <p:nvPicPr>
          <p:cNvPr id="4" name="Picture 2" descr="C:\Documents and Settings\ученик4\Рабочий стол\1\P1020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" y="1017588"/>
            <a:ext cx="3060700" cy="4591050"/>
          </a:xfrm>
          <a:prstGeom prst="rect">
            <a:avLst/>
          </a:prstGeom>
          <a:noFill/>
        </p:spPr>
      </p:pic>
      <p:grpSp>
        <p:nvGrpSpPr>
          <p:cNvPr id="5" name="TextBox 4"/>
          <p:cNvGrpSpPr>
            <a:grpSpLocks/>
          </p:cNvGrpSpPr>
          <p:nvPr/>
        </p:nvGrpSpPr>
        <p:grpSpPr bwMode="auto">
          <a:xfrm>
            <a:off x="871538" y="3243263"/>
            <a:ext cx="2176462" cy="895350"/>
            <a:chOff x="549" y="2043"/>
            <a:chExt cx="1371" cy="564"/>
          </a:xfrm>
        </p:grpSpPr>
        <p:pic>
          <p:nvPicPr>
            <p:cNvPr id="25608" name="TextBox 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" y="2043"/>
              <a:ext cx="1371" cy="564"/>
            </a:xfrm>
            <a:prstGeom prst="rect">
              <a:avLst/>
            </a:prstGeom>
            <a:noFill/>
          </p:spPr>
        </p:pic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630" y="2115"/>
              <a:ext cx="12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1200">
                  <a:latin typeface="Times New Roman" pitchFamily="18" charset="0"/>
                </a:rPr>
                <a:t>1 место в сельском семейном конкурсе «Наша дружная семейка»</a:t>
              </a:r>
            </a:p>
          </p:txBody>
        </p:sp>
      </p:grpSp>
      <p:pic>
        <p:nvPicPr>
          <p:cNvPr id="4098" name="Picture 2" descr="D:\Для конкурса по видео\Фото для кл. рук-ля\P10202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3992563"/>
            <a:ext cx="2681288" cy="3998912"/>
          </a:xfrm>
          <a:prstGeom prst="rect">
            <a:avLst/>
          </a:prstGeom>
          <a:noFill/>
        </p:spPr>
      </p:pic>
      <p:pic>
        <p:nvPicPr>
          <p:cNvPr id="25612" name="Picture 3" descr="\\Shkola1\shareddocs\Мои рисунки\Саляева\Грамота за Хранители памят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3429000"/>
            <a:ext cx="20812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4" descr="\\Shkola1\shareddocs\Мои рисунки\Саляева\Грамота за искусство воспитани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46563" y="1143000"/>
            <a:ext cx="1957387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Заголовок 1"/>
          <p:cNvGrpSpPr>
            <a:grpSpLocks/>
          </p:cNvGrpSpPr>
          <p:nvPr/>
        </p:nvGrpSpPr>
        <p:grpSpPr bwMode="auto">
          <a:xfrm>
            <a:off x="4443413" y="4316413"/>
            <a:ext cx="2341562" cy="1816100"/>
            <a:chOff x="2799" y="2719"/>
            <a:chExt cx="1475" cy="1144"/>
          </a:xfrm>
        </p:grpSpPr>
        <p:pic>
          <p:nvPicPr>
            <p:cNvPr id="25614" name="Заголовок 1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99" y="2719"/>
              <a:ext cx="1475" cy="1144"/>
            </a:xfrm>
            <a:prstGeom prst="rect">
              <a:avLst/>
            </a:prstGeom>
            <a:noFill/>
          </p:spPr>
        </p:pic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2880" y="2790"/>
              <a:ext cx="1305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100"/>
                <a:t>Грамота победителя районного этапа  Всероссийского фестиваля художественного творчества «Я вхожу в мир искусств» в номинации «Хранители памяти»</a:t>
              </a:r>
            </a:p>
            <a:p>
              <a:pPr algn="ctr"/>
              <a:r>
                <a:rPr lang="ru-RU" sz="1100"/>
                <a:t>2009 г.</a:t>
              </a: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493</Words>
  <Application>Microsoft Office PowerPoint</Application>
  <PresentationFormat>Экран (4:3)</PresentationFormat>
  <Paragraphs>66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Calibri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85</cp:revision>
  <dcterms:created xsi:type="dcterms:W3CDTF">2013-08-17T08:34:50Z</dcterms:created>
  <dcterms:modified xsi:type="dcterms:W3CDTF">2016-02-03T16:25:19Z</dcterms:modified>
</cp:coreProperties>
</file>