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C1FF7B-25D1-4A75-8441-061A7290857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ABD5B9-C729-4454-A00E-492D2784F2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Сложение и вычитание многочленов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29264"/>
            <a:ext cx="7772400" cy="1199704"/>
          </a:xfrm>
        </p:spPr>
        <p:txBody>
          <a:bodyPr/>
          <a:lstStyle/>
          <a:p>
            <a:r>
              <a:rPr lang="ru-RU" dirty="0" smtClean="0"/>
              <a:t>Учитель-практикант</a:t>
            </a:r>
          </a:p>
          <a:p>
            <a:r>
              <a:rPr lang="ru-RU" dirty="0" err="1" smtClean="0"/>
              <a:t>Тугушева</a:t>
            </a:r>
            <a:r>
              <a:rPr lang="ru-RU" dirty="0" smtClean="0"/>
              <a:t> </a:t>
            </a:r>
            <a:r>
              <a:rPr lang="ru-RU" dirty="0" err="1" smtClean="0"/>
              <a:t>Эльмира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0"/>
            <a:ext cx="8358246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FF0000"/>
                </a:solidFill>
              </a:rPr>
              <a:t>Задание 1</a:t>
            </a:r>
            <a:r>
              <a:rPr lang="ru-RU" sz="3100" dirty="0">
                <a:solidFill>
                  <a:srgbClr val="FF0000"/>
                </a:solidFill>
              </a:rPr>
              <a:t>. Найдите сумму и разность многочленов </a:t>
            </a:r>
            <a:r>
              <a:rPr lang="ru-RU" sz="3100" b="1" dirty="0">
                <a:solidFill>
                  <a:srgbClr val="FF0000"/>
                </a:solidFill>
              </a:rPr>
              <a:t>А</a:t>
            </a:r>
            <a:r>
              <a:rPr lang="ru-RU" sz="3100" dirty="0">
                <a:solidFill>
                  <a:srgbClr val="FF0000"/>
                </a:solidFill>
              </a:rPr>
              <a:t> и </a:t>
            </a:r>
            <a:r>
              <a:rPr lang="ru-RU" sz="3100" b="1" dirty="0">
                <a:solidFill>
                  <a:srgbClr val="FF0000"/>
                </a:solidFill>
              </a:rPr>
              <a:t>В</a:t>
            </a:r>
            <a:r>
              <a:rPr lang="ru-RU" sz="3100" dirty="0">
                <a:solidFill>
                  <a:srgbClr val="FF0000"/>
                </a:solidFill>
              </a:rPr>
              <a:t>.  Запишите результат как многочлен стандартного вида: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714488"/>
            <a:ext cx="8143932" cy="5143512"/>
          </a:xfrm>
        </p:spPr>
        <p:txBody>
          <a:bodyPr/>
          <a:lstStyle/>
          <a:p>
            <a:pPr algn="l"/>
            <a:r>
              <a:rPr lang="ru-RU" i="1" dirty="0"/>
              <a:t>а)  А = 5а + 3,                   В = - 3а - 4                    б)  А = 7х</a:t>
            </a:r>
            <a:r>
              <a:rPr lang="ru-RU" i="1" baseline="30000" dirty="0"/>
              <a:t>2</a:t>
            </a:r>
            <a:r>
              <a:rPr lang="ru-RU" i="1" dirty="0"/>
              <a:t> + 3х,               </a:t>
            </a:r>
            <a:r>
              <a:rPr lang="ru-RU" i="1" dirty="0" smtClean="0"/>
              <a:t>В </a:t>
            </a:r>
            <a:r>
              <a:rPr lang="ru-RU" i="1" dirty="0"/>
              <a:t>= - 2х - 1                                   </a:t>
            </a:r>
            <a:r>
              <a:rPr lang="ru-RU" i="1" dirty="0" smtClean="0"/>
              <a:t>          в</a:t>
            </a:r>
            <a:r>
              <a:rPr lang="ru-RU" i="1" dirty="0"/>
              <a:t>)  А = 8</a:t>
            </a:r>
            <a:r>
              <a:rPr lang="en-US" i="1" dirty="0"/>
              <a:t>b</a:t>
            </a:r>
            <a:r>
              <a:rPr lang="ru-RU" i="1" baseline="30000" dirty="0"/>
              <a:t>2 </a:t>
            </a:r>
            <a:r>
              <a:rPr lang="ru-RU" i="1" dirty="0"/>
              <a:t>+ 2</a:t>
            </a:r>
            <a:r>
              <a:rPr lang="en-US" i="1" dirty="0"/>
              <a:t>b</a:t>
            </a:r>
            <a:r>
              <a:rPr lang="ru-RU" i="1" dirty="0"/>
              <a:t> - 4           </a:t>
            </a:r>
            <a:r>
              <a:rPr lang="ru-RU" i="1" dirty="0" smtClean="0"/>
              <a:t>В </a:t>
            </a:r>
            <a:r>
              <a:rPr lang="ru-RU" i="1" dirty="0"/>
              <a:t>= 5 - 3b - 9b</a:t>
            </a:r>
            <a:r>
              <a:rPr lang="ru-RU" i="1" baseline="30000" dirty="0"/>
              <a:t>2</a:t>
            </a:r>
            <a:r>
              <a:rPr lang="ru-RU" i="1" dirty="0"/>
              <a:t>              г)  А = 11y - 12 - y</a:t>
            </a:r>
            <a:r>
              <a:rPr lang="ru-RU" i="1" baseline="30000" dirty="0"/>
              <a:t>3 </a:t>
            </a:r>
            <a:r>
              <a:rPr lang="ru-RU" i="1" dirty="0"/>
              <a:t>         В = 14 - 12y + y</a:t>
            </a:r>
            <a:r>
              <a:rPr lang="ru-RU" i="1" baseline="30000" dirty="0"/>
              <a:t>3</a:t>
            </a:r>
            <a:r>
              <a:rPr lang="ru-RU" i="1" dirty="0"/>
              <a:t>                </a:t>
            </a:r>
            <a:r>
              <a:rPr lang="ru-RU" i="1" dirty="0" err="1" smtClean="0"/>
              <a:t>д</a:t>
            </a:r>
            <a:r>
              <a:rPr lang="ru-RU" i="1" dirty="0"/>
              <a:t>)  А = 6 + </a:t>
            </a:r>
            <a:r>
              <a:rPr lang="ru-RU" i="1" dirty="0" err="1"/>
              <a:t>mn</a:t>
            </a:r>
            <a:r>
              <a:rPr lang="ru-RU" i="1" dirty="0"/>
              <a:t> + 2           В = 4 - </a:t>
            </a:r>
            <a:r>
              <a:rPr lang="ru-RU" i="1" dirty="0" err="1"/>
              <a:t>mn</a:t>
            </a:r>
            <a:r>
              <a:rPr lang="ru-RU" i="1" dirty="0"/>
              <a:t> - m</a:t>
            </a:r>
            <a:r>
              <a:rPr lang="ru-RU" i="1" baseline="30000" dirty="0"/>
              <a:t>2</a:t>
            </a:r>
            <a:r>
              <a:rPr lang="ru-RU" i="1" dirty="0"/>
              <a:t>      </a:t>
            </a:r>
            <a:endParaRPr lang="ru-RU" dirty="0"/>
          </a:p>
          <a:p>
            <a:r>
              <a:rPr lang="en-US" i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785786" y="1428734"/>
          <a:ext cx="7500989" cy="4800636"/>
        </p:xfrm>
        <a:graphic>
          <a:graphicData uri="http://schemas.openxmlformats.org/drawingml/2006/table">
            <a:tbl>
              <a:tblPr/>
              <a:tblGrid>
                <a:gridCol w="1874244"/>
                <a:gridCol w="1686819"/>
                <a:gridCol w="2064345"/>
                <a:gridCol w="1875581"/>
              </a:tblGrid>
              <a:tr h="97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i="1" dirty="0">
                          <a:latin typeface="Century Schoolbook"/>
                          <a:ea typeface="Times New Roman"/>
                          <a:cs typeface="Times New Roman"/>
                        </a:rPr>
                        <a:t>p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i="1">
                          <a:latin typeface="Century Schoolbook"/>
                          <a:ea typeface="Times New Roman"/>
                          <a:cs typeface="Times New Roman"/>
                        </a:rPr>
                        <a:t>q</a:t>
                      </a:r>
                      <a:endParaRPr lang="ru-RU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i="1">
                          <a:latin typeface="Century Schoolbook"/>
                          <a:ea typeface="Times New Roman"/>
                          <a:cs typeface="Times New Roman"/>
                        </a:rPr>
                        <a:t>p+q</a:t>
                      </a:r>
                      <a:endParaRPr lang="ru-RU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i="1" dirty="0">
                          <a:latin typeface="Century Schoolbook"/>
                          <a:ea typeface="Times New Roman"/>
                          <a:cs typeface="Times New Roman"/>
                        </a:rPr>
                        <a:t>p – q 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5x+1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x+2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6x+3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4x-1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?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i="1">
                          <a:latin typeface="Century Schoolbook"/>
                          <a:ea typeface="Times New Roman"/>
                          <a:cs typeface="Times New Roman"/>
                        </a:rPr>
                        <a:t>x²+y²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Century Schoolbook"/>
                          <a:ea typeface="Times New Roman"/>
                          <a:cs typeface="Times New Roman"/>
                        </a:rPr>
                        <a:t>4x²+2y²-1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?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i="1">
                          <a:latin typeface="Century Schoolbook"/>
                          <a:ea typeface="Times New Roman"/>
                          <a:cs typeface="Times New Roman"/>
                        </a:rPr>
                        <a:t>3a²b-4ab²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?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i="1">
                          <a:latin typeface="Century Schoolbook"/>
                          <a:ea typeface="Times New Roman"/>
                          <a:cs typeface="Times New Roman"/>
                        </a:rPr>
                        <a:t>-5a²b+7ab²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?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?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i="1">
                          <a:latin typeface="Century Schoolbook"/>
                          <a:ea typeface="Times New Roman"/>
                          <a:cs typeface="Times New Roman"/>
                        </a:rPr>
                        <a:t>8n³+3m²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?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Century Schoolbook"/>
                          <a:ea typeface="Times New Roman"/>
                          <a:cs typeface="Times New Roman"/>
                        </a:rPr>
                        <a:t>-18n³-9m²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ru-RU" b="1" dirty="0" smtClean="0">
                <a:solidFill>
                  <a:srgbClr val="FF0000"/>
                </a:solidFill>
              </a:rPr>
              <a:t>. Заполните таблицу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071546"/>
          <a:ext cx="7143800" cy="4857785"/>
        </p:xfrm>
        <a:graphic>
          <a:graphicData uri="http://schemas.openxmlformats.org/drawingml/2006/table">
            <a:tbl>
              <a:tblPr/>
              <a:tblGrid>
                <a:gridCol w="1571636"/>
                <a:gridCol w="1857388"/>
                <a:gridCol w="1928826"/>
                <a:gridCol w="1785950"/>
              </a:tblGrid>
              <a:tr h="97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latin typeface="Century Schoolbook"/>
                          <a:ea typeface="Times New Roman"/>
                          <a:cs typeface="Times New Roman"/>
                        </a:rPr>
                        <a:t>p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latin typeface="Century Schoolbook"/>
                          <a:ea typeface="Times New Roman"/>
                          <a:cs typeface="Times New Roman"/>
                        </a:rPr>
                        <a:t>q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>
                          <a:latin typeface="Century Schoolbook"/>
                          <a:ea typeface="Times New Roman"/>
                          <a:cs typeface="Times New Roman"/>
                        </a:rPr>
                        <a:t>p+q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>
                          <a:latin typeface="Century Schoolbook"/>
                          <a:ea typeface="Times New Roman"/>
                          <a:cs typeface="Times New Roman"/>
                        </a:rPr>
                        <a:t>p – q 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5x+1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x+2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6x+3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4x-1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x²</a:t>
                      </a:r>
                      <a:r>
                        <a:rPr lang="ru-RU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y²</a:t>
                      </a:r>
                      <a:r>
                        <a:rPr lang="ru-RU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-1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Century Schoolbook"/>
                          <a:ea typeface="Times New Roman"/>
                          <a:cs typeface="Times New Roman"/>
                        </a:rPr>
                        <a:t>x²+y²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Century Schoolbook"/>
                          <a:ea typeface="Times New Roman"/>
                          <a:cs typeface="Times New Roman"/>
                        </a:rPr>
                        <a:t>4x²+2y²-1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28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x²</a:t>
                      </a:r>
                      <a:r>
                        <a:rPr lang="ru-RU" sz="28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-1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>
                          <a:latin typeface="Century Schoolbook"/>
                          <a:ea typeface="Times New Roman"/>
                          <a:cs typeface="Times New Roman"/>
                        </a:rPr>
                        <a:t>3a²b-4ab²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-8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a²b</a:t>
                      </a:r>
                      <a:r>
                        <a:rPr lang="ru-RU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+11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ab²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Century Schoolbook"/>
                          <a:ea typeface="Times New Roman"/>
                          <a:cs typeface="Times New Roman"/>
                        </a:rPr>
                        <a:t>-5a²b+7ab²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a²b</a:t>
                      </a:r>
                      <a:r>
                        <a:rPr lang="ru-RU" sz="20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-15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ab²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-10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n³</a:t>
                      </a:r>
                      <a:r>
                        <a:rPr lang="ru-RU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-6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m²</a:t>
                      </a:r>
                      <a:endParaRPr lang="ru-RU" sz="2400" dirty="0" smtClean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Century Schoolbook"/>
                          <a:ea typeface="Times New Roman"/>
                          <a:cs typeface="Times New Roman"/>
                        </a:rPr>
                        <a:t>8n³+3m²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-2</a:t>
                      </a:r>
                      <a:r>
                        <a:rPr lang="en-US" sz="28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n³</a:t>
                      </a:r>
                      <a:r>
                        <a:rPr lang="ru-RU" sz="28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2800" i="1" dirty="0" smtClean="0">
                          <a:solidFill>
                            <a:srgbClr val="FF0000"/>
                          </a:solidFill>
                          <a:latin typeface="Century Schoolbook"/>
                          <a:ea typeface="Times New Roman"/>
                          <a:cs typeface="Times New Roman"/>
                        </a:rPr>
                        <a:t>3m²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Century Schoolbook"/>
                          <a:ea typeface="Times New Roman"/>
                          <a:cs typeface="Times New Roman"/>
                        </a:rPr>
                        <a:t>-18n³-9m²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81328"/>
            <a:ext cx="9001156" cy="4525963"/>
          </a:xfrm>
        </p:spPr>
        <p:txBody>
          <a:bodyPr/>
          <a:lstStyle/>
          <a:p>
            <a:r>
              <a:rPr lang="ru-RU" sz="4000" dirty="0" smtClean="0"/>
              <a:t>1.</a:t>
            </a:r>
            <a:r>
              <a:rPr lang="ru-RU" sz="4000" dirty="0"/>
              <a:t> (23 + 3х) + (8х – 41) = </a:t>
            </a:r>
            <a:r>
              <a:rPr lang="ru-RU" sz="4000" dirty="0" smtClean="0"/>
              <a:t>15</a:t>
            </a:r>
          </a:p>
          <a:p>
            <a:r>
              <a:rPr lang="ru-RU" sz="4000" dirty="0" smtClean="0"/>
              <a:t>2.</a:t>
            </a:r>
            <a:r>
              <a:rPr lang="ru-RU" sz="4000" dirty="0"/>
              <a:t> 1 – (0,5х – 15,8) = 12,8 – </a:t>
            </a:r>
            <a:r>
              <a:rPr lang="ru-RU" sz="4000" dirty="0" smtClean="0"/>
              <a:t>0,7х</a:t>
            </a:r>
          </a:p>
          <a:p>
            <a:r>
              <a:rPr lang="ru-RU" sz="4000" dirty="0" smtClean="0"/>
              <a:t>3. </a:t>
            </a:r>
            <a:r>
              <a:rPr lang="ru-RU" sz="4000" dirty="0"/>
              <a:t>5</a:t>
            </a:r>
            <a:r>
              <a:rPr lang="en-US" sz="4000" dirty="0"/>
              <a:t>x</a:t>
            </a:r>
            <a:r>
              <a:rPr lang="en-US" sz="4000" baseline="30000" dirty="0"/>
              <a:t>2</a:t>
            </a:r>
            <a:r>
              <a:rPr lang="en-US" sz="4000" dirty="0"/>
              <a:t>-</a:t>
            </a:r>
            <a:r>
              <a:rPr lang="en-US" sz="4000" dirty="0" smtClean="0"/>
              <a:t>(</a:t>
            </a:r>
            <a:r>
              <a:rPr lang="ru-RU" sz="4000" dirty="0" smtClean="0"/>
              <a:t>5</a:t>
            </a:r>
            <a:r>
              <a:rPr lang="en-US" sz="4000" dirty="0" smtClean="0"/>
              <a:t>x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-</a:t>
            </a:r>
            <a:r>
              <a:rPr lang="ru-RU" sz="4000" dirty="0" smtClean="0"/>
              <a:t>6</a:t>
            </a:r>
            <a:r>
              <a:rPr lang="en-US" sz="4000" dirty="0" smtClean="0"/>
              <a:t>x</a:t>
            </a:r>
            <a:r>
              <a:rPr lang="en-US" sz="4000" dirty="0"/>
              <a:t>)-(4x-2)=5</a:t>
            </a:r>
            <a:endParaRPr lang="ru-RU" sz="40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3. Решите уравнения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9"/>
            <a:ext cx="8358246" cy="428627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2800" b="1" dirty="0" smtClean="0">
                <a:solidFill>
                  <a:srgbClr val="FF0000"/>
                </a:solidFill>
              </a:rPr>
              <a:t>  Вариант 1.</a:t>
            </a:r>
            <a:r>
              <a:rPr lang="ru-RU" sz="12800" b="1" dirty="0" smtClean="0">
                <a:solidFill>
                  <a:srgbClr val="FF0000"/>
                </a:solidFill>
              </a:rPr>
              <a:t>                       Вариант 2.</a:t>
            </a:r>
            <a:endParaRPr lang="ru-RU" sz="1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2800" dirty="0" smtClean="0"/>
              <a:t>1. в) 7а ;</a:t>
            </a:r>
            <a:r>
              <a:rPr lang="ru-RU" sz="12800" dirty="0" smtClean="0"/>
              <a:t>                      1. а) 9х ;</a:t>
            </a:r>
            <a:endParaRPr lang="ru-RU" sz="12800" dirty="0" smtClean="0"/>
          </a:p>
          <a:p>
            <a:pPr>
              <a:buNone/>
            </a:pPr>
            <a:r>
              <a:rPr lang="ru-RU" sz="12800" dirty="0" smtClean="0"/>
              <a:t>2. г) 37;                  </a:t>
            </a:r>
            <a:r>
              <a:rPr lang="ru-RU" sz="12800" dirty="0" smtClean="0"/>
              <a:t>     2.в) 9;</a:t>
            </a:r>
            <a:endParaRPr lang="ru-RU" sz="12800" dirty="0" smtClean="0"/>
          </a:p>
          <a:p>
            <a:pPr>
              <a:buNone/>
            </a:pPr>
            <a:r>
              <a:rPr lang="ru-RU" sz="12800" dirty="0" smtClean="0"/>
              <a:t>3. а) 5m </a:t>
            </a:r>
            <a:r>
              <a:rPr lang="en-US" sz="12800" dirty="0" smtClean="0"/>
              <a:t> + 2n – 7;</a:t>
            </a:r>
            <a:r>
              <a:rPr lang="ru-RU" sz="12800" dirty="0" smtClean="0"/>
              <a:t>       3.б) 8у  + </a:t>
            </a:r>
            <a:r>
              <a:rPr lang="ru-RU" sz="12800" dirty="0" err="1" smtClean="0"/>
              <a:t>х</a:t>
            </a:r>
            <a:r>
              <a:rPr lang="ru-RU" sz="12800" dirty="0" smtClean="0"/>
              <a:t> – 10;</a:t>
            </a:r>
            <a:endParaRPr lang="ru-RU" sz="12800" dirty="0" smtClean="0"/>
          </a:p>
          <a:p>
            <a:pPr>
              <a:buNone/>
            </a:pPr>
            <a:r>
              <a:rPr lang="en-US" sz="12800" dirty="0" smtClean="0"/>
              <a:t>4. б) 8c  - 32;</a:t>
            </a:r>
            <a:r>
              <a:rPr lang="ru-RU" sz="12800" dirty="0" smtClean="0"/>
              <a:t>              4. г) 14а  - 24;</a:t>
            </a:r>
            <a:endParaRPr lang="ru-RU" sz="12800" dirty="0" smtClean="0"/>
          </a:p>
          <a:p>
            <a:pPr>
              <a:buNone/>
            </a:pPr>
            <a:r>
              <a:rPr lang="ru-RU" sz="12800" dirty="0" smtClean="0"/>
              <a:t>5. в) 3,2;</a:t>
            </a:r>
            <a:r>
              <a:rPr lang="ru-RU" sz="12800" dirty="0" smtClean="0"/>
              <a:t>                      5. а)  - 5;</a:t>
            </a:r>
          </a:p>
          <a:p>
            <a:pPr>
              <a:buNone/>
            </a:pPr>
            <a:r>
              <a:rPr lang="ru-RU" sz="12800" dirty="0" smtClean="0"/>
              <a:t> </a:t>
            </a:r>
          </a:p>
          <a:p>
            <a:pPr>
              <a:buNone/>
            </a:pPr>
            <a:endParaRPr lang="ru-RU" sz="11200" dirty="0"/>
          </a:p>
          <a:p>
            <a:pPr>
              <a:buNone/>
            </a:pPr>
            <a:r>
              <a:rPr lang="ru-RU" sz="11200" dirty="0"/>
              <a:t>   </a:t>
            </a:r>
          </a:p>
          <a:p>
            <a:pPr>
              <a:buNone/>
            </a:pPr>
            <a:r>
              <a:rPr lang="ru-RU" sz="11200" dirty="0"/>
              <a:t> </a:t>
            </a:r>
          </a:p>
          <a:p>
            <a:pPr>
              <a:buNone/>
            </a:pPr>
            <a:r>
              <a:rPr lang="ru-RU" sz="11200" dirty="0"/>
              <a:t> </a:t>
            </a:r>
          </a:p>
          <a:p>
            <a:pPr>
              <a:buNone/>
            </a:pPr>
            <a:r>
              <a:rPr lang="ru-RU" sz="11200" dirty="0"/>
              <a:t> </a:t>
            </a:r>
          </a:p>
          <a:p>
            <a:r>
              <a:rPr lang="ru-RU" dirty="0"/>
              <a:t> 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Ответы к тестам.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ru-RU" dirty="0" smtClean="0"/>
              <a:t>  1.На </a:t>
            </a:r>
            <a:r>
              <a:rPr lang="ru-RU" dirty="0"/>
              <a:t>уроке я </a:t>
            </a:r>
            <a:r>
              <a:rPr lang="ru-RU" dirty="0" smtClean="0"/>
              <a:t>работал на……..</a:t>
            </a:r>
            <a:r>
              <a:rPr lang="ru-RU" dirty="0"/>
              <a:t>потому что………</a:t>
            </a:r>
            <a:br>
              <a:rPr lang="ru-RU" dirty="0"/>
            </a:br>
            <a:r>
              <a:rPr lang="ru-RU" dirty="0"/>
              <a:t>2.Своей работой на уроке я………</a:t>
            </a:r>
            <a:br>
              <a:rPr lang="ru-RU" dirty="0"/>
            </a:br>
            <a:r>
              <a:rPr lang="ru-RU" dirty="0"/>
              <a:t>3.Урок для меня показался…….</a:t>
            </a:r>
            <a:br>
              <a:rPr lang="ru-RU" dirty="0"/>
            </a:br>
            <a:r>
              <a:rPr lang="ru-RU" dirty="0"/>
              <a:t>4.За урок я…..</a:t>
            </a:r>
            <a:br>
              <a:rPr lang="ru-RU" dirty="0"/>
            </a:br>
            <a:r>
              <a:rPr lang="ru-RU" dirty="0"/>
              <a:t>5. Материал урока мне был………</a:t>
            </a:r>
            <a:br>
              <a:rPr lang="ru-RU" dirty="0"/>
            </a:br>
            <a:r>
              <a:rPr lang="ru-RU" dirty="0"/>
              <a:t>6. Мое настроение……..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«Аргументация своего ответа»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mment_10190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42852"/>
            <a:ext cx="7432091" cy="61082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299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Сложение и вычитание многочленов</vt:lpstr>
      <vt:lpstr>Задание 1. Найдите сумму и разность многочленов А и В.  Запишите результат как многочлен стандартного вида: </vt:lpstr>
      <vt:lpstr>2. Заполните таблицу</vt:lpstr>
      <vt:lpstr>Слайд 4</vt:lpstr>
      <vt:lpstr>Задание 3. Решите уравнения</vt:lpstr>
      <vt:lpstr>Ответы к тестам.</vt:lpstr>
      <vt:lpstr> «Аргументация своего ответа» 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многочленов</dc:title>
  <dc:creator>Admin</dc:creator>
  <cp:lastModifiedBy>Admin</cp:lastModifiedBy>
  <cp:revision>10</cp:revision>
  <dcterms:created xsi:type="dcterms:W3CDTF">2015-02-08T13:14:11Z</dcterms:created>
  <dcterms:modified xsi:type="dcterms:W3CDTF">2015-02-08T14:50:55Z</dcterms:modified>
</cp:coreProperties>
</file>