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0" r:id="rId4"/>
    <p:sldId id="289" r:id="rId5"/>
    <p:sldId id="291" r:id="rId6"/>
    <p:sldId id="292" r:id="rId7"/>
    <p:sldId id="262" r:id="rId8"/>
    <p:sldId id="279" r:id="rId9"/>
    <p:sldId id="281" r:id="rId10"/>
    <p:sldId id="282" r:id="rId11"/>
    <p:sldId id="283" r:id="rId12"/>
    <p:sldId id="285" r:id="rId13"/>
    <p:sldId id="286" r:id="rId14"/>
    <p:sldId id="287" r:id="rId15"/>
    <p:sldId id="294" r:id="rId16"/>
    <p:sldId id="293" r:id="rId17"/>
    <p:sldId id="273" r:id="rId18"/>
    <p:sldId id="274" r:id="rId19"/>
    <p:sldId id="275" r:id="rId20"/>
    <p:sldId id="276" r:id="rId21"/>
    <p:sldId id="277" r:id="rId22"/>
    <p:sldId id="28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425"/>
    <a:srgbClr val="AFBD29"/>
    <a:srgbClr val="3BA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Лист1!$A$1:$A$4</c:f>
              <c:strCache>
                <c:ptCount val="4"/>
                <c:pt idx="0">
                  <c:v>хорошее зрение</c:v>
                </c:pt>
                <c:pt idx="1">
                  <c:v>хорошая память</c:v>
                </c:pt>
                <c:pt idx="2">
                  <c:v>инстинкт</c:v>
                </c:pt>
                <c:pt idx="3">
                  <c:v>не знают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</c:v>
                </c:pt>
                <c:pt idx="1">
                  <c:v>28.5</c:v>
                </c:pt>
                <c:pt idx="2">
                  <c:v>23</c:v>
                </c:pt>
                <c:pt idx="3">
                  <c:v>25.5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>
              <a:solidFill>
                <a:srgbClr val="12342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B8B36D-CE12-477C-B7C9-FA7D3016D2D3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C748C7-BDEA-4C9B-97E8-5F7873A4E1F9}">
      <dgm:prSet phldrT="[Текст]"/>
      <dgm:spPr>
        <a:solidFill>
          <a:srgbClr val="123425"/>
        </a:solidFill>
      </dgm:spPr>
      <dgm:t>
        <a:bodyPr/>
        <a:lstStyle/>
        <a:p>
          <a:r>
            <a:rPr lang="ru-RU" dirty="0" smtClean="0"/>
            <a:t>группы</a:t>
          </a:r>
        </a:p>
        <a:p>
          <a:r>
            <a:rPr lang="ru-RU" dirty="0" smtClean="0"/>
            <a:t>птиц</a:t>
          </a:r>
          <a:endParaRPr lang="ru-RU" dirty="0"/>
        </a:p>
      </dgm:t>
    </dgm:pt>
    <dgm:pt modelId="{B347CA7A-5C0F-49C0-A585-C792BC68D507}" type="parTrans" cxnId="{75F57ABF-EDEF-485E-8DB2-3985D36D23B8}">
      <dgm:prSet/>
      <dgm:spPr/>
      <dgm:t>
        <a:bodyPr/>
        <a:lstStyle/>
        <a:p>
          <a:endParaRPr lang="ru-RU"/>
        </a:p>
      </dgm:t>
    </dgm:pt>
    <dgm:pt modelId="{33047CF7-FC45-4BF5-8FDA-CD49A31AA88A}" type="sibTrans" cxnId="{75F57ABF-EDEF-485E-8DB2-3985D36D23B8}">
      <dgm:prSet/>
      <dgm:spPr/>
      <dgm:t>
        <a:bodyPr/>
        <a:lstStyle/>
        <a:p>
          <a:endParaRPr lang="ru-RU"/>
        </a:p>
      </dgm:t>
    </dgm:pt>
    <dgm:pt modelId="{9AE29D12-542F-4C33-9E66-DF06646E7586}">
      <dgm:prSet phldrT="[Текст]"/>
      <dgm:spPr>
        <a:solidFill>
          <a:srgbClr val="3BAB78"/>
        </a:solidFill>
      </dgm:spPr>
      <dgm:t>
        <a:bodyPr/>
        <a:lstStyle/>
        <a:p>
          <a:r>
            <a:rPr lang="ru-RU" dirty="0" smtClean="0"/>
            <a:t>перелётные</a:t>
          </a:r>
          <a:endParaRPr lang="ru-RU" dirty="0"/>
        </a:p>
      </dgm:t>
    </dgm:pt>
    <dgm:pt modelId="{43737FA3-C123-4DAD-A4DA-D9148EFEACF7}" type="parTrans" cxnId="{CAC91EFC-8D8B-497C-8A5F-2F85811CAD77}">
      <dgm:prSet/>
      <dgm:spPr/>
      <dgm:t>
        <a:bodyPr/>
        <a:lstStyle/>
        <a:p>
          <a:endParaRPr lang="ru-RU"/>
        </a:p>
      </dgm:t>
    </dgm:pt>
    <dgm:pt modelId="{11329596-D2CC-4C99-BD1C-2AB74D162483}" type="sibTrans" cxnId="{CAC91EFC-8D8B-497C-8A5F-2F85811CAD77}">
      <dgm:prSet/>
      <dgm:spPr/>
      <dgm:t>
        <a:bodyPr/>
        <a:lstStyle/>
        <a:p>
          <a:endParaRPr lang="ru-RU"/>
        </a:p>
      </dgm:t>
    </dgm:pt>
    <dgm:pt modelId="{A063F942-26BD-45B3-86AB-77DEC3552CF4}">
      <dgm:prSet phldrT="[Текст]"/>
      <dgm:spPr>
        <a:solidFill>
          <a:srgbClr val="3BAB78"/>
        </a:solidFill>
      </dgm:spPr>
      <dgm:t>
        <a:bodyPr/>
        <a:lstStyle/>
        <a:p>
          <a:r>
            <a:rPr lang="ru-RU" dirty="0" smtClean="0"/>
            <a:t>кочующие</a:t>
          </a:r>
          <a:endParaRPr lang="ru-RU" dirty="0"/>
        </a:p>
      </dgm:t>
    </dgm:pt>
    <dgm:pt modelId="{4F0F73A5-EED7-4983-99DB-C820B7E1D4C1}" type="parTrans" cxnId="{9E76E203-15EF-4272-8885-D9B90DFF20DE}">
      <dgm:prSet/>
      <dgm:spPr/>
      <dgm:t>
        <a:bodyPr/>
        <a:lstStyle/>
        <a:p>
          <a:endParaRPr lang="ru-RU"/>
        </a:p>
      </dgm:t>
    </dgm:pt>
    <dgm:pt modelId="{F946AB14-5A2D-4610-8F82-C7A706781941}" type="sibTrans" cxnId="{9E76E203-15EF-4272-8885-D9B90DFF20DE}">
      <dgm:prSet/>
      <dgm:spPr/>
      <dgm:t>
        <a:bodyPr/>
        <a:lstStyle/>
        <a:p>
          <a:endParaRPr lang="ru-RU"/>
        </a:p>
      </dgm:t>
    </dgm:pt>
    <dgm:pt modelId="{814B7575-B031-43E7-A80D-E6768B11D858}">
      <dgm:prSet phldrT="[Текст]"/>
      <dgm:spPr>
        <a:solidFill>
          <a:srgbClr val="3BAB78"/>
        </a:solidFill>
      </dgm:spPr>
      <dgm:t>
        <a:bodyPr/>
        <a:lstStyle/>
        <a:p>
          <a:r>
            <a:rPr lang="ru-RU" dirty="0" smtClean="0"/>
            <a:t>зимующие (оседлые)</a:t>
          </a:r>
          <a:endParaRPr lang="ru-RU" dirty="0"/>
        </a:p>
      </dgm:t>
    </dgm:pt>
    <dgm:pt modelId="{C03706A4-81B9-4D0F-A96B-F9520C9EB8E2}" type="parTrans" cxnId="{D30C37B3-D7DB-4217-9BE5-B18A729EB8FF}">
      <dgm:prSet/>
      <dgm:spPr/>
      <dgm:t>
        <a:bodyPr/>
        <a:lstStyle/>
        <a:p>
          <a:endParaRPr lang="ru-RU"/>
        </a:p>
      </dgm:t>
    </dgm:pt>
    <dgm:pt modelId="{950F5D75-E8B9-4F79-9A26-EF264F494B9D}" type="sibTrans" cxnId="{D30C37B3-D7DB-4217-9BE5-B18A729EB8FF}">
      <dgm:prSet/>
      <dgm:spPr/>
      <dgm:t>
        <a:bodyPr/>
        <a:lstStyle/>
        <a:p>
          <a:endParaRPr lang="ru-RU"/>
        </a:p>
      </dgm:t>
    </dgm:pt>
    <dgm:pt modelId="{169D80D3-C9AD-48A6-AC9A-EFA8931A6646}" type="pres">
      <dgm:prSet presAssocID="{72B8B36D-CE12-477C-B7C9-FA7D3016D2D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D9B0889-3701-47C2-AF65-5C35F06F3F39}" type="pres">
      <dgm:prSet presAssocID="{9FC748C7-BDEA-4C9B-97E8-5F7873A4E1F9}" presName="singleCycle" presStyleCnt="0"/>
      <dgm:spPr/>
    </dgm:pt>
    <dgm:pt modelId="{01BCA09A-DD58-4D20-9F0C-1912448A2CB1}" type="pres">
      <dgm:prSet presAssocID="{9FC748C7-BDEA-4C9B-97E8-5F7873A4E1F9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87A0974-F064-4C9F-85D1-FBB7A5EFB1A7}" type="pres">
      <dgm:prSet presAssocID="{43737FA3-C123-4DAD-A4DA-D9148EFEACF7}" presName="Name56" presStyleLbl="parChTrans1D2" presStyleIdx="0" presStyleCnt="3"/>
      <dgm:spPr/>
      <dgm:t>
        <a:bodyPr/>
        <a:lstStyle/>
        <a:p>
          <a:endParaRPr lang="ru-RU"/>
        </a:p>
      </dgm:t>
    </dgm:pt>
    <dgm:pt modelId="{4D6384AA-555D-4720-ACC7-42538727EE9E}" type="pres">
      <dgm:prSet presAssocID="{9AE29D12-542F-4C33-9E66-DF06646E7586}" presName="text0" presStyleLbl="node1" presStyleIdx="1" presStyleCnt="4" custScaleX="307321" custScaleY="113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2237C-48EC-4FC0-8D6E-8FECC568A365}" type="pres">
      <dgm:prSet presAssocID="{4F0F73A5-EED7-4983-99DB-C820B7E1D4C1}" presName="Name56" presStyleLbl="parChTrans1D2" presStyleIdx="1" presStyleCnt="3"/>
      <dgm:spPr/>
      <dgm:t>
        <a:bodyPr/>
        <a:lstStyle/>
        <a:p>
          <a:endParaRPr lang="ru-RU"/>
        </a:p>
      </dgm:t>
    </dgm:pt>
    <dgm:pt modelId="{E9C08E74-9B45-458F-94A1-4ABEE327AD6A}" type="pres">
      <dgm:prSet presAssocID="{A063F942-26BD-45B3-86AB-77DEC3552CF4}" presName="text0" presStyleLbl="node1" presStyleIdx="2" presStyleCnt="4" custScaleX="331125" custScaleY="133413" custRadScaleRad="136376" custRadScaleInc="-13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BB95B-0C06-44BA-B94F-1B1A90737466}" type="pres">
      <dgm:prSet presAssocID="{C03706A4-81B9-4D0F-A96B-F9520C9EB8E2}" presName="Name56" presStyleLbl="parChTrans1D2" presStyleIdx="2" presStyleCnt="3"/>
      <dgm:spPr/>
      <dgm:t>
        <a:bodyPr/>
        <a:lstStyle/>
        <a:p>
          <a:endParaRPr lang="ru-RU"/>
        </a:p>
      </dgm:t>
    </dgm:pt>
    <dgm:pt modelId="{D9A160A1-F3F5-4CDD-BE10-49C6C5587426}" type="pres">
      <dgm:prSet presAssocID="{814B7575-B031-43E7-A80D-E6768B11D858}" presName="text0" presStyleLbl="node1" presStyleIdx="3" presStyleCnt="4" custScaleX="294009" custScaleY="135953" custRadScaleRad="138057" custRadScaleInc="14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C91EFC-8D8B-497C-8A5F-2F85811CAD77}" srcId="{9FC748C7-BDEA-4C9B-97E8-5F7873A4E1F9}" destId="{9AE29D12-542F-4C33-9E66-DF06646E7586}" srcOrd="0" destOrd="0" parTransId="{43737FA3-C123-4DAD-A4DA-D9148EFEACF7}" sibTransId="{11329596-D2CC-4C99-BD1C-2AB74D162483}"/>
    <dgm:cxn modelId="{DA6DD4B9-46C3-42CA-976B-EB96E3075824}" type="presOf" srcId="{C03706A4-81B9-4D0F-A96B-F9520C9EB8E2}" destId="{CFCBB95B-0C06-44BA-B94F-1B1A90737466}" srcOrd="0" destOrd="0" presId="urn:microsoft.com/office/officeart/2008/layout/RadialCluster"/>
    <dgm:cxn modelId="{215B0724-7134-4D21-9865-33149C03F4E0}" type="presOf" srcId="{9FC748C7-BDEA-4C9B-97E8-5F7873A4E1F9}" destId="{01BCA09A-DD58-4D20-9F0C-1912448A2CB1}" srcOrd="0" destOrd="0" presId="urn:microsoft.com/office/officeart/2008/layout/RadialCluster"/>
    <dgm:cxn modelId="{744FEA88-382B-4D06-9CF6-DD12CE897DFE}" type="presOf" srcId="{9AE29D12-542F-4C33-9E66-DF06646E7586}" destId="{4D6384AA-555D-4720-ACC7-42538727EE9E}" srcOrd="0" destOrd="0" presId="urn:microsoft.com/office/officeart/2008/layout/RadialCluster"/>
    <dgm:cxn modelId="{75F57ABF-EDEF-485E-8DB2-3985D36D23B8}" srcId="{72B8B36D-CE12-477C-B7C9-FA7D3016D2D3}" destId="{9FC748C7-BDEA-4C9B-97E8-5F7873A4E1F9}" srcOrd="0" destOrd="0" parTransId="{B347CA7A-5C0F-49C0-A585-C792BC68D507}" sibTransId="{33047CF7-FC45-4BF5-8FDA-CD49A31AA88A}"/>
    <dgm:cxn modelId="{B6DCD82E-FDB2-4102-AC86-44121A512F02}" type="presOf" srcId="{A063F942-26BD-45B3-86AB-77DEC3552CF4}" destId="{E9C08E74-9B45-458F-94A1-4ABEE327AD6A}" srcOrd="0" destOrd="0" presId="urn:microsoft.com/office/officeart/2008/layout/RadialCluster"/>
    <dgm:cxn modelId="{FE372B45-6D23-4BA9-BE7F-74520287AAC1}" type="presOf" srcId="{43737FA3-C123-4DAD-A4DA-D9148EFEACF7}" destId="{A87A0974-F064-4C9F-85D1-FBB7A5EFB1A7}" srcOrd="0" destOrd="0" presId="urn:microsoft.com/office/officeart/2008/layout/RadialCluster"/>
    <dgm:cxn modelId="{D30C37B3-D7DB-4217-9BE5-B18A729EB8FF}" srcId="{9FC748C7-BDEA-4C9B-97E8-5F7873A4E1F9}" destId="{814B7575-B031-43E7-A80D-E6768B11D858}" srcOrd="2" destOrd="0" parTransId="{C03706A4-81B9-4D0F-A96B-F9520C9EB8E2}" sibTransId="{950F5D75-E8B9-4F79-9A26-EF264F494B9D}"/>
    <dgm:cxn modelId="{9E76E203-15EF-4272-8885-D9B90DFF20DE}" srcId="{9FC748C7-BDEA-4C9B-97E8-5F7873A4E1F9}" destId="{A063F942-26BD-45B3-86AB-77DEC3552CF4}" srcOrd="1" destOrd="0" parTransId="{4F0F73A5-EED7-4983-99DB-C820B7E1D4C1}" sibTransId="{F946AB14-5A2D-4610-8F82-C7A706781941}"/>
    <dgm:cxn modelId="{B103AD01-F29D-498D-A3B2-1D820D4CDAA3}" type="presOf" srcId="{814B7575-B031-43E7-A80D-E6768B11D858}" destId="{D9A160A1-F3F5-4CDD-BE10-49C6C5587426}" srcOrd="0" destOrd="0" presId="urn:microsoft.com/office/officeart/2008/layout/RadialCluster"/>
    <dgm:cxn modelId="{9484832E-1F23-4EF2-BD2F-7B64CC15C651}" type="presOf" srcId="{72B8B36D-CE12-477C-B7C9-FA7D3016D2D3}" destId="{169D80D3-C9AD-48A6-AC9A-EFA8931A6646}" srcOrd="0" destOrd="0" presId="urn:microsoft.com/office/officeart/2008/layout/RadialCluster"/>
    <dgm:cxn modelId="{85876B41-F684-4FE7-B4F5-EDD117B99B81}" type="presOf" srcId="{4F0F73A5-EED7-4983-99DB-C820B7E1D4C1}" destId="{1272237C-48EC-4FC0-8D6E-8FECC568A365}" srcOrd="0" destOrd="0" presId="urn:microsoft.com/office/officeart/2008/layout/RadialCluster"/>
    <dgm:cxn modelId="{2BEE0763-B0B2-40C2-912C-2B70C2221A09}" type="presParOf" srcId="{169D80D3-C9AD-48A6-AC9A-EFA8931A6646}" destId="{4D9B0889-3701-47C2-AF65-5C35F06F3F39}" srcOrd="0" destOrd="0" presId="urn:microsoft.com/office/officeart/2008/layout/RadialCluster"/>
    <dgm:cxn modelId="{F401815C-6CD8-4CCD-A7AC-848601AFE163}" type="presParOf" srcId="{4D9B0889-3701-47C2-AF65-5C35F06F3F39}" destId="{01BCA09A-DD58-4D20-9F0C-1912448A2CB1}" srcOrd="0" destOrd="0" presId="urn:microsoft.com/office/officeart/2008/layout/RadialCluster"/>
    <dgm:cxn modelId="{FB682115-32CD-448C-9CFD-CA582549332C}" type="presParOf" srcId="{4D9B0889-3701-47C2-AF65-5C35F06F3F39}" destId="{A87A0974-F064-4C9F-85D1-FBB7A5EFB1A7}" srcOrd="1" destOrd="0" presId="urn:microsoft.com/office/officeart/2008/layout/RadialCluster"/>
    <dgm:cxn modelId="{0D41D8E3-287D-427E-A002-FFD61019ECDA}" type="presParOf" srcId="{4D9B0889-3701-47C2-AF65-5C35F06F3F39}" destId="{4D6384AA-555D-4720-ACC7-42538727EE9E}" srcOrd="2" destOrd="0" presId="urn:microsoft.com/office/officeart/2008/layout/RadialCluster"/>
    <dgm:cxn modelId="{7ABE3EC1-3E66-488E-A6CA-424E22C42869}" type="presParOf" srcId="{4D9B0889-3701-47C2-AF65-5C35F06F3F39}" destId="{1272237C-48EC-4FC0-8D6E-8FECC568A365}" srcOrd="3" destOrd="0" presId="urn:microsoft.com/office/officeart/2008/layout/RadialCluster"/>
    <dgm:cxn modelId="{B066A228-78E5-4325-8FFA-B1C0436775C8}" type="presParOf" srcId="{4D9B0889-3701-47C2-AF65-5C35F06F3F39}" destId="{E9C08E74-9B45-458F-94A1-4ABEE327AD6A}" srcOrd="4" destOrd="0" presId="urn:microsoft.com/office/officeart/2008/layout/RadialCluster"/>
    <dgm:cxn modelId="{3F508BE2-D15D-4BFF-A2D7-C0375FC69479}" type="presParOf" srcId="{4D9B0889-3701-47C2-AF65-5C35F06F3F39}" destId="{CFCBB95B-0C06-44BA-B94F-1B1A90737466}" srcOrd="5" destOrd="0" presId="urn:microsoft.com/office/officeart/2008/layout/RadialCluster"/>
    <dgm:cxn modelId="{9012087C-BA5F-4B46-9E2C-F1EFA862F0AE}" type="presParOf" srcId="{4D9B0889-3701-47C2-AF65-5C35F06F3F39}" destId="{D9A160A1-F3F5-4CDD-BE10-49C6C558742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CA09A-DD58-4D20-9F0C-1912448A2CB1}">
      <dsp:nvSpPr>
        <dsp:cNvPr id="0" name=""/>
        <dsp:cNvSpPr/>
      </dsp:nvSpPr>
      <dsp:spPr>
        <a:xfrm>
          <a:off x="3351492" y="2055357"/>
          <a:ext cx="1357788" cy="1357788"/>
        </a:xfrm>
        <a:prstGeom prst="roundRect">
          <a:avLst/>
        </a:prstGeom>
        <a:solidFill>
          <a:srgbClr val="1234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группы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птиц</a:t>
          </a:r>
          <a:endParaRPr lang="ru-RU" sz="2800" kern="1200" dirty="0"/>
        </a:p>
      </dsp:txBody>
      <dsp:txXfrm>
        <a:off x="3417774" y="2121639"/>
        <a:ext cx="1225224" cy="1225224"/>
      </dsp:txXfrm>
    </dsp:sp>
    <dsp:sp modelId="{A87A0974-F064-4C9F-85D1-FBB7A5EFB1A7}">
      <dsp:nvSpPr>
        <dsp:cNvPr id="0" name=""/>
        <dsp:cNvSpPr/>
      </dsp:nvSpPr>
      <dsp:spPr>
        <a:xfrm rot="16200000">
          <a:off x="3585663" y="1610633"/>
          <a:ext cx="8894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384AA-555D-4720-ACC7-42538727EE9E}">
      <dsp:nvSpPr>
        <dsp:cNvPr id="0" name=""/>
        <dsp:cNvSpPr/>
      </dsp:nvSpPr>
      <dsp:spPr>
        <a:xfrm>
          <a:off x="2632509" y="130222"/>
          <a:ext cx="2795756" cy="1035687"/>
        </a:xfrm>
        <a:prstGeom prst="roundRect">
          <a:avLst/>
        </a:prstGeom>
        <a:solidFill>
          <a:srgbClr val="3BAB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перелётные</a:t>
          </a:r>
          <a:endParaRPr lang="ru-RU" sz="3500" kern="1200" dirty="0"/>
        </a:p>
      </dsp:txBody>
      <dsp:txXfrm>
        <a:off x="2683067" y="180780"/>
        <a:ext cx="2694640" cy="934571"/>
      </dsp:txXfrm>
    </dsp:sp>
    <dsp:sp modelId="{1272237C-48EC-4FC0-8D6E-8FECC568A365}">
      <dsp:nvSpPr>
        <dsp:cNvPr id="0" name=""/>
        <dsp:cNvSpPr/>
      </dsp:nvSpPr>
      <dsp:spPr>
        <a:xfrm rot="1324908">
          <a:off x="4691010" y="3103312"/>
          <a:ext cx="4981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81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08E74-9B45-458F-94A1-4ABEE327AD6A}">
      <dsp:nvSpPr>
        <dsp:cNvPr id="0" name=""/>
        <dsp:cNvSpPr/>
      </dsp:nvSpPr>
      <dsp:spPr>
        <a:xfrm>
          <a:off x="5160601" y="3196953"/>
          <a:ext cx="3012305" cy="1213682"/>
        </a:xfrm>
        <a:prstGeom prst="roundRect">
          <a:avLst/>
        </a:prstGeom>
        <a:solidFill>
          <a:srgbClr val="3BAB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кочующие</a:t>
          </a:r>
          <a:endParaRPr lang="ru-RU" sz="3500" kern="1200" dirty="0"/>
        </a:p>
      </dsp:txBody>
      <dsp:txXfrm>
        <a:off x="5219848" y="3256200"/>
        <a:ext cx="2893811" cy="1095188"/>
      </dsp:txXfrm>
    </dsp:sp>
    <dsp:sp modelId="{CFCBB95B-0C06-44BA-B94F-1B1A90737466}">
      <dsp:nvSpPr>
        <dsp:cNvPr id="0" name=""/>
        <dsp:cNvSpPr/>
      </dsp:nvSpPr>
      <dsp:spPr>
        <a:xfrm rot="9531288">
          <a:off x="2657326" y="3126397"/>
          <a:ext cx="7183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835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160A1-F3F5-4CDD-BE10-49C6C5587426}">
      <dsp:nvSpPr>
        <dsp:cNvPr id="0" name=""/>
        <dsp:cNvSpPr/>
      </dsp:nvSpPr>
      <dsp:spPr>
        <a:xfrm>
          <a:off x="6855" y="3154813"/>
          <a:ext cx="2674654" cy="1236789"/>
        </a:xfrm>
        <a:prstGeom prst="roundRect">
          <a:avLst/>
        </a:prstGeom>
        <a:solidFill>
          <a:srgbClr val="3BAB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зимующие (оседлые)</a:t>
          </a:r>
          <a:endParaRPr lang="ru-RU" sz="3300" kern="1200" dirty="0"/>
        </a:p>
      </dsp:txBody>
      <dsp:txXfrm>
        <a:off x="67230" y="3215188"/>
        <a:ext cx="2553904" cy="1116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AE58B-9DAD-4707-A677-228802CAF46F}" type="datetimeFigureOut">
              <a:rPr lang="ru-RU" smtClean="0"/>
              <a:t>26.10.2014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FF2DF-EF8C-4FF1-8BD7-81F37D6716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Природа\MirPt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535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445224"/>
            <a:ext cx="6400800" cy="93610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Природа\MirPtitsSla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Природа\MirPtitsSla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?lr=20875&amp;source=wiz" TargetMode="External"/><Relationship Id="rId3" Type="http://schemas.openxmlformats.org/officeDocument/2006/relationships/hyperlink" Target="http://ru.wikipedia.org/wiki/%C1%E5%EB%E0%FF_%F1%EE%E2%E0" TargetMode="External"/><Relationship Id="rId7" Type="http://schemas.openxmlformats.org/officeDocument/2006/relationships/hyperlink" Target="http://shiksabd.com/rogveles-interesnye-fakty-o-sovah-fotopodborka/" TargetMode="External"/><Relationship Id="rId2" Type="http://schemas.openxmlformats.org/officeDocument/2006/relationships/hyperlink" Target="http://smotret-mir.ru/planeta-zemlya/znachenie-ptic-v-prirod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cturesdram.ru/islam_video_86831.html" TargetMode="External"/><Relationship Id="rId11" Type="http://schemas.openxmlformats.org/officeDocument/2006/relationships/hyperlink" Target="http://puppy-kitty.ru/" TargetMode="External"/><Relationship Id="rId5" Type="http://schemas.openxmlformats.org/officeDocument/2006/relationships/hyperlink" Target="http://www.uahunter.com.ua/forum/vorona-t4474-120.html" TargetMode="External"/><Relationship Id="rId10" Type="http://schemas.openxmlformats.org/officeDocument/2006/relationships/hyperlink" Target="http://florofauna.ru/" TargetMode="External"/><Relationship Id="rId4" Type="http://schemas.openxmlformats.org/officeDocument/2006/relationships/hyperlink" Target="http://www.zooclub.ru/birds/vidy/144.shtml" TargetMode="External"/><Relationship Id="rId9" Type="http://schemas.openxmlformats.org/officeDocument/2006/relationships/hyperlink" Target="http://gva1001ohota.narod.r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muzofon.com/dl-storage.php?jeq=eyJoYXNoIjoiNTNjY2NiN2M5OTNlZmI2YjFkNzAzZTJkMjJjOTg1MjUiLCJhaWQiOjEwNTkwNzcsImlkIjozMTIwMzEzLCJleHBpcmUiOjEzODA3NDY5ODh9" TargetMode="External"/><Relationship Id="rId3" Type="http://schemas.openxmlformats.org/officeDocument/2006/relationships/hyperlink" Target="http://muzofon.com/" TargetMode="External"/><Relationship Id="rId7" Type="http://schemas.openxmlformats.org/officeDocument/2006/relationships/hyperlink" Target="http://muzofon.com/dwl2.php?jeq=e" TargetMode="External"/><Relationship Id="rId2" Type="http://schemas.openxmlformats.org/officeDocument/2006/relationships/hyperlink" Target="http://iplayer.fm/q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" TargetMode="External"/><Relationship Id="rId11" Type="http://schemas.openxmlformats.org/officeDocument/2006/relationships/hyperlink" Target="http://images.yandex.ru/yandsearch" TargetMode="External"/><Relationship Id="rId5" Type="http://schemas.openxmlformats.org/officeDocument/2006/relationships/hyperlink" Target="http://muzofon.com/search/Haley%20Reinhart" TargetMode="External"/><Relationship Id="rId10" Type="http://schemas.openxmlformats.org/officeDocument/2006/relationships/hyperlink" Target="http://www.zooclub.ru/birds/6.shtml" TargetMode="External"/><Relationship Id="rId4" Type="http://schemas.openxmlformats.org/officeDocument/2006/relationships/hyperlink" Target="http://www.zooclub.ru/birds/vidy/118084.shtml" TargetMode="External"/><Relationship Id="rId9" Type="http://schemas.openxmlformats.org/officeDocument/2006/relationships/hyperlink" Target="http://planetanimal.info/468563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/>
          <p:cNvSpPr>
            <a:spLocks noGrp="1"/>
          </p:cNvSpPr>
          <p:nvPr>
            <p:ph type="ctrTitle"/>
          </p:nvPr>
        </p:nvSpPr>
        <p:spPr>
          <a:xfrm>
            <a:off x="611188" y="115888"/>
            <a:ext cx="7772400" cy="1470025"/>
          </a:xfrm>
        </p:spPr>
        <p:txBody>
          <a:bodyPr/>
          <a:lstStyle/>
          <a:p>
            <a:r>
              <a:rPr lang="ru-RU" dirty="0" smtClean="0"/>
              <a:t>ПЕРНАТЫЕ ЖИТЕЛИ</a:t>
            </a:r>
            <a:br>
              <a:rPr lang="ru-RU" dirty="0" smtClean="0"/>
            </a:br>
            <a:r>
              <a:rPr lang="ru-RU" dirty="0" smtClean="0"/>
              <a:t> С. КРАСНОСЕЛЬКУП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5445125"/>
            <a:ext cx="8569325" cy="93662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Муниципальное общеобразовательное учреждение </a:t>
            </a:r>
            <a:r>
              <a:rPr lang="ru-RU" dirty="0" err="1" smtClean="0"/>
              <a:t>Красноселькупская</a:t>
            </a:r>
            <a:r>
              <a:rPr lang="ru-RU" dirty="0" smtClean="0"/>
              <a:t> средняя общеобразовательная школа «Радуга»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4" y="2205038"/>
            <a:ext cx="3887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bg1"/>
                </a:solidFill>
                <a:latin typeface="+mj-lt"/>
              </a:rPr>
              <a:t>Автор проекта: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j-lt"/>
              </a:rPr>
              <a:t>ДЬЯКОН АРТЁМ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ебед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465313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– ЛЕБЕДИ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716016" y="637309"/>
            <a:ext cx="4320480" cy="6059760"/>
          </a:xfrm>
          <a:prstGeom prst="horizontalScroll">
            <a:avLst/>
          </a:prstGeom>
          <a:gradFill>
            <a:gsLst>
              <a:gs pos="5790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ЛЕБЕДИ – БОЛЬШИЕ ПТИЦЫ. ЖИВУТ НА ПРЕСНЫХ ВОДАХ, ЗДЕСЬ ЖЕ ВЫВОДЯТ ПТЕНЦОВ. ПЛАВАЮТ ПРЕВОСХОДНО, НЕ НЫРЯЮТ, А ТОЛЬКО ПОГРУЖАЮТ ГОЛОВУ И ШЕЮ В ВОДУ,  ВЗЛЕТАЮТ С ТРУДОМ. НО А, ПОДНЯВШИСЬ, ЛЕТЯТ БЫСТРО; ХОДЯТ ПЛОХО И РЕДКО ВЫХОДЯТ НА СУШУ. ОСТОРОЖНЫЕ И УМНЫЕ ПТИЦЫ. ЖИВУТ ПАРАМИ И, ПО-ВИДИМОМУ, СОЕДИНЯЮТСЯ НА ВСЮ ЖИЗНЬ. СТРОИТ ГНЕЗДО САМКА, А САМЕЦ ПРИТАСКИВАЕТ МАТЕРИАЛЫ ДЛЯ ПОСТРОЙКИ. 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ЫСИЖИВАЕТ  ЯЙЦА САМКА, А САМЕЦ СТРОЖИТ ЕЕ.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ольга\Desktop\перелётные\лебеди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6649"/>
            <a:ext cx="4268107" cy="3201080"/>
          </a:xfrm>
          <a:prstGeom prst="rect">
            <a:avLst/>
          </a:prstGeom>
          <a:ln w="76200" cap="sq">
            <a:solidFill>
              <a:srgbClr val="123425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улик-вороб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65313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– КУЛИК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4048" y="764704"/>
            <a:ext cx="3888432" cy="5904656"/>
          </a:xfrm>
          <a:prstGeom prst="horizontalScroll">
            <a:avLst/>
          </a:prstGeom>
          <a:gradFill>
            <a:gsLst>
              <a:gs pos="762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КУЛИК-ТУНДРОВАЯ ПТИЦА. ПОСЛЕ ПРИЛЁТА КУЛИКИ ЗАНИМАЮТ ГНЕЗДОВЫЕ МЕСТА И ПРИСТУПАЮТ К ТОКОВАНИЮ. ВО ВРЕМЯ ТОКА КУЛИК ЛЕТАЕТ, ПОДНЯВ КРЫЛЬЯ ВЫСОКО ВВЕРХ, ТРЕПЕЩЕТ ИМИ И ИЗДАЁТ ТРЕЛЬ, ПОХОЖУЮ НА ТРЕСК КУЗНЕЧИКА. ГНЕЗДО – ПРОСТАЯ ЯМКА С ПРИМЯТОЙ ТРАВОЙ. КУЛИКИ НЕСУЕТЛИВЫЕ ПТИЦЫ, БЕГАЮТ НЕТОРОПЛИВО, КОРМЯТСЯ ТИХО ГЛАВНЫМ ОБРАЗОМ НАСЕКОМЫМИ,  РЕЖЕ МОЛЛЮСКАМИ И МЕЛКИМИ РАКООБРАЗНЫМИ.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ольга\Desktop\перелётные\кулик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2" y="2024844"/>
            <a:ext cx="4515670" cy="338437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елохвостый песочн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422108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– БЕЛОХВОСТЫЙ ПЕСОЧНИК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4048" y="764704"/>
            <a:ext cx="3888432" cy="5976664"/>
          </a:xfrm>
          <a:prstGeom prst="horizontalScroll">
            <a:avLst/>
          </a:prstGeom>
          <a:gradFill>
            <a:gsLst>
              <a:gs pos="6960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white"/>
                </a:solidFill>
              </a:rPr>
              <a:t>БЕЛОХВОСТЫЙ ПЕСОЧНИК-НЕБОЛЬШАЯ ПТИЦА. ЖИВЁТ В ЗОНАХ ЛЕСОТУНДРЫ И ТУНДРЫ. ЭТА ПТИЦА ЛИНЯЕТ, МЕНЯЕТ СВОЁ ОПЕРЕНЬЕ С ЛЕТНЕГО НА ЗИМНЕЕ. БУРОВАТО-ДЫМЧАТЫЙ ВЕРХ И БЕЛАЯ ГРУДЬ СТАНОВЯТСЯ ПОХОЖИМИ НА КУЛИКА.  ГЛАВНОЕ ОТЛИЧИЕ  - ГОЛОВА МОНОТОННАЯ, ЗЕЛЕНОВАТЫЕ ИЛИ ЖЕЛТОВАТЫЕ НОГИ, ОТСУТСТВИЕ </a:t>
            </a:r>
            <a:r>
              <a:rPr lang="en-US" dirty="0" smtClean="0">
                <a:solidFill>
                  <a:prstClr val="white"/>
                </a:solidFill>
              </a:rPr>
              <a:t> V – </a:t>
            </a:r>
            <a:r>
              <a:rPr lang="ru-RU" dirty="0" smtClean="0">
                <a:solidFill>
                  <a:prstClr val="white"/>
                </a:solidFill>
              </a:rPr>
              <a:t>ОБРАЗНОГО РИСУНКА НА СПИНКЕ И КРЫЛЬЯХ. ДЛЯ ГНЕЗДОВАНИЯ ВЫБИРАЕТ МЕСТО С РЕДЕНЬКОЙ ТРАВОЙ. ПИТАЕТСЯ , КАК И КУЛИК.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122" name="Picture 2" descr="E:\МИ Р ПТИЦ\белохвостый песочник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3" y="1772816"/>
            <a:ext cx="4736739" cy="316835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еребристая чайка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465313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– СЕРЕБРИСТАЯ ЧАЙКА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4048" y="1124744"/>
            <a:ext cx="3888432" cy="5184576"/>
          </a:xfrm>
          <a:prstGeom prst="horizontalScroll">
            <a:avLst/>
          </a:prstGeom>
          <a:gradFill>
            <a:gsLst>
              <a:gs pos="7040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white"/>
                </a:solidFill>
              </a:rPr>
              <a:t>КРУПНАЯ ЧАЙКА. В НАРОДЕ НАЗЫВАЮТ ХАЛЕЙ. ОБРАЗУЕТ КОЛОНИИ. САМКА ОТКЛАДЫВАЕТ  ОБЫЧНО 3 ЯЙЦА, КОТОРЫЕ НАСИЖИВАЮТ ОБА РОДИТЕЛЯ В ТЕЧЕНИЕ МЕСЯЦА. ОБЛАДАЕТ МОЩНЫМ, НО БЫСТРЫМ ПОЛЁТОМ. ЧАСТО ИСПОЛЬЗУЕТ ВОЗДУШНЫЕ ПОТОКИ ПРИ ПЛАНИРОВАНИИ И ПАРЕНИИ.  ЭТА ПТИЦА ВСЕЯДНА.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146" name="Picture 2" descr="E:\МИ Р ПТИЦ\халей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4114"/>
            <a:ext cx="4691889" cy="3565836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яте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458112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970"/>
            <a:ext cx="8229600" cy="1143000"/>
          </a:xfrm>
        </p:spPr>
        <p:txBody>
          <a:bodyPr/>
          <a:lstStyle/>
          <a:p>
            <a:r>
              <a:rPr lang="ru-RU" dirty="0" smtClean="0"/>
              <a:t>КОЧУЮЩИЕ – ДЯТЕЛ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7471" y="667335"/>
            <a:ext cx="4392488" cy="6165304"/>
          </a:xfrm>
          <a:prstGeom prst="horizontalScroll">
            <a:avLst/>
          </a:prstGeom>
          <a:gradFill>
            <a:gsLst>
              <a:gs pos="7040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white"/>
                </a:solidFill>
              </a:rPr>
              <a:t>ДЯТЕЛ – ПРИРОЖДЁННЫЙ ЛЕСНОЙ ЖИТЕЛЬ И ВЕДЁТ ДРЕВЕСНЫЙ ОБРАЗ ЖИЗНИ. ОНИ ОТЛИЧНО УМЕЮТ ЛАЗАТЬ ПО СТВОЛАМ И ВЕТКАМ И СПОСОБНЫ ПОЛЗАТЬ ДАЖЕ ВВЕРХ ТОРМАШКАМИ. КЛЮВ У ДЯТЛОВ ПРОЧНЫЙ И СИЛЬНЫЙ, ОН ДОСТАЕТ МУРАВЬЁВ И НАСЕКОМЫХ ИЗ ДРЕВЕСИНЫ И СЛИЗЫВАЕТ ДЛИННЫМ ЯЗЫКОМ. ДЯТЕЛ ВЕДЁТ ИСКЛЮЧИТЕЛЬНО ОДИНОКИЙ ОБРАЗ ЖИЗНИ, ПОЭТОМУ  С САМКОЙ ВЕДЁТ СЕБЯ НЕДРУЖЕЛЮБНО. ОН ПЕРЕЛЕТАЕТ В ОДИНОЧКУ НА РАЗЛИЧНЫЕ РАССТОЯНИЯ НЕЗАВИСИМО ОТ РАССТОЯНИЯ И СЕЗОНА.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74" name="Picture 2" descr="C:\Users\ольга\Desktop\перелётные\дятел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6" y="1988840"/>
            <a:ext cx="4125458" cy="3168352"/>
          </a:xfrm>
          <a:prstGeom prst="rect">
            <a:avLst/>
          </a:prstGeom>
          <a:ln w="63500" cap="sq">
            <a:solidFill>
              <a:schemeClr val="tx1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Гипотезы «Как птицы </a:t>
            </a:r>
            <a:br>
              <a:rPr lang="ru-RU" dirty="0" smtClean="0"/>
            </a:br>
            <a:r>
              <a:rPr lang="ru-RU" dirty="0" smtClean="0"/>
              <a:t>находят дорогу»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50436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7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Магнитное поле – одна из гипотез</a:t>
            </a:r>
            <a:endParaRPr lang="ru-RU" sz="3200" dirty="0"/>
          </a:p>
        </p:txBody>
      </p:sp>
      <p:pic>
        <p:nvPicPr>
          <p:cNvPr id="3074" name="Picture 2" descr="G:\Проект\магнитное пол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4720"/>
            <a:ext cx="4006784" cy="3005088"/>
          </a:xfrm>
          <a:prstGeom prst="rect">
            <a:avLst/>
          </a:prstGeom>
          <a:noFill/>
          <a:ln w="38100" cmpd="sng">
            <a:solidFill>
              <a:srgbClr val="AFBD2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оект\магн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82" y="1373564"/>
            <a:ext cx="3230666" cy="3198679"/>
          </a:xfrm>
          <a:prstGeom prst="rect">
            <a:avLst/>
          </a:prstGeom>
          <a:noFill/>
          <a:ln w="38100" cmpd="sng">
            <a:solidFill>
              <a:srgbClr val="AFBD2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323528" y="4653136"/>
            <a:ext cx="8568952" cy="1872208"/>
          </a:xfrm>
          <a:prstGeom prst="horizontalScroll">
            <a:avLst/>
          </a:prstGeom>
          <a:gradFill>
            <a:gsLst>
              <a:gs pos="7040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white"/>
                </a:solidFill>
              </a:rPr>
              <a:t>ГИПОТЕЗА: ПТИЦЫ МОГУТ ЧУВСТВОВАТЬ МАГНИТНЫЕ ПОЛЯ, КОТОРЫЕ ОКРУЖАЮТ ЗЕМЛЮ.</a:t>
            </a:r>
          </a:p>
          <a:p>
            <a:pPr algn="just"/>
            <a:r>
              <a:rPr lang="ru-RU" dirty="0" smtClean="0">
                <a:solidFill>
                  <a:prstClr val="white"/>
                </a:solidFill>
              </a:rPr>
              <a:t>НЕ ПОДТВЕРДИЛАСЬ.  ДОРОГА  ВО ВРЕМЯ ПЕРЕЛЁТА  - ЗАГАДКА!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ДОБРОЕ ДЕЛО</a:t>
            </a:r>
            <a:br>
              <a:rPr lang="ru-RU" dirty="0" smtClean="0"/>
            </a:br>
            <a:r>
              <a:rPr lang="ru-RU" dirty="0" smtClean="0"/>
              <a:t>ЭТО МОИ ОДНОКЛАССНИКИ</a:t>
            </a:r>
            <a:endParaRPr lang="ru-RU" dirty="0"/>
          </a:p>
        </p:txBody>
      </p:sp>
      <p:pic>
        <p:nvPicPr>
          <p:cNvPr id="6146" name="Picture 2" descr="C:\Users\ольга\Desktop\кормушки\P207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07" y="2059518"/>
            <a:ext cx="4597878" cy="3448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кормушки\P2070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7991" y="2048847"/>
            <a:ext cx="4704522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льга\Desktop\кормушки\P2090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275">
            <a:off x="2798846" y="2121907"/>
            <a:ext cx="3276735" cy="245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5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8286"/>
            <a:ext cx="8229600" cy="1143000"/>
          </a:xfrm>
        </p:spPr>
        <p:txBody>
          <a:bodyPr/>
          <a:lstStyle/>
          <a:p>
            <a:r>
              <a:rPr lang="ru-RU" dirty="0" smtClean="0"/>
              <a:t>ДОБРОЕ ДЕЛО</a:t>
            </a:r>
            <a:br>
              <a:rPr lang="ru-RU" dirty="0" smtClean="0"/>
            </a:br>
            <a:r>
              <a:rPr lang="ru-RU" dirty="0" smtClean="0"/>
              <a:t>Я И МОИ ДРУЗЬЯ</a:t>
            </a:r>
            <a:endParaRPr lang="ru-RU" dirty="0"/>
          </a:p>
        </p:txBody>
      </p:sp>
      <p:pic>
        <p:nvPicPr>
          <p:cNvPr id="7170" name="Picture 2" descr="C:\Users\ольга\Desktop\кормушки\P209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473692" cy="4855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5013679" y="1124744"/>
            <a:ext cx="4104456" cy="1536576"/>
          </a:xfrm>
          <a:prstGeom prst="cloudCallout">
            <a:avLst/>
          </a:prstGeom>
          <a:solidFill>
            <a:srgbClr val="3BA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ЗВЕРИ И ПТИЦЫ  НАШИ БРАТЬЯ МЕНЬШИЕ, А МЛАДШИХ НАДО  ЗАЩИЩАТЬ, ЗАБОТИТЬСЯ О НИХ!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8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ВЕРХНЕ-ТАЗОВСКИЙ ЗАПОВЕДНИК</a:t>
            </a:r>
            <a:endParaRPr lang="ru-RU" dirty="0"/>
          </a:p>
        </p:txBody>
      </p:sp>
      <p:pic>
        <p:nvPicPr>
          <p:cNvPr id="3074" name="Picture 2" descr="C:\Users\ольга\Desktop\Заповедник\P1160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Заповедник\P1160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7"/>
            <a:ext cx="4800533" cy="3238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707904" y="1340767"/>
            <a:ext cx="5112568" cy="1800199"/>
          </a:xfrm>
          <a:prstGeom prst="horizontalScroll">
            <a:avLst/>
          </a:prstGeom>
          <a:gradFill>
            <a:gsLst>
              <a:gs pos="0">
                <a:srgbClr val="AFBD29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ЗАПОВЕДНИКЕ ОБИТАЕТ ОКОЛО 20 ВИДОВ ПТИЦ. НАИБОЛЕЕ </a:t>
            </a:r>
            <a:r>
              <a:rPr lang="ru-RU" dirty="0">
                <a:solidFill>
                  <a:schemeClr val="bg1"/>
                </a:solidFill>
              </a:rPr>
              <a:t>ОХРАНЯЕМЫ</a:t>
            </a:r>
            <a:r>
              <a:rPr lang="ru-RU" dirty="0" smtClean="0">
                <a:solidFill>
                  <a:schemeClr val="bg1"/>
                </a:solidFill>
              </a:rPr>
              <a:t>: БЕРКУТ,  ГАГАРА КРАСНОЗОБАЯ, ГЛУХАРЬ, ОРЛАН-БЕЛОХВОСТ, РЯБЧИК, САПСАН, СОКОЛ, ЯСТРЕБ-ТЕТЕРЕВЯТНИК.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пол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79409"/>
            <a:ext cx="3979788" cy="2894391"/>
          </a:xfrm>
          <a:prstGeom prst="rect">
            <a:avLst/>
          </a:prstGeom>
          <a:noFill/>
          <a:ln w="38100" cmpd="sng">
            <a:solidFill>
              <a:srgbClr val="12342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жаворон_SpSound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124" name="Picture 9" descr="C:\Documents and Settings\1\Мои документы\Мои рисунки\птицы.pn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508104" y="1412776"/>
            <a:ext cx="3414714" cy="269729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03879"/>
            <a:ext cx="8229600" cy="1143000"/>
          </a:xfrm>
        </p:spPr>
        <p:txBody>
          <a:bodyPr/>
          <a:lstStyle/>
          <a:p>
            <a:r>
              <a:rPr lang="ru-RU" sz="3200" dirty="0" smtClean="0"/>
              <a:t>Мало увидеть, надо всмотреться</a:t>
            </a:r>
            <a:br>
              <a:rPr lang="ru-RU" sz="3200" dirty="0" smtClean="0"/>
            </a:br>
            <a:r>
              <a:rPr lang="ru-RU" sz="3200" dirty="0" smtClean="0"/>
              <a:t>Мало услышать, вслушаться нужно.</a:t>
            </a:r>
            <a:endParaRPr lang="ru-RU" sz="3200" dirty="0"/>
          </a:p>
        </p:txBody>
      </p:sp>
      <p:pic>
        <p:nvPicPr>
          <p:cNvPr id="2050" name="Picture 2" descr="G:\павлин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1625"/>
            <a:ext cx="4655798" cy="2793479"/>
          </a:xfrm>
          <a:prstGeom prst="rect">
            <a:avLst/>
          </a:prstGeom>
          <a:noFill/>
          <a:ln w="38100" cmpd="sng">
            <a:solidFill>
              <a:srgbClr val="123425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ОХРАНЯТЬ ПРИРОДУ, ЗНАЧИТ, ОХРАНЯТЬ СВОЮ РОДИНУ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1060" y="1844824"/>
            <a:ext cx="4104456" cy="936104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МИХАИЛ ПРИШВИН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</a:rPr>
              <a:t>http://</a:t>
            </a:r>
            <a:r>
              <a:rPr lang="ru-RU" sz="1400" u="sng" dirty="0" smtClean="0">
                <a:solidFill>
                  <a:srgbClr val="0000FF"/>
                </a:solidFill>
                <a:ea typeface="Calibri"/>
                <a:cs typeface="Times New Roman"/>
              </a:rPr>
              <a:t>festival.1september.ru/articles/528622</a:t>
            </a:r>
            <a:r>
              <a:rPr lang="ru-RU" sz="1400" dirty="0"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2"/>
              </a:rPr>
              <a:t>http://smotret-mir.ru/planeta-zemlya/znachenie-ptic-v-prirode.html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http://ru.wikipedia.org/wiki/%C1%E5%EB%E0%FF_%</a:t>
            </a:r>
            <a:r>
              <a:rPr lang="ru-RU" sz="1400" u="sng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hlinkClick r:id="rId3"/>
              </a:rPr>
              <a:t>F1%EE%E2%E0</a:t>
            </a:r>
            <a:endParaRPr lang="ru-RU" sz="1400" u="sng" dirty="0" smtClean="0">
              <a:solidFill>
                <a:srgbClr val="1F497D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</a:rPr>
              <a:t>http://images.yandex.ru/?</a:t>
            </a:r>
            <a:r>
              <a:rPr lang="ru-RU" sz="1400" u="sng" dirty="0" smtClean="0">
                <a:solidFill>
                  <a:srgbClr val="0000FF"/>
                </a:solidFill>
                <a:ea typeface="Calibri"/>
                <a:cs typeface="Times New Roman"/>
              </a:rPr>
              <a:t>lr=20875&amp;source=wiz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http://www.zooclub.ru/birds/vidy/144.shtml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http://www.uahunter.com.ua/forum/vorona-t4474-120.html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6"/>
              </a:rPr>
              <a:t>http://picturesdram.ru/islam_video_86831.html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http://shiksabd.com/rogveles-interesnye-fakty-o-sovah-fotopodborka/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8"/>
              </a:rPr>
              <a:t>http://images.yandex.ru/?lr=20875&amp;source=wiz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http://gva1001ohota.narod.ru/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10"/>
              </a:rPr>
              <a:t>http://florofauna.ru/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a typeface="Calibri"/>
                <a:cs typeface="Times New Roman"/>
                <a:hlinkClick r:id="rId11"/>
              </a:rPr>
              <a:t>http://puppy-kitty.ru</a:t>
            </a:r>
            <a:r>
              <a:rPr lang="en-US" sz="1400" u="sng" dirty="0" smtClean="0">
                <a:solidFill>
                  <a:srgbClr val="0000FF"/>
                </a:solidFill>
                <a:ea typeface="Calibri"/>
                <a:cs typeface="Times New Roman"/>
                <a:hlinkClick r:id="rId11"/>
              </a:rPr>
              <a:t>/</a:t>
            </a:r>
            <a:r>
              <a:rPr lang="ru-RU" sz="1400" u="sng" dirty="0" smtClean="0">
                <a:solidFill>
                  <a:srgbClr val="0000FF"/>
                </a:solidFill>
                <a:ea typeface="Calibri"/>
                <a:cs typeface="Times New Roman"/>
              </a:rPr>
              <a:t> и др.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48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96544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ea typeface="Calibri"/>
                <a:cs typeface="Times New Roman"/>
              </a:rPr>
              <a:t> </a:t>
            </a: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2"/>
              </a:rPr>
              <a:t>http://iplayer.fm/q</a:t>
            </a:r>
            <a:r>
              <a:rPr lang="ru-RU" sz="1400" u="sng" dirty="0" smtClean="0">
                <a:solidFill>
                  <a:srgbClr val="0000FF"/>
                </a:solidFill>
                <a:ea typeface="Calibri"/>
                <a:cs typeface="Times New Roman"/>
                <a:hlinkClick r:id="rId2"/>
              </a:rPr>
              <a:t>/</a:t>
            </a:r>
            <a:endParaRPr lang="ru-RU" sz="1400" u="sng" dirty="0" smtClean="0">
              <a:solidFill>
                <a:srgbClr val="0000FF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http://muzofon.com/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4"/>
              </a:rPr>
              <a:t>http://www.zooclub.ru/birds/vidy/118084.shtml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a typeface="Calibri"/>
                <a:cs typeface="Times New Roman"/>
                <a:hlinkClick r:id="rId5"/>
              </a:rPr>
              <a:t>http://</a:t>
            </a:r>
            <a:r>
              <a:rPr lang="en-US" sz="1400" dirty="0" smtClean="0">
                <a:ea typeface="Calibri"/>
                <a:cs typeface="Times New Roman"/>
                <a:hlinkClick r:id="rId5"/>
              </a:rPr>
              <a:t>muzofon.com/search/Haley%20Reinhart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6"/>
              </a:rPr>
              <a:t>http://images.yandex.ru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http://</a:t>
            </a:r>
            <a:r>
              <a:rPr lang="ru-RU" sz="1400" u="sng" dirty="0" smtClean="0">
                <a:solidFill>
                  <a:srgbClr val="0000FF"/>
                </a:solidFill>
                <a:ea typeface="Calibri"/>
                <a:cs typeface="Times New Roman"/>
                <a:hlinkClick r:id="rId7"/>
              </a:rPr>
              <a:t>muzofon.com/dwl2.php?jeq=e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8"/>
              </a:rPr>
              <a:t>http://muzofon.com/dl-</a:t>
            </a:r>
            <a:r>
              <a:rPr lang="ru-RU" sz="1400" dirty="0">
                <a:ea typeface="Calibri"/>
                <a:cs typeface="Times New Roman"/>
              </a:rPr>
              <a:t> 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> </a:t>
            </a:r>
            <a:r>
              <a:rPr lang="ru-RU" sz="1400" u="sng" dirty="0">
                <a:solidFill>
                  <a:srgbClr val="0000FF"/>
                </a:solidFill>
                <a:ea typeface="Calibri"/>
                <a:cs typeface="Times New Roman"/>
                <a:hlinkClick r:id="rId9"/>
              </a:rPr>
              <a:t>http://planetanimal.info/468563.htm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a typeface="Calibri"/>
                <a:cs typeface="Times New Roman"/>
                <a:hlinkClick r:id="rId10"/>
              </a:rPr>
              <a:t>http://</a:t>
            </a:r>
            <a:r>
              <a:rPr lang="en-US" sz="1400" dirty="0" smtClean="0">
                <a:ea typeface="Calibri"/>
                <a:cs typeface="Times New Roman"/>
                <a:hlinkClick r:id="rId10"/>
              </a:rPr>
              <a:t>www.zooclub.ru/birds/6.shtml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a typeface="Calibri"/>
                <a:cs typeface="Times New Roman"/>
                <a:hlinkClick r:id="rId9"/>
              </a:rPr>
              <a:t>http://</a:t>
            </a:r>
            <a:r>
              <a:rPr lang="en-US" sz="1400" dirty="0" smtClean="0">
                <a:ea typeface="Calibri"/>
                <a:cs typeface="Times New Roman"/>
                <a:hlinkClick r:id="rId9"/>
              </a:rPr>
              <a:t>planetanimal.info/468563.htm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a typeface="Calibri"/>
                <a:cs typeface="Times New Roman"/>
                <a:hlinkClick r:id="rId11"/>
              </a:rPr>
              <a:t>http://</a:t>
            </a:r>
            <a:r>
              <a:rPr lang="en-US" sz="1400" dirty="0" smtClean="0">
                <a:ea typeface="Calibri"/>
                <a:cs typeface="Times New Roman"/>
                <a:hlinkClick r:id="rId11"/>
              </a:rPr>
              <a:t>images.yandex.ru/yandsearch</a:t>
            </a: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6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463854" y="19650"/>
            <a:ext cx="8229600" cy="1143000"/>
          </a:xfrm>
        </p:spPr>
        <p:txBody>
          <a:bodyPr/>
          <a:lstStyle/>
          <a:p>
            <a:r>
              <a:rPr lang="ru-RU" sz="4000" dirty="0" smtClean="0"/>
              <a:t>ХИЩНЫЕ ПТИЦЫ – </a:t>
            </a:r>
            <a:br>
              <a:rPr lang="ru-RU" sz="4000" dirty="0" smtClean="0"/>
            </a:br>
            <a:r>
              <a:rPr lang="ru-RU" sz="4000" dirty="0" smtClean="0"/>
              <a:t>ЭТО САНИТАРЫ ПРИРОДЫ!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1026" name="Picture 2" descr="C:\Users\ольга\Desktop\МИ Р ПТИЦ\сапс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4" y="1628799"/>
            <a:ext cx="2667985" cy="1968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995442" y="283051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САПСАН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91" y="2790492"/>
            <a:ext cx="2324839" cy="2839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5013176"/>
            <a:ext cx="1268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ПОЛЯРНАЯ</a:t>
            </a:r>
          </a:p>
          <a:p>
            <a:r>
              <a:rPr lang="ru-RU" dirty="0" smtClean="0">
                <a:solidFill>
                  <a:prstClr val="white"/>
                </a:solidFill>
              </a:rPr>
              <a:t>СОВА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" name="Picture 11" descr="133188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78" y="4005064"/>
            <a:ext cx="3123278" cy="2037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7681" y="549108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ФИЛИН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Значение птиц</a:t>
            </a:r>
            <a:endParaRPr lang="ru-RU" dirty="0"/>
          </a:p>
        </p:txBody>
      </p:sp>
      <p:pic>
        <p:nvPicPr>
          <p:cNvPr id="4" name="Picture 3" descr="C:\Users\ольга\Desktop\кормушки\сова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77616"/>
            <a:ext cx="3145431" cy="2843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4"/>
          <p:cNvSpPr txBox="1">
            <a:spLocks/>
          </p:cNvSpPr>
          <p:nvPr/>
        </p:nvSpPr>
        <p:spPr bwMode="auto">
          <a:xfrm>
            <a:off x="5580112" y="1124744"/>
            <a:ext cx="3397096" cy="5472608"/>
          </a:xfrm>
          <a:prstGeom prst="horizontalScroll">
            <a:avLst/>
          </a:prstGeom>
          <a:gradFill flip="none" rotWithShape="1">
            <a:gsLst>
              <a:gs pos="808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  <a:tileRect/>
          </a:gradFill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СОВА УНИЧТОЖАЕТ ЗА ЛЕТО ДО ТЫСЯЧИ МЫШЕЙ-ПОЛЁВОК, СБЕРЕГАЯ ТЕМ САМЫМ ТОННУ ЗЕРНА! НИ ОДНА КОШКА НЕ МОЖЕТ СОПЕРНИЧАТЬ С СОВОЙ.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СЕМЬЯ ЛАСТОЧЕК  ЗА ЛЕТО УНИЧТОЖАЕТ ОКОЛО МИЛЛИОНА НАСЕКОМЫХ-ВРЕДИТЕЛЕЙ.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:\ласточ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29" y="3861048"/>
            <a:ext cx="3453917" cy="252028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ПАМЯТНИКИ ПТИЦАМ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3240360" cy="262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 txBox="1">
            <a:spLocks/>
          </p:cNvSpPr>
          <p:nvPr/>
        </p:nvSpPr>
        <p:spPr bwMode="auto">
          <a:xfrm>
            <a:off x="5004048" y="620688"/>
            <a:ext cx="3960440" cy="6336704"/>
          </a:xfrm>
          <a:prstGeom prst="horizontalScroll">
            <a:avLst/>
          </a:prstGeom>
          <a:gradFill flip="none" rotWithShape="1">
            <a:gsLst>
              <a:gs pos="808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  <a:tileRect/>
          </a:gradFill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ПАМЯТНИК ВОРОБЬЮ В БОСТОНЕ. СПАСЛИ ГОРОД ОТ ГОЛОДА, КОГДА ПОЯВИЛИСЬ НЕВИДАННЫЕ ГУСЕНИЦЫ.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ПАМЯТНИК ЧАЙКЕ В СОЛТ-ЛЕЙК-СИТИ (США).ПТИЦА СПАСЛА ОТ САРАНЧИ УРОЖАЙ ОБИТАТЕЛЕЙ ПЕРВЫХ ПОСЕЛЕНИЙ АМЕРИКИ.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ПАМЯТНИК ГУСЯМ В РИМЕ. СПАСЛИ ГОРОД ОТ ПОДКРАДЫВАЮЩИХСЯ ВРАГОВ, РАЗБУДИВ ПОСТЫ ОХРАНЫ СВОИМ ГОГОТОМ.</a:t>
            </a:r>
          </a:p>
          <a:p>
            <a:pPr marL="0" indent="0" algn="just">
              <a:buFont typeface="Arial" charset="0"/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ПАМЯТНИК ПОЧТОВОЙ </a:t>
            </a:r>
            <a:r>
              <a:rPr lang="ru-RU" sz="1800" dirty="0" smtClean="0">
                <a:solidFill>
                  <a:schemeClr val="bg1"/>
                </a:solidFill>
              </a:rPr>
              <a:t>ГОЛУБКЕ </a:t>
            </a:r>
            <a:r>
              <a:rPr lang="ru-RU" sz="1800" dirty="0" smtClean="0">
                <a:solidFill>
                  <a:schemeClr val="bg1"/>
                </a:solidFill>
              </a:rPr>
              <a:t>В АНГЛИИ.  ДОСТАВИЛА КАПСУЛУ С КООРДИНАТАМИ ТОНУЩЕЙ ПОДВОДНОЙ ЛОДКИ.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САМАЯ ДРЕВНЯЯ ПТИЦА-АРХЕОТЕРИКС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88024" y="908720"/>
            <a:ext cx="4176464" cy="5688632"/>
          </a:xfrm>
          <a:prstGeom prst="horizontalScroll">
            <a:avLst/>
          </a:prstGeom>
          <a:gradFill flip="none" rotWithShape="1">
            <a:gsLst>
              <a:gs pos="808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АРХЕОПТЕРИКС В ПЕРЕВОДЕ  «ДРЕВНЕЕ КРЫЛО». У НЕГО БЫЛА ЗУБАСТАЯ ПАСТЬ,  КОГТИСТЫЕ ПАЛЬЦЫ НА КРЫЛЬЯХ,  ДЛИННЫЙ ХВОСТ ИЗ МНОГОЧИСЛЕННЫХ ПОЗВОНКОВ. 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БЫЛ РАЗМЕРОМ С ГОЛУБЯ, НО КАЗАЛСЯ КРУПНЕЕ ИЗ-ЗА ДЛИННОГО ХВОСТА  И БОЛЬШИХ КРЫЛЬЕВ. НЕСМОРТЯ НА БОЛЬШИЕ КРЫЛЬЯ, АРХЕОПТЕРИКС БЫЛ ПЛОХИМ ЛЕТУНОМ ПО ПРИЧИНЕ ПЛОХО РАЗВИТОЙ ГРУДНОЙ МУСКУЛАТУРЫ. ЖИЛ ОКОЛО 145 МЛН. ЛЕТ НАЗАД.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432339" cy="3600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2148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ПТИЦЫ -  НЕПОСЕДЫ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5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ун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537321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- ПУНОЧКА</a:t>
            </a:r>
            <a:endParaRPr lang="ru-RU" dirty="0"/>
          </a:p>
        </p:txBody>
      </p:sp>
      <p:pic>
        <p:nvPicPr>
          <p:cNvPr id="4" name="Объект 3" descr="Пуночка / &#10;Птицы Ямала / Губкинская ЦБС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36504" cy="4752528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4932040" y="764704"/>
            <a:ext cx="4104455" cy="5832648"/>
          </a:xfrm>
          <a:prstGeom prst="horizontalScroll">
            <a:avLst/>
          </a:prstGeom>
          <a:gradFill flip="none" rotWithShape="1">
            <a:gsLst>
              <a:gs pos="808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ЭТО САМАЯ СЕВЕРНАЯ  ИЗ ВСЕХ ВОРОБЬИНЫХ ПТИЦ МИРА.ВЕСНОЙ ОНИ ЧИСТО-БЕЛЫЕ, А СПИНА,КОНЦЫ КРЫЛЬЕВ И ХВОСТ – ЧЁРНЫЕ. ЭТИ МИЛЫЕ, БОЙКИЕ ПТИЧКИ ПРИЛЕТАЮТ В РАЗГАР ВЕСНЫ И СВЕТА.ТЫСЯЧНЫЕ СТАИ БЕЛО-ПЁСТРЫХ ПТИЧЕК САДЯТСЯ НА КРЫШИ ДОМОВ, А  ВЛЕТАЯ МЕТЕЛЬЮ ПРОНОСЯТСЯ  В ВОЗДУХЕ, НАПОЛНЯЯ ЕЁ ЗВОНКИМИ ТРЕЛЯМИ. САМЦЫ ПОЮТ, СИДЯ НА ВОЗВЫШЕННОМ МЕСТЕ, ОХРАНЯЮТ ТЕРРИТОРИЮ ОТ ДРУГИХ САМЦОВ.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пун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506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елощекая казар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65313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ПЕРЕЛЁТНЫЕ – БЕЛОЩЕКАЯ КАЗАРКА</a:t>
            </a:r>
            <a:endParaRPr lang="ru-RU" dirty="0"/>
          </a:p>
        </p:txBody>
      </p:sp>
      <p:pic>
        <p:nvPicPr>
          <p:cNvPr id="2050" name="Picture 2" descr="E:\МИ Р ПТИЦ\белощекая казарка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7"/>
            <a:ext cx="4680521" cy="3649219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4997508" y="881336"/>
            <a:ext cx="3888432" cy="5976664"/>
          </a:xfrm>
          <a:prstGeom prst="horizontalScroll">
            <a:avLst/>
          </a:prstGeom>
          <a:gradFill>
            <a:gsLst>
              <a:gs pos="78350">
                <a:srgbClr val="AFBD29"/>
              </a:gs>
              <a:gs pos="0">
                <a:srgbClr val="123425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ЗИМУЕТ В ВЕЛИКОБРИТАНИИ И СЕВЕРО-ЗАПАДНОЙ ЕВРОПЕ. ГНЁЗДА СТРОИТ ОТКРЫТО, БЕЗ МАСКИРОВКИ, КОТОРЫЕ ЗАМЕТНЫ ИЗДАЛИ. НАСИЖИВАЕТ ОДНА САМКА, САМЦА ЖЕ МОЖНО ВСТРЕТИТЬ В СТРОЖЕВОЙ ПОЗЕ БЛИЗ ГНЕЗДА. БЕГАЕТ НАСТОЛЬКО ХОРОШО, ЧТО ИНОГДА БЕГСТВОМ СПАСАЕТСЯ ВО ВРЕМЯ ЛИНЬКИ.  ПРЕКРАСНО ПЛАВАЕТ. ЛЕГКО ЛЕТАЕТ. ПИТАЕТСЯ  ТРАВЯНИСТЫМИ РАСТЕНИЯМИ, ВОДНЫМИ НАСЕКОМЫМИ, МОЛЛЮСКАМИ.</a:t>
            </a:r>
          </a:p>
        </p:txBody>
      </p:sp>
    </p:spTree>
    <p:extLst>
      <p:ext uri="{BB962C8B-B14F-4D97-AF65-F5344CB8AC3E}">
        <p14:creationId xmlns:p14="http://schemas.microsoft.com/office/powerpoint/2010/main" val="15879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irPtit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MirPtits</Template>
  <TotalTime>1523</TotalTime>
  <Words>820</Words>
  <Application>Microsoft Office PowerPoint</Application>
  <PresentationFormat>Экран (4:3)</PresentationFormat>
  <Paragraphs>79</Paragraphs>
  <Slides>22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MirPtits</vt:lpstr>
      <vt:lpstr>ПЕРНАТЫЕ ЖИТЕЛИ  С. КРАСНОСЕЛЬКУП</vt:lpstr>
      <vt:lpstr>Мало увидеть, надо всмотреться Мало услышать, вслушаться нужно.</vt:lpstr>
      <vt:lpstr>ХИЩНЫЕ ПТИЦЫ –  ЭТО САНИТАРЫ ПРИРОДЫ!</vt:lpstr>
      <vt:lpstr>Значение птиц</vt:lpstr>
      <vt:lpstr>ПАМЯТНИКИ ПТИЦАМ</vt:lpstr>
      <vt:lpstr>САМАЯ ДРЕВНЯЯ ПТИЦА-АРХЕОТЕРИКС</vt:lpstr>
      <vt:lpstr>ПТИЦЫ -  НЕПОСЕДЫ</vt:lpstr>
      <vt:lpstr>ПЕРЕЛЁТНЫЕ - ПУНОЧКА</vt:lpstr>
      <vt:lpstr>ПЕРЕЛЁТНЫЕ – БЕЛОЩЕКАЯ КАЗАРКА</vt:lpstr>
      <vt:lpstr>ПЕРЕЛЁТНЫЕ – ЛЕБЕДИ</vt:lpstr>
      <vt:lpstr>ПЕРЕЛЁТНЫЕ – КУЛИК</vt:lpstr>
      <vt:lpstr>ПЕРЕЛЁТНЫЕ – БЕЛОХВОСТЫЙ ПЕСОЧНИК</vt:lpstr>
      <vt:lpstr>ПЕРЕЛЁТНЫЕ – СЕРЕБРИСТАЯ ЧАЙКА</vt:lpstr>
      <vt:lpstr>КОЧУЮЩИЕ – ДЯТЕЛ</vt:lpstr>
      <vt:lpstr>Гипотезы «Как птицы  находят дорогу»</vt:lpstr>
      <vt:lpstr>Магнитное поле – одна из гипотез</vt:lpstr>
      <vt:lpstr>ДОБРОЕ ДЕЛО ЭТО МОИ ОДНОКЛАССНИКИ</vt:lpstr>
      <vt:lpstr>ДОБРОЕ ДЕЛО Я И МОИ ДРУЗЬЯ</vt:lpstr>
      <vt:lpstr>ВЕРХНЕ-ТАЗОВСКИЙ ЗАПОВЕДНИК</vt:lpstr>
      <vt:lpstr>ОХРАНЯТЬ ПРИРОДУ, ЗНАЧИТ, ОХРАНЯТЬ СВОЮ РОДИНУ</vt:lpstr>
      <vt:lpstr>ресурсы</vt:lpstr>
      <vt:lpstr>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Пернатые помощники  Севера</dc:title>
  <dc:creator>Ольга Карташова</dc:creator>
  <dc:description>http://propowerpoint.ru - Бесплатные шаблоны для презентаций. Полезные советы и уроки  PowerPoint .</dc:description>
  <cp:lastModifiedBy>ольга</cp:lastModifiedBy>
  <cp:revision>111</cp:revision>
  <dcterms:created xsi:type="dcterms:W3CDTF">2013-02-02T06:06:33Z</dcterms:created>
  <dcterms:modified xsi:type="dcterms:W3CDTF">2014-10-26T05:22:18Z</dcterms:modified>
</cp:coreProperties>
</file>