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42E05-11CC-45A8-A10B-5BE1739A84CB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BC1A0-61C8-4A26-A681-3B31E94993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mb dir="vert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0%BE%D0%B2%D0%BE%D0%B3%D0%BE%D0%B4%D0%BD%D1%8F%D1%8F_%D1%91%D0%BB%D0%BA%D0%B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90-%D0%B5" TargetMode="External"/><Relationship Id="rId2" Type="http://schemas.openxmlformats.org/officeDocument/2006/relationships/hyperlink" Target="http://ru.wikipedia.org/wiki/%D0%A0%D0%BE%D1%81%D1%81%D0%B8%D1%8F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hyperlink" Target="http://ru.wikipedia.org/wiki/XX_%D0%B2%D0%B5%D0%B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0%B8%D1%80%D0%B3%D0%B8%D0%B7%D0%B8%D1%8F" TargetMode="External"/><Relationship Id="rId13" Type="http://schemas.openxmlformats.org/officeDocument/2006/relationships/image" Target="../media/image7.jpeg"/><Relationship Id="rId3" Type="http://schemas.openxmlformats.org/officeDocument/2006/relationships/hyperlink" Target="http://ru.wikipedia.org/wiki/%D0%9F%D1%80%D0%B0%D0%B7%D0%B4%D0%BD%D0%B8%D0%BA" TargetMode="External"/><Relationship Id="rId7" Type="http://schemas.openxmlformats.org/officeDocument/2006/relationships/hyperlink" Target="http://ru.wikipedia.org/wiki/%D0%A3%D0%BA%D1%80%D0%B0%D0%B8%D0%BD%D0%B0" TargetMode="External"/><Relationship Id="rId12" Type="http://schemas.openxmlformats.org/officeDocument/2006/relationships/hyperlink" Target="http://ru.wikipedia.org/wiki/%D0%A0%D0%9A%D0%9A%D0%A4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1%D0%B5%D0%BB%D0%BE%D1%80%D1%83%D1%81%D1%81%D0%B8%D1%8F" TargetMode="External"/><Relationship Id="rId11" Type="http://schemas.openxmlformats.org/officeDocument/2006/relationships/hyperlink" Target="http://ru.wikipedia.org/wiki/%D0%9A%D1%80%D0%B0%D1%81%D0%BD%D0%B0%D1%8F_%D0%B0%D1%80%D0%BC%D0%B8%D1%8F" TargetMode="External"/><Relationship Id="rId5" Type="http://schemas.openxmlformats.org/officeDocument/2006/relationships/hyperlink" Target="http://ru.wikipedia.org/wiki/%D0%A0%D0%BE%D1%81%D1%81%D0%B8%D1%8F" TargetMode="External"/><Relationship Id="rId10" Type="http://schemas.openxmlformats.org/officeDocument/2006/relationships/hyperlink" Target="http://ru.wikipedia.org/wiki/%D0%A1%D0%A1%D0%A1%D0%A0" TargetMode="External"/><Relationship Id="rId4" Type="http://schemas.openxmlformats.org/officeDocument/2006/relationships/hyperlink" Target="http://ru.wikipedia.org/wiki/23_%D1%84%D0%B5%D0%B2%D1%80%D0%B0%D0%BB%D1%8F" TargetMode="External"/><Relationship Id="rId9" Type="http://schemas.openxmlformats.org/officeDocument/2006/relationships/hyperlink" Target="http://ru.wikipedia.org/wiki/%D0%9F%D1%80%D0%B8%D0%B4%D0%BD%D0%B5%D1%81%D1%82%D1%80%D0%BE%D0%B2%D1%81%D0%BA%D0%B0%D1%8F_%D0%9C%D0%BE%D0%BB%D0%B4%D0%B0%D0%B2%D1%81%D0%BA%D0%B0%D1%8F_%D0%A0%D0%B5%D1%81%D0%BF%D1%83%D0%B1%D0%BB%D0%B8%D0%BA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ttp://pixel-mix.ru/uploads/posts/2012-01/1326060577_oboi_k_novogodnim_prazdnikam_7_16_bender777po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71678"/>
            <a:ext cx="6536577" cy="4357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11" name="TextBox 10"/>
          <p:cNvSpPr txBox="1"/>
          <p:nvPr/>
        </p:nvSpPr>
        <p:spPr>
          <a:xfrm>
            <a:off x="1785918" y="857232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Зимние   праздники</a:t>
            </a:r>
            <a:endParaRPr lang="ru-RU" sz="40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357166"/>
            <a:ext cx="3429024" cy="1071570"/>
          </a:xfrm>
        </p:spPr>
        <p:txBody>
          <a:bodyPr/>
          <a:lstStyle/>
          <a:p>
            <a:pPr algn="ctr"/>
            <a:r>
              <a:rPr lang="ru-RU" dirty="0" smtClean="0"/>
              <a:t>Новый год</a:t>
            </a:r>
            <a:endParaRPr lang="ru-RU" dirty="0"/>
          </a:p>
        </p:txBody>
      </p:sp>
      <p:pic>
        <p:nvPicPr>
          <p:cNvPr id="6" name="Picture 2" descr="http://i2.guns.ru/forums/icons/forum_pictures/002826/28269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286124"/>
            <a:ext cx="4762500" cy="321468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14348" y="1428736"/>
            <a:ext cx="80724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Встреча Нового года является во многих странах очень значимым праздником. И сопровождается разнообразными эстрадными мероприятиями, застольем, народными гуляньями. Согласно традиции в доме устанавливается </a:t>
            </a:r>
            <a:r>
              <a:rPr lang="ru-RU" dirty="0" smtClean="0">
                <a:hlinkClick r:id="rId3" tooltip="Новогодняя ёлка"/>
              </a:rPr>
              <a:t>новогодняя ёлка</a:t>
            </a:r>
            <a:r>
              <a:rPr lang="ru-RU" dirty="0" smtClean="0"/>
              <a:t>. Во многих странах её ставят на Рождество и именуют рождественской ёлкой.</a:t>
            </a:r>
            <a:endParaRPr lang="ru-RU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071670" y="214290"/>
            <a:ext cx="5357850" cy="14287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Татьянин день «День студента»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571612"/>
            <a:ext cx="842968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Празднование дня студента </a:t>
            </a:r>
            <a:r>
              <a:rPr lang="ru-RU" dirty="0" smtClean="0"/>
              <a:t>всегда было </a:t>
            </a:r>
            <a:r>
              <a:rPr lang="ru-RU" dirty="0" smtClean="0"/>
              <a:t>шумным и </a:t>
            </a:r>
            <a:r>
              <a:rPr lang="ru-RU" dirty="0" smtClean="0"/>
              <a:t>весёлым, его отмечают 25 января.</a:t>
            </a:r>
          </a:p>
          <a:p>
            <a:r>
              <a:rPr lang="ru-RU" dirty="0" smtClean="0"/>
              <a:t>Поначалу </a:t>
            </a:r>
            <a:r>
              <a:rPr lang="ru-RU" dirty="0" smtClean="0"/>
              <a:t>этот праздник отмечали только в Москве, но в нём принимал участие практически весь город. Начинался праздник с проведения официальных церемоний в здании университета. </a:t>
            </a:r>
          </a:p>
          <a:p>
            <a:r>
              <a:rPr lang="ru-RU" dirty="0" smtClean="0"/>
              <a:t>После Октябрьской революции Татьянин день вспоминали уже редко. Только после открытия в 1995 году храма в честь мученицы Татьяны при Московском университете этот праздник </a:t>
            </a:r>
            <a:r>
              <a:rPr lang="ru-RU" sz="2000" dirty="0" smtClean="0"/>
              <a:t>вновь</a:t>
            </a:r>
            <a:r>
              <a:rPr lang="ru-RU" dirty="0" smtClean="0"/>
              <a:t> ожил.</a:t>
            </a:r>
            <a:endParaRPr lang="ru-RU" dirty="0"/>
          </a:p>
        </p:txBody>
      </p:sp>
      <p:pic>
        <p:nvPicPr>
          <p:cNvPr id="3074" name="Picture 2" descr="http://img0.liveinternet.ru/images/attach/c/7/96/656/96656938_1352133659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143380"/>
            <a:ext cx="2571768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143800" cy="1399032"/>
          </a:xfrm>
        </p:spPr>
        <p:txBody>
          <a:bodyPr>
            <a:normAutofit/>
          </a:bodyPr>
          <a:lstStyle/>
          <a:p>
            <a:r>
              <a:rPr lang="ru-RU" dirty="0" smtClean="0"/>
              <a:t>День Святого Валентина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78592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 </a:t>
            </a:r>
            <a:r>
              <a:rPr lang="ru-RU" dirty="0" smtClean="0">
                <a:hlinkClick r:id="rId2" tooltip="Россия"/>
              </a:rPr>
              <a:t>России</a:t>
            </a:r>
            <a:r>
              <a:rPr lang="ru-RU" dirty="0" smtClean="0"/>
              <a:t> праздник носит светский характер и отмечается с начала </a:t>
            </a:r>
            <a:r>
              <a:rPr lang="ru-RU" dirty="0" smtClean="0">
                <a:hlinkClick r:id="rId3" tooltip="1990-е"/>
              </a:rPr>
              <a:t>90-х годов</a:t>
            </a:r>
            <a:r>
              <a:rPr lang="ru-RU" dirty="0" smtClean="0"/>
              <a:t> </a:t>
            </a:r>
            <a:r>
              <a:rPr lang="ru-RU" dirty="0" smtClean="0">
                <a:hlinkClick r:id="rId4" tooltip="XX век"/>
              </a:rPr>
              <a:t>XX века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278605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Открытки-валентинки</a:t>
            </a:r>
            <a:r>
              <a:rPr lang="ru-RU" dirty="0" smtClean="0"/>
              <a:t> в виде алого сердечка сейчас очень хорошо известны в качестве символического подарка в День святого Валентина.</a:t>
            </a:r>
            <a:endParaRPr lang="ru-RU" dirty="0"/>
          </a:p>
        </p:txBody>
      </p:sp>
      <p:pic>
        <p:nvPicPr>
          <p:cNvPr id="2050" name="Picture 2" descr="http://www.yaplakal.com/uploads/post-3-1328799566488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4000504"/>
            <a:ext cx="4102849" cy="26431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7158" y="357166"/>
            <a:ext cx="8286808" cy="1071570"/>
          </a:xfrm>
          <a:prstGeom prst="rect">
            <a:avLst/>
          </a:prstGeom>
        </p:spPr>
        <p:txBody>
          <a:bodyPr/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День защитника Отечества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 descr="http://www.good-cook.ru/foto/foto/23-fev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643314"/>
            <a:ext cx="3810000" cy="28575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500174"/>
            <a:ext cx="83582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День </a:t>
            </a:r>
            <a:r>
              <a:rPr lang="ru-RU" b="1" dirty="0" err="1" smtClean="0"/>
              <a:t>защи́тника</a:t>
            </a:r>
            <a:r>
              <a:rPr lang="ru-RU" b="1" dirty="0" smtClean="0"/>
              <a:t> </a:t>
            </a:r>
            <a:r>
              <a:rPr lang="ru-RU" b="1" dirty="0" err="1" smtClean="0"/>
              <a:t>Оте́чества</a:t>
            </a:r>
            <a:r>
              <a:rPr lang="ru-RU" dirty="0" smtClean="0"/>
              <a:t> — </a:t>
            </a:r>
            <a:r>
              <a:rPr lang="ru-RU" dirty="0" smtClean="0">
                <a:hlinkClick r:id="rId3" tooltip="Праздник"/>
              </a:rPr>
              <a:t>праздник</a:t>
            </a:r>
            <a:r>
              <a:rPr lang="ru-RU" dirty="0" smtClean="0"/>
              <a:t>, отмечаемый </a:t>
            </a:r>
            <a:r>
              <a:rPr lang="ru-RU" dirty="0" smtClean="0">
                <a:hlinkClick r:id="rId4" tooltip="23 февраля"/>
              </a:rPr>
              <a:t>23 февраля</a:t>
            </a:r>
            <a:r>
              <a:rPr lang="ru-RU" dirty="0" smtClean="0"/>
              <a:t> в </a:t>
            </a:r>
            <a:r>
              <a:rPr lang="ru-RU" dirty="0" smtClean="0">
                <a:hlinkClick r:id="rId5" tooltip="Россия"/>
              </a:rPr>
              <a:t>России</a:t>
            </a:r>
            <a:r>
              <a:rPr lang="ru-RU" dirty="0" smtClean="0"/>
              <a:t>, </a:t>
            </a:r>
            <a:r>
              <a:rPr lang="ru-RU" dirty="0" smtClean="0">
                <a:hlinkClick r:id="rId6" tooltip="Белоруссия"/>
              </a:rPr>
              <a:t>Белоруссии</a:t>
            </a:r>
            <a:r>
              <a:rPr lang="ru-RU" dirty="0" smtClean="0"/>
              <a:t>, на </a:t>
            </a:r>
            <a:r>
              <a:rPr lang="ru-RU" dirty="0" smtClean="0">
                <a:hlinkClick r:id="rId7" tooltip="Украина"/>
              </a:rPr>
              <a:t>Украине</a:t>
            </a:r>
            <a:r>
              <a:rPr lang="ru-RU" dirty="0" smtClean="0"/>
              <a:t>, в </a:t>
            </a:r>
            <a:r>
              <a:rPr lang="ru-RU" dirty="0" smtClean="0">
                <a:hlinkClick r:id="rId8" tooltip="Киргизия"/>
              </a:rPr>
              <a:t>Киргизии</a:t>
            </a:r>
            <a:r>
              <a:rPr lang="ru-RU" dirty="0" smtClean="0"/>
              <a:t> и </a:t>
            </a:r>
            <a:r>
              <a:rPr lang="ru-RU" dirty="0" smtClean="0">
                <a:hlinkClick r:id="rId9" tooltip="Приднестровская Молдавская Республика"/>
              </a:rPr>
              <a:t>Приднестровье</a:t>
            </a:r>
            <a:r>
              <a:rPr lang="ru-RU" dirty="0" smtClean="0"/>
              <a:t>. Был установлен в </a:t>
            </a:r>
            <a:r>
              <a:rPr lang="ru-RU" dirty="0" smtClean="0">
                <a:hlinkClick r:id="rId10" tooltip="СССР"/>
              </a:rPr>
              <a:t>СССР</a:t>
            </a:r>
            <a:r>
              <a:rPr lang="ru-RU" dirty="0" smtClean="0"/>
              <a:t> в 1922 году как «День </a:t>
            </a:r>
            <a:r>
              <a:rPr lang="ru-RU" dirty="0" smtClean="0">
                <a:hlinkClick r:id="rId11" tooltip="Красная армия"/>
              </a:rPr>
              <a:t>Красной Армии</a:t>
            </a:r>
            <a:r>
              <a:rPr lang="ru-RU" dirty="0" smtClean="0"/>
              <a:t> и </a:t>
            </a:r>
            <a:r>
              <a:rPr lang="ru-RU" dirty="0" smtClean="0">
                <a:hlinkClick r:id="rId12" tooltip="РККФ"/>
              </a:rPr>
              <a:t>Флота</a:t>
            </a:r>
            <a:r>
              <a:rPr lang="ru-RU" dirty="0" smtClean="0"/>
              <a:t>». С 1949 до 1993 гг. носил название «День Советской Армии и Военно-Морского флота». </a:t>
            </a:r>
            <a:endParaRPr lang="ru-RU" dirty="0"/>
          </a:p>
        </p:txBody>
      </p:sp>
      <p:pic>
        <p:nvPicPr>
          <p:cNvPr id="1030" name="Picture 6" descr="http://img1.liveinternet.ru/images/attach/c/4/83/937/83937465_3887029_49a1a9daa992dc7ab6ce14fc1fc92a2c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57224" y="3071810"/>
            <a:ext cx="3326032" cy="3595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</TotalTime>
  <Words>162</Words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Слайд 1</vt:lpstr>
      <vt:lpstr>Новый год</vt:lpstr>
      <vt:lpstr>Татьянин день «День студента»</vt:lpstr>
      <vt:lpstr>День Святого Валентина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2013-02-03T06:35:45Z</dcterms:created>
  <dcterms:modified xsi:type="dcterms:W3CDTF">2013-02-03T10:38:15Z</dcterms:modified>
</cp:coreProperties>
</file>