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965AEC-51B6-4FDD-BC4D-E9126611ABE1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577FC82-7943-46B1-BC88-2550C84220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Презентация к уроку алгебры по теме «Степень с натуральным показателем» для учащихся 7 класса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143380"/>
            <a:ext cx="5786478" cy="178595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Мордовских Надежда Васильевна, </a:t>
            </a:r>
          </a:p>
          <a:p>
            <a:pPr algn="ctr"/>
            <a:r>
              <a:rPr lang="ru-RU" sz="2000" dirty="0" smtClean="0"/>
              <a:t>учитель математики МБОУ Сарасинской СОШ Алтайского района Алтайского края, </a:t>
            </a:r>
          </a:p>
          <a:p>
            <a:pPr algn="ctr"/>
            <a:r>
              <a:rPr lang="ru-RU" sz="2000" dirty="0" smtClean="0"/>
              <a:t>с. Сараса, Алтайский район, Алтайский край,</a:t>
            </a:r>
          </a:p>
          <a:p>
            <a:pPr algn="ctr"/>
            <a:r>
              <a:rPr lang="ru-RU" sz="2000" dirty="0" smtClean="0"/>
              <a:t>2015 г.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Итоговый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b="1" dirty="0" smtClean="0"/>
              <a:t>В3 При каких значениях </a:t>
            </a:r>
            <a:r>
              <a:rPr lang="ru-RU" sz="3200" b="1" i="1" u="sng" dirty="0" smtClean="0"/>
              <a:t>в</a:t>
            </a:r>
            <a:r>
              <a:rPr lang="ru-RU" sz="3200" b="1" dirty="0" smtClean="0"/>
              <a:t> точка М(в;9) принадлежит графику функции </a:t>
            </a:r>
            <a:r>
              <a:rPr lang="ru-RU" sz="3200" b="1" dirty="0" err="1" smtClean="0"/>
              <a:t>у=х</a:t>
            </a:r>
            <a:r>
              <a:rPr lang="ru-RU" sz="3200" b="1" dirty="0" smtClean="0"/>
              <a:t>²?</a:t>
            </a:r>
            <a:endParaRPr lang="ru-RU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Итоговый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С1 Представьте выражение </a:t>
            </a:r>
          </a:p>
          <a:p>
            <a:pPr>
              <a:buNone/>
            </a:pPr>
            <a:r>
              <a:rPr lang="ru-RU" sz="3200" b="1" dirty="0" smtClean="0"/>
              <a:t>с</a:t>
            </a:r>
            <a:r>
              <a:rPr lang="en-US" sz="3200" b="1" dirty="0" smtClean="0"/>
              <a:t>ª</a:t>
            </a:r>
            <a:r>
              <a:rPr lang="ru-RU" sz="3200" b="1" dirty="0" smtClean="0"/>
              <a:t>‾²· с· </a:t>
            </a:r>
            <a:r>
              <a:rPr lang="ru-RU" sz="3200" b="1" dirty="0" err="1" smtClean="0"/>
              <a:t>с</a:t>
            </a:r>
            <a:r>
              <a:rPr lang="ru-RU" sz="3200" b="1" dirty="0" smtClean="0">
                <a:latin typeface="Century Gothic"/>
              </a:rPr>
              <a:t>‾</a:t>
            </a:r>
            <a:r>
              <a:rPr lang="en-US" sz="3200" b="1" dirty="0" smtClean="0">
                <a:latin typeface="Century Gothic"/>
              </a:rPr>
              <a:t>ª</a:t>
            </a:r>
            <a:endParaRPr lang="ru-RU" sz="3200" b="1" dirty="0" smtClean="0">
              <a:latin typeface="Century Gothic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Итоговый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3200" b="1" dirty="0" smtClean="0"/>
              <a:t>С2 Решите графически уравнение х²=х+6</a:t>
            </a:r>
            <a:endParaRPr lang="ru-RU" sz="3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Ключи к тесту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2000240"/>
          <a:ext cx="785818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598"/>
                <a:gridCol w="1122598"/>
                <a:gridCol w="1122598"/>
                <a:gridCol w="1122598"/>
                <a:gridCol w="1122598"/>
                <a:gridCol w="1122598"/>
                <a:gridCol w="11225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Содержимое 5"/>
          <p:cNvGraphicFramePr>
            <a:graphicFrameLocks/>
          </p:cNvGraphicFramePr>
          <p:nvPr/>
        </p:nvGraphicFramePr>
        <p:xfrm>
          <a:off x="214282" y="3929066"/>
          <a:ext cx="77867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7790"/>
                <a:gridCol w="1297790"/>
                <a:gridCol w="1297790"/>
                <a:gridCol w="1297790"/>
                <a:gridCol w="1297790"/>
                <a:gridCol w="129779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0,5а³в</a:t>
                      </a:r>
                      <a:r>
                        <a:rPr lang="ru-RU" dirty="0" smtClean="0">
                          <a:latin typeface="Century Gothic"/>
                        </a:rPr>
                        <a:t>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162</a:t>
                      </a:r>
                      <a:r>
                        <a:rPr lang="en-US" dirty="0" smtClean="0"/>
                        <a:t>m¹³n¹</a:t>
                      </a:r>
                      <a:r>
                        <a:rPr lang="en-US" dirty="0" smtClean="0">
                          <a:latin typeface="Constantia"/>
                        </a:rPr>
                        <a:t>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  <a:r>
                        <a:rPr lang="ru-RU" dirty="0" smtClean="0"/>
                        <a:t>;3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3;-2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Использованная 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Алгебра, 7 класс. Учебник для общеобразовательных учреждений. Авторы: Ю.Н. Макарычев, Н.Г. </a:t>
            </a:r>
            <a:r>
              <a:rPr lang="ru-RU" dirty="0" err="1" smtClean="0"/>
              <a:t>Миндюк</a:t>
            </a:r>
            <a:r>
              <a:rPr lang="ru-RU" dirty="0" smtClean="0"/>
              <a:t> и др. Москва «Просвещение», 2011</a:t>
            </a:r>
          </a:p>
          <a:p>
            <a:r>
              <a:rPr lang="ru-RU" dirty="0" smtClean="0"/>
              <a:t>Алгебра. Контрольно-измерительные материалы, 7 класс. Составитель: Л.И. </a:t>
            </a:r>
            <a:r>
              <a:rPr lang="ru-RU" dirty="0" err="1" smtClean="0"/>
              <a:t>Мартышова</a:t>
            </a:r>
            <a:r>
              <a:rPr lang="ru-RU" dirty="0" smtClean="0"/>
              <a:t>. Москва «</a:t>
            </a:r>
            <a:r>
              <a:rPr lang="ru-RU" dirty="0" err="1" smtClean="0"/>
              <a:t>Вако</a:t>
            </a:r>
            <a:r>
              <a:rPr lang="ru-RU" dirty="0" smtClean="0"/>
              <a:t>», 2014 г.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Итоговый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А1 Выполните действия: 10</a:t>
            </a:r>
            <a:r>
              <a:rPr lang="ru-RU" sz="3200" b="1" dirty="0" smtClean="0">
                <a:latin typeface="Century Gothic"/>
              </a:rPr>
              <a:t>-7²-3³</a:t>
            </a:r>
          </a:p>
          <a:p>
            <a:pPr>
              <a:buNone/>
            </a:pPr>
            <a:endParaRPr lang="ru-RU" sz="3200" dirty="0" smtClean="0">
              <a:latin typeface="Century Gothic"/>
            </a:endParaRPr>
          </a:p>
          <a:p>
            <a:pPr>
              <a:buNone/>
            </a:pPr>
            <a:r>
              <a:rPr lang="ru-RU" sz="3200" dirty="0" smtClean="0">
                <a:latin typeface="Century Gothic"/>
              </a:rPr>
              <a:t>1)10022</a:t>
            </a:r>
          </a:p>
          <a:p>
            <a:pPr>
              <a:buNone/>
            </a:pPr>
            <a:r>
              <a:rPr lang="ru-RU" sz="3200" dirty="0" smtClean="0">
                <a:latin typeface="Century Gothic"/>
              </a:rPr>
              <a:t>2) 9924</a:t>
            </a:r>
          </a:p>
          <a:p>
            <a:pPr>
              <a:buNone/>
            </a:pPr>
            <a:r>
              <a:rPr lang="ru-RU" sz="3200" dirty="0" smtClean="0">
                <a:latin typeface="Century Gothic"/>
              </a:rPr>
              <a:t>3) 924</a:t>
            </a:r>
          </a:p>
          <a:p>
            <a:pPr>
              <a:buNone/>
            </a:pPr>
            <a:r>
              <a:rPr lang="ru-RU" sz="3200" dirty="0" smtClean="0">
                <a:latin typeface="Century Gothic"/>
              </a:rPr>
              <a:t>4) 942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Итоговый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dirty="0" smtClean="0"/>
              <a:t>А2  Выполните действие: а</a:t>
            </a:r>
            <a:r>
              <a:rPr lang="ru-RU" sz="3200" b="1" dirty="0" smtClean="0">
                <a:latin typeface="Constantia"/>
              </a:rPr>
              <a:t>⁵· а¹²</a:t>
            </a:r>
          </a:p>
          <a:p>
            <a:pPr>
              <a:buNone/>
            </a:pPr>
            <a:endParaRPr lang="ru-RU" dirty="0" smtClean="0">
              <a:latin typeface="Constantia"/>
            </a:endParaRPr>
          </a:p>
          <a:p>
            <a:pPr>
              <a:buNone/>
            </a:pPr>
            <a:r>
              <a:rPr lang="ru-RU" sz="3200" dirty="0" smtClean="0">
                <a:latin typeface="+mj-lt"/>
              </a:rPr>
              <a:t>1)а⁵</a:t>
            </a:r>
          </a:p>
          <a:p>
            <a:pPr>
              <a:buNone/>
            </a:pPr>
            <a:r>
              <a:rPr lang="ru-RU" sz="3200" dirty="0" smtClean="0">
                <a:latin typeface="+mj-lt"/>
              </a:rPr>
              <a:t>2) а¹</a:t>
            </a:r>
            <a:r>
              <a:rPr lang="ru-RU" sz="3200" dirty="0" smtClean="0">
                <a:latin typeface="Constantia"/>
              </a:rPr>
              <a:t>⁹</a:t>
            </a:r>
          </a:p>
          <a:p>
            <a:pPr>
              <a:buNone/>
            </a:pPr>
            <a:r>
              <a:rPr lang="ru-RU" sz="3200" dirty="0" smtClean="0">
                <a:latin typeface="+mj-lt"/>
              </a:rPr>
              <a:t>3) а⁷</a:t>
            </a:r>
          </a:p>
          <a:p>
            <a:pPr>
              <a:buNone/>
            </a:pPr>
            <a:r>
              <a:rPr lang="ru-RU" sz="3200" dirty="0" smtClean="0">
                <a:latin typeface="+mj-lt"/>
              </a:rPr>
              <a:t>4) а¹⁷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Итоговый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200" b="1" dirty="0" smtClean="0"/>
              <a:t>А3 Представьте степень в виде произведения (3х)</a:t>
            </a:r>
            <a:r>
              <a:rPr lang="ru-RU" sz="3200" b="1" dirty="0" smtClean="0">
                <a:latin typeface="Century Gothic"/>
              </a:rPr>
              <a:t></a:t>
            </a:r>
          </a:p>
          <a:p>
            <a:pPr>
              <a:buNone/>
            </a:pPr>
            <a:endParaRPr lang="ru-RU" sz="3200" b="1" dirty="0" smtClean="0">
              <a:latin typeface="Century Gothic"/>
            </a:endParaRPr>
          </a:p>
          <a:p>
            <a:pPr>
              <a:buNone/>
            </a:pPr>
            <a:r>
              <a:rPr lang="ru-RU" sz="3200" dirty="0" smtClean="0">
                <a:latin typeface="Century Gothic"/>
              </a:rPr>
              <a:t>1)81х</a:t>
            </a:r>
          </a:p>
          <a:p>
            <a:pPr>
              <a:buNone/>
            </a:pPr>
            <a:r>
              <a:rPr lang="ru-RU" sz="3200" dirty="0" smtClean="0">
                <a:latin typeface="Century Gothic"/>
              </a:rPr>
              <a:t>2) 3х</a:t>
            </a:r>
          </a:p>
          <a:p>
            <a:pPr>
              <a:buNone/>
            </a:pPr>
            <a:r>
              <a:rPr lang="ru-RU" sz="3200" dirty="0" smtClean="0">
                <a:latin typeface="Century Gothic"/>
              </a:rPr>
              <a:t>3) 9х</a:t>
            </a:r>
          </a:p>
          <a:p>
            <a:pPr>
              <a:buNone/>
            </a:pPr>
            <a:r>
              <a:rPr lang="ru-RU" sz="3200" dirty="0" smtClean="0">
                <a:latin typeface="Century Gothic"/>
              </a:rPr>
              <a:t>4) 27х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Итоговый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dirty="0" smtClean="0"/>
              <a:t>А4  Упростите выражение: </a:t>
            </a:r>
          </a:p>
          <a:p>
            <a:pPr>
              <a:buNone/>
            </a:pPr>
            <a:r>
              <a:rPr lang="ru-RU" sz="3200" b="1" dirty="0" smtClean="0"/>
              <a:t>-3ху</a:t>
            </a:r>
            <a:r>
              <a:rPr lang="ru-RU" sz="3200" b="1" dirty="0" smtClean="0">
                <a:latin typeface="Constantia"/>
              </a:rPr>
              <a:t>⁵· 4х⁵· у²</a:t>
            </a:r>
          </a:p>
          <a:p>
            <a:pPr>
              <a:buNone/>
            </a:pPr>
            <a:endParaRPr lang="ru-RU" dirty="0" smtClean="0">
              <a:latin typeface="Constantia"/>
            </a:endParaRPr>
          </a:p>
          <a:p>
            <a:pPr marL="514350" indent="-514350">
              <a:buNone/>
            </a:pPr>
            <a:r>
              <a:rPr lang="ru-RU" sz="3200" dirty="0" smtClean="0">
                <a:latin typeface="+mj-lt"/>
              </a:rPr>
              <a:t>1)-12х⁵у⁵</a:t>
            </a:r>
          </a:p>
          <a:p>
            <a:pPr marL="514350" indent="-514350">
              <a:buNone/>
            </a:pPr>
            <a:r>
              <a:rPr lang="ru-RU" sz="3200" dirty="0" smtClean="0">
                <a:latin typeface="+mj-lt"/>
              </a:rPr>
              <a:t>2) -7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3200" dirty="0" err="1" smtClean="0">
                <a:latin typeface="+mj-lt"/>
              </a:rPr>
              <a:t>х</a:t>
            </a:r>
            <a:r>
              <a:rPr lang="ru-RU" sz="3200" dirty="0" err="1" smtClean="0">
                <a:latin typeface="+mj-lt"/>
              </a:rPr>
              <a:t>⁵у</a:t>
            </a:r>
            <a:r>
              <a:rPr lang="ru-RU" sz="3200" dirty="0" smtClean="0">
                <a:latin typeface="+mj-lt"/>
              </a:rPr>
              <a:t>⁵</a:t>
            </a:r>
          </a:p>
          <a:p>
            <a:pPr marL="514350" indent="-514350">
              <a:buNone/>
            </a:pPr>
            <a:r>
              <a:rPr lang="ru-RU" sz="3200" dirty="0" smtClean="0">
                <a:latin typeface="+mj-lt"/>
              </a:rPr>
              <a:t>3) -12х⁶у⁵</a:t>
            </a:r>
          </a:p>
          <a:p>
            <a:pPr marL="514350" indent="-514350">
              <a:buNone/>
            </a:pPr>
            <a:r>
              <a:rPr lang="ru-RU" sz="3200" dirty="0" smtClean="0">
                <a:latin typeface="+mj-lt"/>
              </a:rPr>
              <a:t>4) </a:t>
            </a:r>
            <a:r>
              <a:rPr lang="ru-RU" sz="3200" dirty="0" smtClean="0">
                <a:latin typeface="+mj-lt"/>
              </a:rPr>
              <a:t>12х⁶у⁵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Итоговый тест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9725"/>
            <a:ext cx="7239000" cy="48466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А5 Вычислите</a:t>
            </a:r>
            <a:r>
              <a:rPr lang="ru-RU" sz="3200" dirty="0" smtClean="0"/>
              <a:t>:  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71736" y="157161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r>
              <a:rPr lang="ru-RU" dirty="0" smtClean="0">
                <a:latin typeface="Constantia"/>
              </a:rPr>
              <a:t>⁸· </a:t>
            </a:r>
            <a:r>
              <a:rPr lang="ru-RU" dirty="0" smtClean="0">
                <a:latin typeface="+mj-lt"/>
              </a:rPr>
              <a:t>5³</a:t>
            </a:r>
            <a:endParaRPr lang="ru-RU" dirty="0">
              <a:latin typeface="+mj-lt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643174" y="1857364"/>
            <a:ext cx="428628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14612" y="18573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r>
              <a:rPr lang="ru-RU" dirty="0" smtClean="0">
                <a:latin typeface="Constantia"/>
              </a:rPr>
              <a:t>⁷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2714620"/>
            <a:ext cx="40005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1)5²</a:t>
            </a:r>
          </a:p>
          <a:p>
            <a:r>
              <a:rPr lang="ru-RU" sz="3200" dirty="0" smtClean="0"/>
              <a:t>2) 5³</a:t>
            </a:r>
          </a:p>
          <a:p>
            <a:r>
              <a:rPr lang="ru-RU" sz="3200" dirty="0" smtClean="0"/>
              <a:t>3) 5</a:t>
            </a:r>
            <a:r>
              <a:rPr lang="ru-RU" sz="3200" dirty="0" smtClean="0">
                <a:latin typeface="Century Gothic"/>
              </a:rPr>
              <a:t></a:t>
            </a:r>
          </a:p>
          <a:p>
            <a:r>
              <a:rPr lang="ru-RU" sz="3200" dirty="0" smtClean="0">
                <a:latin typeface="Century Gothic"/>
              </a:rPr>
              <a:t>4) 5¹</a:t>
            </a:r>
            <a:r>
              <a:rPr lang="ru-RU" sz="3200" dirty="0" smtClean="0">
                <a:latin typeface="Constantia"/>
              </a:rPr>
              <a:t>⁷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Итоговый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dirty="0" smtClean="0"/>
              <a:t>А6  Найдите  (а²)</a:t>
            </a:r>
            <a:r>
              <a:rPr lang="ru-RU" sz="3200" b="1" dirty="0" smtClean="0">
                <a:latin typeface="Constantia"/>
              </a:rPr>
              <a:t>⁷</a:t>
            </a:r>
          </a:p>
          <a:p>
            <a:pPr>
              <a:buNone/>
            </a:pPr>
            <a:endParaRPr lang="ru-RU" dirty="0" smtClean="0">
              <a:latin typeface="Constantia"/>
            </a:endParaRPr>
          </a:p>
          <a:p>
            <a:pPr>
              <a:buNone/>
            </a:pPr>
            <a:r>
              <a:rPr lang="ru-RU" sz="3200" dirty="0" smtClean="0">
                <a:latin typeface="+mj-lt"/>
              </a:rPr>
              <a:t>1)а⁵</a:t>
            </a:r>
          </a:p>
          <a:p>
            <a:pPr>
              <a:buNone/>
            </a:pPr>
            <a:r>
              <a:rPr lang="ru-RU" sz="3200" dirty="0" smtClean="0">
                <a:latin typeface="+mj-lt"/>
              </a:rPr>
              <a:t>2) а⁷</a:t>
            </a:r>
          </a:p>
          <a:p>
            <a:pPr>
              <a:buNone/>
            </a:pPr>
            <a:r>
              <a:rPr lang="ru-RU" sz="3200" dirty="0" smtClean="0">
                <a:latin typeface="+mj-lt"/>
              </a:rPr>
              <a:t>3) а⁹</a:t>
            </a:r>
          </a:p>
          <a:p>
            <a:pPr>
              <a:buNone/>
            </a:pPr>
            <a:r>
              <a:rPr lang="ru-RU" sz="3200" dirty="0" smtClean="0">
                <a:latin typeface="+mj-lt"/>
              </a:rPr>
              <a:t>4) а¹</a:t>
            </a:r>
            <a:r>
              <a:rPr lang="ru-RU" sz="3200" dirty="0" smtClean="0">
                <a:latin typeface="Century Gothic"/>
              </a:rPr>
              <a:t>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Итоговый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b="1" dirty="0" smtClean="0"/>
              <a:t>В1  Какой одночлен надо возвести в куб, чтобы получить одночлен 0,125а</a:t>
            </a:r>
            <a:r>
              <a:rPr lang="ru-RU" sz="3200" b="1" dirty="0" smtClean="0">
                <a:latin typeface="Constantia"/>
              </a:rPr>
              <a:t>⁹в¹²?</a:t>
            </a:r>
            <a:endParaRPr lang="ru-RU" sz="3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Итоговый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sz="3200" b="1" dirty="0" smtClean="0"/>
              <a:t>В2 Упростите выражение:</a:t>
            </a:r>
          </a:p>
          <a:p>
            <a:pPr>
              <a:buNone/>
            </a:pPr>
            <a:r>
              <a:rPr lang="ru-RU" sz="3200" b="1" dirty="0" smtClean="0"/>
              <a:t> </a:t>
            </a:r>
            <a:r>
              <a:rPr lang="ru-RU" sz="3200" b="1" dirty="0" smtClean="0"/>
              <a:t>  (-3</a:t>
            </a:r>
            <a:r>
              <a:rPr lang="en-US" sz="3200" b="1" dirty="0" smtClean="0"/>
              <a:t>m²)</a:t>
            </a:r>
            <a:r>
              <a:rPr lang="en-US" sz="3200" b="1" dirty="0" smtClean="0">
                <a:latin typeface="Century Gothic"/>
              </a:rPr>
              <a:t>· 2m</a:t>
            </a:r>
            <a:r>
              <a:rPr lang="en-US" sz="3200" b="1" dirty="0" smtClean="0">
                <a:latin typeface="Constantia"/>
              </a:rPr>
              <a:t>⁵n⁶· (n³)³</a:t>
            </a:r>
            <a:endParaRPr lang="ru-RU" sz="3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64</TotalTime>
  <Words>361</Words>
  <Application>Microsoft Office PowerPoint</Application>
  <PresentationFormat>Экран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Презентация к уроку алгебры по теме «Степень с натуральным показателем» для учащихся 7 класса</vt:lpstr>
      <vt:lpstr>Итоговый тест</vt:lpstr>
      <vt:lpstr>Итоговый тест</vt:lpstr>
      <vt:lpstr>Итоговый тест</vt:lpstr>
      <vt:lpstr>Итоговый тест</vt:lpstr>
      <vt:lpstr>Итоговый тест </vt:lpstr>
      <vt:lpstr>Итоговый тест</vt:lpstr>
      <vt:lpstr>Итоговый тест</vt:lpstr>
      <vt:lpstr>Итоговый тест</vt:lpstr>
      <vt:lpstr>Итоговый тест</vt:lpstr>
      <vt:lpstr>Итоговый тест</vt:lpstr>
      <vt:lpstr>Итоговый тест</vt:lpstr>
      <vt:lpstr>Ключи к тесту</vt:lpstr>
      <vt:lpstr>Использованная литература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 алгебры по теме «Степень с натуральным показателем» для учащихся 7 класса</dc:title>
  <dc:creator>Admin</dc:creator>
  <cp:lastModifiedBy>Admin</cp:lastModifiedBy>
  <cp:revision>24</cp:revision>
  <dcterms:created xsi:type="dcterms:W3CDTF">2015-01-10T09:19:25Z</dcterms:created>
  <dcterms:modified xsi:type="dcterms:W3CDTF">2015-01-10T10:23:29Z</dcterms:modified>
</cp:coreProperties>
</file>