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91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85" r:id="rId14"/>
    <p:sldId id="268" r:id="rId15"/>
    <p:sldId id="290" r:id="rId16"/>
    <p:sldId id="269" r:id="rId17"/>
    <p:sldId id="286" r:id="rId18"/>
    <p:sldId id="287" r:id="rId19"/>
    <p:sldId id="288" r:id="rId20"/>
    <p:sldId id="289" r:id="rId21"/>
    <p:sldId id="271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2" r:id="rId30"/>
    <p:sldId id="280" r:id="rId31"/>
    <p:sldId id="284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CC0000"/>
    <a:srgbClr val="FFFF00"/>
    <a:srgbClr val="08401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7F99A-DE25-4FC8-A914-DC4A4C4C4F4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5454-13F3-42EB-A73A-B7DECF9D3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377D4C-6AAE-4549-8411-FB9198CF3513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464DDA1-EDFD-40F4-92F9-0A56153D3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B2417D-7704-42A8-A668-0C21CF3167A7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C16A7-C957-46E1-8294-2DA9B64624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437C-7F06-48D6-B339-73D9003FDB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49425-CC3C-4690-AF7D-3863C913EA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94F7-75B6-4A18-BEBA-EA3B70B0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A34E-F478-4D46-92B8-5C859F665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3CA7F-8A72-4932-A693-842223DFA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8FC90-4D87-481A-9A6B-F972913F7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B1F5A-1B3F-4B74-8F38-00C2E12FC0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B65F4-B01A-4E02-B30A-DED483AFE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C4FE8-5FE2-4ABD-8BF0-439F614EF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5FCC1-D9AF-4A61-8DE6-E6DA8CEF3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6298E-FA3B-4517-8EDE-C031A6A497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AC348-A8CD-4A1C-97C8-AF57BDBF00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2">
                <a:lumMod val="60000"/>
                <a:lumOff val="40000"/>
                <a:alpha val="80000"/>
              </a:schemeClr>
            </a:gs>
            <a:gs pos="11000">
              <a:srgbClr val="FF0000">
                <a:alpha val="91000"/>
              </a:srgbClr>
            </a:gs>
            <a:gs pos="50000">
              <a:srgbClr val="FFFF00"/>
            </a:gs>
            <a:gs pos="75000">
              <a:schemeClr val="tx2">
                <a:lumMod val="25000"/>
              </a:schemeClr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F199E1E-FCE2-4807-BDF0-50E94BE2B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rnews.ru/sites/default/files/styles/body_main_img_720/public/news/06-2014/eks_mars.jpg?itok=zmZUuIBJ" TargetMode="External"/><Relationship Id="rId3" Type="http://schemas.openxmlformats.org/officeDocument/2006/relationships/hyperlink" Target="http://static.gazetavv.com/img/4/e/4e98d60c1d40f24baa3558262c689cb2_462x232.jpg" TargetMode="External"/><Relationship Id="rId7" Type="http://schemas.openxmlformats.org/officeDocument/2006/relationships/hyperlink" Target="http://www.sistemasolnca.ru/images/stories/44%20uran.gif" TargetMode="External"/><Relationship Id="rId12" Type="http://schemas.openxmlformats.org/officeDocument/2006/relationships/hyperlink" Target="http://dyub.org/sites/default/files/uploads/2013/05/planeta_zemlya.jpg" TargetMode="External"/><Relationship Id="rId2" Type="http://schemas.openxmlformats.org/officeDocument/2006/relationships/hyperlink" Target="http://lib2.podelise.ru/tw_files2/urls_6/12/d-11960/img1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images/search?cbir_id=9QR157H9jyS7YT0lhdyO5Q&amp;rpt=imageview&amp;uinfo=sw-1366-sh-768-ww-1366-wh-651-pd-1-wp-16x9_1366x768" TargetMode="External"/><Relationship Id="rId11" Type="http://schemas.openxmlformats.org/officeDocument/2006/relationships/hyperlink" Target="https://yandex.ru/images/search?cbir_id=TitHQG3ePj13OmYJlTvSlw&amp;rpt=imageview&amp;uinfo=sw-1366-sh-768-ww-1349-wh-651-pd-1-wp-16x9_1366x768" TargetMode="External"/><Relationship Id="rId5" Type="http://schemas.openxmlformats.org/officeDocument/2006/relationships/hyperlink" Target="http://positime.ru/wp-content/uploads/2012/03/merkuriy-800x600.jpg" TargetMode="External"/><Relationship Id="rId10" Type="http://schemas.openxmlformats.org/officeDocument/2006/relationships/hyperlink" Target="https://yandex.ru/images/search?cbir_id=8DAgbces5B5rTAQVdYjbrw&amp;rpt=imageview&amp;uinfo=sw-1366-sh-768-ww-1349-wh-651-pd-1-wp-16x9_1366x768" TargetMode="External"/><Relationship Id="rId4" Type="http://schemas.openxmlformats.org/officeDocument/2006/relationships/hyperlink" Target="http://img0.liveinternet.ru/images/attach/b/3/8/25/8025661_42981013.jpg" TargetMode="External"/><Relationship Id="rId9" Type="http://schemas.openxmlformats.org/officeDocument/2006/relationships/hyperlink" Target="http://4.bp.blogspot.com/-zExCDYna10w/UOwIacKCYpI/AAAAAAAAN1U/bb-xzUOvWaQ/s1600/Jupiter+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4357688" y="4572008"/>
            <a:ext cx="45720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Неустроева Надежда Александровна</a:t>
            </a:r>
            <a:endParaRPr lang="ru-RU" sz="2000" b="1" dirty="0">
              <a:solidFill>
                <a:srgbClr val="FF0000"/>
              </a:solidFill>
              <a:latin typeface="Garamond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   учитель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                  МБОУ СОШ с УИОП № 13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г. Воронеж</a:t>
            </a:r>
            <a:endParaRPr lang="ru-RU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1928813" y="34290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Математика</a:t>
            </a:r>
          </a:p>
          <a:p>
            <a:pPr algn="ct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1 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7" y="1142984"/>
            <a:ext cx="7000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Урок - путешествие в космос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571480"/>
            <a:ext cx="571504" cy="428628"/>
          </a:xfrm>
          <a:prstGeom prst="star5">
            <a:avLst/>
          </a:prstGeom>
          <a:solidFill>
            <a:srgbClr val="CC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929058" y="428604"/>
            <a:ext cx="428628" cy="485772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715140" y="3643314"/>
            <a:ext cx="571504" cy="571504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500694" y="357166"/>
            <a:ext cx="500066" cy="42862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857620" y="4786322"/>
            <a:ext cx="428628" cy="428628"/>
          </a:xfrm>
          <a:prstGeom prst="star5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143108" y="357166"/>
            <a:ext cx="428628" cy="35719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28596" y="4143380"/>
            <a:ext cx="428628" cy="500066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42910" y="2500306"/>
            <a:ext cx="571504" cy="50006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071538" y="5786454"/>
            <a:ext cx="500066" cy="428628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214546" y="328612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285984" y="4500570"/>
            <a:ext cx="500066" cy="500066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928926" y="5786454"/>
            <a:ext cx="500066" cy="50006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286248" y="6143644"/>
            <a:ext cx="428628" cy="35719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7786710" y="2786058"/>
            <a:ext cx="500066" cy="357190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500694" y="4071942"/>
            <a:ext cx="428628" cy="35719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298" cy="6857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74822" y="0"/>
            <a:ext cx="279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071546"/>
            <a:ext cx="56436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Устное решение задач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357430"/>
            <a:ext cx="61436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краткой записи 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и реши задачу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00636"/>
            <a:ext cx="7143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 - 9 звёзд</a:t>
            </a:r>
          </a:p>
          <a:p>
            <a:r>
              <a:rPr lang="ru-RU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- ? на 4 звезды больше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7" name="Рисунок 6" descr="0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99" y="0"/>
            <a:ext cx="927495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3811" y="214290"/>
            <a:ext cx="78363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Устное решение задач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857760"/>
            <a:ext cx="628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 - 9 звёзд</a:t>
            </a:r>
          </a:p>
          <a:p>
            <a:r>
              <a:rPr lang="ru-RU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- ? на 4 звезды </a:t>
            </a:r>
            <a:r>
              <a:rPr lang="ru-RU" sz="3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3600" b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10" name="Рисунок 9" descr="anywalls.com-19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29364" y="1500174"/>
            <a:ext cx="102027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Письменное решение задачи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6812" y="285729"/>
            <a:ext cx="44125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14818"/>
            <a:ext cx="750099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cap="none" spc="0" dirty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конкурсе рисунков  приняло участие 7 девочек, а мальчиков на 2 больше. Сколько мальчиков приняло участие  в </a:t>
            </a:r>
            <a:r>
              <a:rPr lang="ru-RU" sz="3200" b="1" cap="none" spc="0" dirty="0" smtClean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конкурсе?</a:t>
            </a:r>
            <a:endParaRPr lang="ru-RU" sz="3200" b="1" cap="none" spc="0" dirty="0">
              <a:ln w="50800"/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nywalls.com-19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748"/>
            <a:ext cx="9144000" cy="6912748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</a:t>
            </a:r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 решение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задачи</a:t>
            </a:r>
            <a:endParaRPr lang="ru-RU" sz="3600" b="1" cap="none" spc="0" dirty="0">
              <a:ln w="50800"/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357694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cap="none" spc="0" dirty="0" smtClean="0">
                <a:ln w="50800"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cap="none" spc="0" dirty="0" smtClean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7+2=9 (м.)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cap="none" spc="0" dirty="0" smtClean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Ответ: 9 мальчиков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cap="none" spc="0" dirty="0" smtClean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приняло участие в  конкурсе.</a:t>
            </a:r>
            <a:endParaRPr lang="ru-RU" sz="3600" b="1" cap="none" spc="0" dirty="0">
              <a:ln w="50800"/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10" name="Рисунок 9" descr="anywalls.com-19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6733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Письменное решение задачи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00570"/>
            <a:ext cx="77153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конкурсе рисунков  приняло участие 7 девочек, а мальчиков на 2 больше.</a:t>
            </a:r>
            <a:r>
              <a:rPr lang="ru-RU" sz="2800" b="1" cap="all" spc="0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Сколько всего детей приняло участие  в конкурсе?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nywalls.com-19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2" y="-23834"/>
            <a:ext cx="9175780" cy="6881834"/>
          </a:xfrm>
        </p:spPr>
      </p:pic>
      <p:sp>
        <p:nvSpPr>
          <p:cNvPr id="6" name="Прямоугольник 5"/>
          <p:cNvSpPr/>
          <p:nvPr/>
        </p:nvSpPr>
        <p:spPr>
          <a:xfrm>
            <a:off x="1428729" y="0"/>
            <a:ext cx="5715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 решение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456" y="4214818"/>
            <a:ext cx="663034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7+2=9 (м.)</a:t>
            </a:r>
          </a:p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 9+7=16 (д.)</a:t>
            </a:r>
          </a:p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Ответ: 16 детей приняло</a:t>
            </a:r>
          </a:p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участие в  конкурсе.</a:t>
            </a:r>
            <a:endParaRPr lang="ru-RU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20713" y="301625"/>
            <a:ext cx="7954962" cy="98901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627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5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8937" y="0"/>
            <a:ext cx="1766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2875" y="2967335"/>
            <a:ext cx="413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pt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261721">
            <a:off x="644347" y="5140519"/>
            <a:ext cx="2040393" cy="95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FF9900"/>
                </a:solidFill>
              </a:rPr>
              <a:t>по</a:t>
            </a:r>
            <a:r>
              <a:rPr lang="ru-RU" sz="6000" dirty="0">
                <a:solidFill>
                  <a:srgbClr val="FFFF00"/>
                </a:solidFill>
              </a:rPr>
              <a:t>2</a:t>
            </a:r>
            <a:r>
              <a:rPr lang="ru-RU" sz="6000" dirty="0">
                <a:solidFill>
                  <a:srgbClr val="FF9900"/>
                </a:solidFill>
              </a:rPr>
              <a:t>л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 rot="628524">
            <a:off x="7064190" y="5384064"/>
            <a:ext cx="134000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FF9900"/>
                </a:solidFill>
              </a:rPr>
              <a:t>о</a:t>
            </a:r>
            <a:r>
              <a:rPr lang="ru-RU" sz="6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286124"/>
            <a:ext cx="1214446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FFFF00"/>
                </a:solidFill>
              </a:rPr>
              <a:t>7</a:t>
            </a:r>
            <a:r>
              <a:rPr lang="ru-RU" sz="6000" dirty="0">
                <a:solidFill>
                  <a:srgbClr val="FF9900"/>
                </a:solidFill>
              </a:rPr>
              <a:t>я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2214554"/>
            <a:ext cx="192882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FF9900"/>
                </a:solidFill>
              </a:rPr>
              <a:t>с</a:t>
            </a:r>
            <a:r>
              <a:rPr lang="ru-RU" sz="6000" dirty="0">
                <a:solidFill>
                  <a:srgbClr val="FFFF00"/>
                </a:solidFill>
              </a:rPr>
              <a:t>3</a:t>
            </a:r>
            <a:r>
              <a:rPr lang="ru-RU" sz="6000" dirty="0">
                <a:solidFill>
                  <a:srgbClr val="FF9900"/>
                </a:solidFill>
              </a:rPr>
              <a:t>ж</a:t>
            </a:r>
            <a:endParaRPr lang="ru-RU" sz="6000" dirty="0"/>
          </a:p>
        </p:txBody>
      </p:sp>
      <p:sp>
        <p:nvSpPr>
          <p:cNvPr id="19466" name="Прямоугольник 12"/>
          <p:cNvSpPr>
            <a:spLocks noChangeArrowheads="1"/>
          </p:cNvSpPr>
          <p:nvPr/>
        </p:nvSpPr>
        <p:spPr bwMode="auto">
          <a:xfrm>
            <a:off x="2143125" y="1428750"/>
            <a:ext cx="305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Задача на смекалку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8836" y="0"/>
            <a:ext cx="2506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2714620"/>
            <a:ext cx="4000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ребусы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neptu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340" y="-9502"/>
            <a:ext cx="9301577" cy="6867502"/>
          </a:xfrm>
        </p:spPr>
      </p:pic>
      <p:sp>
        <p:nvSpPr>
          <p:cNvPr id="8" name="Овал 7"/>
          <p:cNvSpPr/>
          <p:nvPr/>
        </p:nvSpPr>
        <p:spPr>
          <a:xfrm>
            <a:off x="7929563" y="2928934"/>
            <a:ext cx="1214437" cy="121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8148" y="714356"/>
            <a:ext cx="1000125" cy="1714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429388" y="3000372"/>
            <a:ext cx="1071562" cy="10715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00010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4714884"/>
            <a:ext cx="178593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" name="Прямоугольник 15"/>
          <p:cNvSpPr>
            <a:spLocks noChangeArrowheads="1"/>
          </p:cNvSpPr>
          <p:nvPr/>
        </p:nvSpPr>
        <p:spPr bwMode="auto">
          <a:xfrm>
            <a:off x="1928794" y="928670"/>
            <a:ext cx="305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Задача на смекалку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000372"/>
            <a:ext cx="50006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Разбей фигуры на две группы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neptu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2237" y="-9502"/>
            <a:ext cx="9216237" cy="6867502"/>
          </a:xfrm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714480" y="1142984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ПО ЦВЕТУ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714612" y="2500306"/>
            <a:ext cx="1000125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43372" y="2143116"/>
            <a:ext cx="785813" cy="1357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643182"/>
            <a:ext cx="1428750" cy="700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28662" y="3786190"/>
            <a:ext cx="928688" cy="9286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3857628"/>
            <a:ext cx="785813" cy="771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285750" y="2786058"/>
            <a:ext cx="571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1.</a:t>
            </a:r>
          </a:p>
        </p:txBody>
      </p:sp>
      <p:sp>
        <p:nvSpPr>
          <p:cNvPr id="21516" name="Прямоугольник 17"/>
          <p:cNvSpPr>
            <a:spLocks noChangeArrowheads="1"/>
          </p:cNvSpPr>
          <p:nvPr/>
        </p:nvSpPr>
        <p:spPr bwMode="auto">
          <a:xfrm>
            <a:off x="285750" y="3500439"/>
            <a:ext cx="428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01" y="428604"/>
            <a:ext cx="1276950" cy="98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750" y="2971800"/>
            <a:ext cx="46243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12 апреля 1961 года советский </a:t>
            </a:r>
          </a:p>
          <a:p>
            <a:pPr algn="ctr" eaLnBrk="0" hangingPunct="0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космонавт Юрий Алексеевич Гагарин</a:t>
            </a:r>
          </a:p>
          <a:p>
            <a:pPr algn="ctr" eaLnBrk="0" hangingPunct="0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первым в мире облетел земной шар </a:t>
            </a:r>
          </a:p>
          <a:p>
            <a:pPr algn="ctr" eaLnBrk="0" hangingPunct="0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космическом корабле «Восток» </a:t>
            </a:r>
          </a:p>
          <a:p>
            <a:pPr algn="ctr" eaLnBrk="0" hangingPunct="0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 108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14290"/>
            <a:ext cx="5929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– родина космонавтики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9514_html_3f711162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461225" y="2000240"/>
            <a:ext cx="3504898" cy="4643470"/>
          </a:xfr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neptu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236" cy="6858000"/>
          </a:xfrm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714480" y="928670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ПО НАЛИЧИЮ УГЛОВ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357188" y="3000372"/>
            <a:ext cx="44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428625" y="4286256"/>
            <a:ext cx="44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928934"/>
            <a:ext cx="1428750" cy="700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857496"/>
            <a:ext cx="785812" cy="771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43372" y="2786058"/>
            <a:ext cx="1000125" cy="7858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14414" y="4071942"/>
            <a:ext cx="928688" cy="9286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86050" y="3857628"/>
            <a:ext cx="785812" cy="1357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9" name="Рисунок 8" descr="plut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71605" y="3284538"/>
            <a:ext cx="6072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586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Проверочная работа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0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Плутон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0072" y="3857627"/>
            <a:ext cx="588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 задание </a:t>
            </a:r>
          </a:p>
          <a:p>
            <a:pPr algn="ctr"/>
            <a:r>
              <a:rPr lang="ru-RU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выбору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11188" y="549274"/>
            <a:ext cx="388912" cy="5165741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11" name="Рисунок 10" descr="fonstola.ru-53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96582" y="214290"/>
            <a:ext cx="2350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7030A0"/>
                </a:solidFill>
                <a:effectLst/>
              </a:rPr>
              <a:t>Земля</a:t>
            </a:r>
            <a:endParaRPr lang="ru-RU" sz="54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6502" y="1857364"/>
            <a:ext cx="38709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>
                <a:ln w="50800"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57562"/>
            <a:ext cx="9144000" cy="1887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вам понравилось на уроке?</a:t>
            </a:r>
          </a:p>
          <a:p>
            <a:pPr marL="342900" indent="-342900" algn="ctr">
              <a:buFontTx/>
              <a:buAutoNum type="arabicPeriod"/>
            </a:pPr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чего мы изучили таблицу </a:t>
            </a:r>
          </a:p>
          <a:p>
            <a:pPr marL="342900" indent="-342900" algn="ctr"/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сложения однозначных чисел с </a:t>
            </a:r>
          </a:p>
          <a:p>
            <a:pPr marL="342900" indent="-342900" algn="ctr"/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переходом через десяток?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За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D -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3D -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D -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3D -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brush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Обои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unsy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22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id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538862">
            <a:off x="102379" y="2921169"/>
            <a:ext cx="893924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214282" y="2071678"/>
            <a:ext cx="1985970" cy="2057408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86182" y="1643050"/>
            <a:ext cx="1214446" cy="107157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256" y="214290"/>
            <a:ext cx="1128714" cy="928694"/>
          </a:xfrm>
          <a:prstGeom prst="star5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643834" y="714356"/>
            <a:ext cx="928694" cy="71438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000232" y="357166"/>
            <a:ext cx="928694" cy="857256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786182" y="5286388"/>
            <a:ext cx="914400" cy="914400"/>
          </a:xfrm>
          <a:prstGeom prst="star5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000892" y="435769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714876" y="3500438"/>
            <a:ext cx="1700218" cy="1414466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14366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http://lib2.podelise.ru/tw_files2/urls_6/12/d-11960/img13.jpg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Ю.Гагарин.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http://static.gazetavv.com/img/4/e/4e98d60c1d40f24baa3558262c689cb2_462x232.jpg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Солнечная система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http://img0.liveinternet.ru/images/attach/b/3/8/25/8025661_42981013.jpg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Венера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http://positime.ru/wp-content/uploads/2012/03/merkuriy-800x600.jpg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Меркурий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https://yandex.ru/images/search?cbir_id=9QR157H9jyS7YT0lhdyO5Q&amp;rpt=imageview&amp;uinfo=sw-1366-sh-768-ww-1366-wh-651-pd-1-wp-16x9_1366x768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Сатурн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http://www.sistemasolnca.ru/images/stories/44%20uran.gif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уран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http://rrnews.ru/sites/default/files/styles/body_main_img_720/public/news/06-2014/eks_mars.jpg?itok=zmZUuIBJ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марс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http://4.bp.blogspot.com/-zExCDYna10w/UOwIacKCYpI/AAAAAAAAN1U/bb-xzUOvWaQ/s1600/Jupiter+.jpg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юпитер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https://yandex.ru/images/search?cbir_id=8DAgbces5B5rTAQVdYjbrw&amp;rpt=imageview&amp;uinfo=sw-1366-sh-768-ww-1349-wh-651-pd-1-wp-16x9_1366x768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–Нептун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https://yandex.ru/images/search?cbir_id=TitHQG3ePj13OmYJlTvSlw&amp;rpt=imageview&amp;uinfo=sw-1366-sh-768-ww-1349-wh-651-pd-1-wp-16x9_1366x768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–Плутон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http://dyub.org/sites/default/files/uploads/2013/05/planeta_zemlya.jpg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-земля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571612"/>
            <a:ext cx="9144000" cy="2656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знаний</a:t>
            </a:r>
          </a:p>
          <a:p>
            <a:pPr algn="ctr" eaLnBrk="0" hangingPunct="0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таблицы сложения с</a:t>
            </a:r>
          </a:p>
          <a:p>
            <a:pPr algn="ctr" eaLnBrk="0" hangingPunct="0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переходом через десяток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6929454" y="428604"/>
            <a:ext cx="500066" cy="428628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86776" y="642918"/>
            <a:ext cx="428628" cy="500066"/>
          </a:xfrm>
          <a:prstGeom prst="star5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501090" y="2000240"/>
            <a:ext cx="500066" cy="571504"/>
          </a:xfrm>
          <a:prstGeom prst="star5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70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51" y="-71477"/>
            <a:ext cx="9215524" cy="6929477"/>
          </a:xfrm>
          <a:prstGeom prst="rect">
            <a:avLst/>
          </a:prstGeo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019925" y="1557338"/>
            <a:ext cx="287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9925" y="196373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000875" y="239553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00875" y="2827338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784975" y="3763963"/>
            <a:ext cx="861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ПУСК!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000875" y="109855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3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3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13317" grpId="0"/>
      <p:bldP spid="13317" grpId="1"/>
      <p:bldP spid="13318" grpId="0"/>
      <p:bldP spid="13318" grpId="1"/>
      <p:bldP spid="13319" grpId="0"/>
      <p:bldP spid="13319" grpId="1"/>
      <p:bldP spid="13320" grpId="0"/>
      <p:bldP spid="13315" grpId="0"/>
      <p:bldP spid="133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7LfbO8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967"/>
          </a:xfrm>
          <a:prstGeom prst="rect">
            <a:avLst/>
          </a:prstGeom>
        </p:spPr>
      </p:pic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000232" y="214290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857750" y="18573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857752" y="1928802"/>
            <a:ext cx="42862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Назови число, которое обозначает</a:t>
            </a: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дату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первого полёта человека в космос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500826" y="3571876"/>
            <a:ext cx="1785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357818" y="4500570"/>
            <a:ext cx="3571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Напиши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число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14290"/>
            <a:ext cx="44984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643174" y="1214422"/>
            <a:ext cx="4357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  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Состав </a:t>
            </a:r>
            <a:r>
              <a:rPr lang="ru-RU" sz="3200" b="1" dirty="0">
                <a:solidFill>
                  <a:srgbClr val="002060"/>
                </a:solidFill>
              </a:rPr>
              <a:t>числа 12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000232" y="3786190"/>
            <a:ext cx="6357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Представь число в виде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суммы однозначных слагаемых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85728"/>
            <a:ext cx="4000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63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13159" y="5857892"/>
            <a:ext cx="201189" cy="1365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15" name="Рисунок 14" descr="732b3c226664e5ceccd3a0c7035d7a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071670" y="928670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Самостоятельная работа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84213" y="1857364"/>
            <a:ext cx="7031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 примеры с окошечками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28596" y="3541713"/>
            <a:ext cx="30718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 </a:t>
            </a:r>
            <a:r>
              <a:rPr lang="ru-RU" sz="2800" dirty="0" smtClean="0">
                <a:solidFill>
                  <a:srgbClr val="FF0000"/>
                </a:solidFill>
              </a:rPr>
              <a:t>вариант</a:t>
            </a: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9+    </a:t>
            </a:r>
            <a:r>
              <a:rPr lang="en-US" sz="2800" dirty="0">
                <a:solidFill>
                  <a:srgbClr val="FFFF00"/>
                </a:solidFill>
              </a:rPr>
              <a:t>=11</a:t>
            </a: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   </a:t>
            </a:r>
            <a:r>
              <a:rPr lang="en-US" sz="2800" dirty="0" smtClean="0">
                <a:solidFill>
                  <a:srgbClr val="FFFF00"/>
                </a:solidFill>
              </a:rPr>
              <a:t>+</a:t>
            </a:r>
            <a:r>
              <a:rPr lang="ru-RU" sz="2800" dirty="0">
                <a:solidFill>
                  <a:srgbClr val="FFFF00"/>
                </a:solidFill>
              </a:rPr>
              <a:t>8</a:t>
            </a:r>
            <a:r>
              <a:rPr lang="en-US" sz="2800" dirty="0">
                <a:solidFill>
                  <a:srgbClr val="FFFF00"/>
                </a:solidFill>
              </a:rPr>
              <a:t>=12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072066" y="3521075"/>
            <a:ext cx="34290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2 </a:t>
            </a:r>
            <a:r>
              <a:rPr lang="ru-RU" sz="2800" dirty="0" smtClean="0">
                <a:solidFill>
                  <a:srgbClr val="FF0000"/>
                </a:solidFill>
              </a:rPr>
              <a:t>вариант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+</a:t>
            </a:r>
            <a:r>
              <a:rPr lang="ru-RU" sz="2800" dirty="0" smtClean="0">
                <a:solidFill>
                  <a:srgbClr val="FFFF00"/>
                </a:solidFill>
              </a:rPr>
              <a:t>     </a:t>
            </a:r>
            <a:r>
              <a:rPr lang="en-US" sz="2800" dirty="0" smtClean="0">
                <a:solidFill>
                  <a:srgbClr val="FFFF00"/>
                </a:solidFill>
              </a:rPr>
              <a:t>=</a:t>
            </a:r>
            <a:r>
              <a:rPr lang="ru-RU" sz="2800" dirty="0" smtClean="0">
                <a:solidFill>
                  <a:srgbClr val="FFFF00"/>
                </a:solidFill>
              </a:rPr>
              <a:t>11</a:t>
            </a:r>
            <a:endParaRPr lang="en-US" sz="2800" dirty="0">
              <a:solidFill>
                <a:srgbClr val="FFFF00"/>
              </a:solidFill>
            </a:endParaRP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   </a:t>
            </a:r>
            <a:r>
              <a:rPr lang="en-US" sz="2800" dirty="0" smtClean="0">
                <a:solidFill>
                  <a:srgbClr val="FFFF00"/>
                </a:solidFill>
              </a:rPr>
              <a:t>+</a:t>
            </a:r>
            <a:r>
              <a:rPr lang="ru-RU" sz="2800" dirty="0">
                <a:solidFill>
                  <a:srgbClr val="FFFF00"/>
                </a:solidFill>
              </a:rPr>
              <a:t>9</a:t>
            </a:r>
            <a:r>
              <a:rPr lang="en-US" sz="2800" dirty="0">
                <a:solidFill>
                  <a:srgbClr val="FFFF00"/>
                </a:solidFill>
              </a:rPr>
              <a:t>=1</a:t>
            </a:r>
            <a:r>
              <a:rPr lang="ru-RU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4429132"/>
            <a:ext cx="428625" cy="414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5286388"/>
            <a:ext cx="428625" cy="414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4429132"/>
            <a:ext cx="428625" cy="414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286388"/>
            <a:ext cx="428625" cy="414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03" y="214290"/>
            <a:ext cx="22860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8" name="Рисунок 7" descr="732b3c226664e5ceccd3a0c7035d7a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331912" y="214290"/>
            <a:ext cx="559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3574" y="3857628"/>
            <a:ext cx="3694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9+</a:t>
            </a:r>
            <a:r>
              <a:rPr lang="ru-RU" sz="2800" dirty="0">
                <a:solidFill>
                  <a:srgbClr val="CC00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=11</a:t>
            </a: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ru-RU" sz="2800" dirty="0">
                <a:solidFill>
                  <a:srgbClr val="CC0000"/>
                </a:solidFill>
              </a:rPr>
              <a:t>4</a:t>
            </a:r>
            <a:r>
              <a:rPr lang="en-US" sz="2800" dirty="0">
                <a:solidFill>
                  <a:srgbClr val="FFFF00"/>
                </a:solidFill>
              </a:rPr>
              <a:t>+</a:t>
            </a:r>
            <a:r>
              <a:rPr lang="ru-RU" sz="2800" dirty="0">
                <a:solidFill>
                  <a:srgbClr val="FFFF00"/>
                </a:solidFill>
              </a:rPr>
              <a:t>8</a:t>
            </a:r>
            <a:r>
              <a:rPr lang="en-US" sz="2800" dirty="0">
                <a:solidFill>
                  <a:srgbClr val="FFFF00"/>
                </a:solidFill>
              </a:rPr>
              <a:t>=12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643438" y="3857628"/>
            <a:ext cx="392909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7</a:t>
            </a:r>
            <a:r>
              <a:rPr lang="en-US" sz="2800" dirty="0">
                <a:solidFill>
                  <a:srgbClr val="FFFF00"/>
                </a:solidFill>
              </a:rPr>
              <a:t>+</a:t>
            </a:r>
            <a:r>
              <a:rPr lang="ru-RU" sz="2800" dirty="0">
                <a:solidFill>
                  <a:srgbClr val="CC0000"/>
                </a:solidFill>
              </a:rPr>
              <a:t>4</a:t>
            </a:r>
            <a:r>
              <a:rPr lang="en-US" sz="2800" dirty="0">
                <a:solidFill>
                  <a:srgbClr val="FFFF00"/>
                </a:solidFill>
              </a:rPr>
              <a:t>=</a:t>
            </a:r>
            <a:r>
              <a:rPr lang="ru-RU" sz="2800" dirty="0">
                <a:solidFill>
                  <a:srgbClr val="FFFF00"/>
                </a:solidFill>
              </a:rPr>
              <a:t>11</a:t>
            </a:r>
            <a:endParaRPr lang="en-US" sz="2800" dirty="0">
              <a:solidFill>
                <a:srgbClr val="FFFF00"/>
              </a:solidFill>
            </a:endParaRP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ru-RU" sz="2800" dirty="0">
                <a:solidFill>
                  <a:srgbClr val="CC0000"/>
                </a:solidFill>
              </a:rPr>
              <a:t>3</a:t>
            </a:r>
            <a:r>
              <a:rPr lang="en-US" sz="2800" dirty="0">
                <a:solidFill>
                  <a:srgbClr val="FFFF00"/>
                </a:solidFill>
              </a:rPr>
              <a:t>+</a:t>
            </a:r>
            <a:r>
              <a:rPr lang="ru-RU" sz="2800" dirty="0">
                <a:solidFill>
                  <a:srgbClr val="FFFF00"/>
                </a:solidFill>
              </a:rPr>
              <a:t>9</a:t>
            </a:r>
            <a:r>
              <a:rPr lang="en-US" sz="2800" dirty="0">
                <a:solidFill>
                  <a:srgbClr val="FFFF00"/>
                </a:solidFill>
              </a:rPr>
              <a:t>=1</a:t>
            </a:r>
            <a:r>
              <a:rPr lang="ru-RU" sz="2800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</p:bldLst>
  </p:timing>
</p:sld>
</file>

<file path=ppt/theme/theme1.xml><?xml version="1.0" encoding="utf-8"?>
<a:theme xmlns:a="http://schemas.openxmlformats.org/drawingml/2006/main" name="Секто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1079</TotalTime>
  <Words>361</Words>
  <Application>Microsoft Office PowerPoint</Application>
  <PresentationFormat>Экран (4:3)</PresentationFormat>
  <Paragraphs>109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Сектор</vt:lpstr>
      <vt:lpstr>Слайд 1</vt:lpstr>
      <vt:lpstr>Слайд 2</vt:lpstr>
      <vt:lpstr>Слайд 3</vt:lpstr>
      <vt:lpstr>Слайд 4</vt:lpstr>
      <vt:lpstr>Слайд 5</vt:lpstr>
      <vt:lpstr>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1. http://lib2.podelise.ru/tw_files2/urls_6/12/d-11960/img13.jpg - Ю.Гагарин. 2.http://static.gazetavv.com/img/4/e/4e98d60c1d40f24baa3558262c689cb2_462x232.jpg – Солнечная система 3. http://img0.liveinternet.ru/images/attach/b/3/8/25/8025661_42981013.jpg - Венера 4. http://positime.ru/wp-content/uploads/2012/03/merkuriy-800x600.jpg - Меркурий 5. https://yandex.ru/images/search?cbir_id=9QR157H9jyS7YT0lhdyO5Q&amp;rpt=imageview&amp;uinfo=sw-1366-sh-768-ww-1366-wh-651-pd-1-wp-16x9_1366x768 – Сатурн 6. http://www.sistemasolnca.ru/images/stories/44%20uran.gif - уран 7. http://rrnews.ru/sites/default/files/styles/body_main_img_720/public/news/06-2014/eks_mars.jpg?itok=zmZUuIBJ – марс 8. http://4.bp.blogspot.com/-zExCDYna10w/UOwIacKCYpI/AAAAAAAAN1U/bb-xzUOvWaQ/s1600/Jupiter+.jpg – юпитер 9. https://yandex.ru/images/search?cbir_id=8DAgbces5B5rTAQVdYjbrw&amp;rpt=imageview&amp;uinfo=sw-1366-sh-768-ww-1349-wh-651-pd-1-wp-16x9_1366x768 –Нептун 10. https://yandex.ru/images/search?cbir_id=TitHQG3ePj13OmYJlTvSlw&amp;rpt=imageview&amp;uinfo=sw-1366-sh-768-ww-1349-wh-651-pd-1-wp-16x9_1366x768 –Плутон 11. http://dyub.org/sites/default/files/uploads/2013/05/planeta_zemlya.jpg -земля   </vt:lpstr>
    </vt:vector>
  </TitlesOfParts>
  <Company>unattend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STALKER</dc:creator>
  <cp:lastModifiedBy>Umnik</cp:lastModifiedBy>
  <cp:revision>76</cp:revision>
  <dcterms:created xsi:type="dcterms:W3CDTF">2008-04-13T09:02:13Z</dcterms:created>
  <dcterms:modified xsi:type="dcterms:W3CDTF">2015-04-19T09:24:14Z</dcterms:modified>
</cp:coreProperties>
</file>