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84" r:id="rId22"/>
    <p:sldId id="276" r:id="rId23"/>
    <p:sldId id="285" r:id="rId24"/>
    <p:sldId id="277" r:id="rId25"/>
    <p:sldId id="280" r:id="rId26"/>
    <p:sldId id="279" r:id="rId27"/>
    <p:sldId id="283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64B2-BB67-4188-905D-3EA5D752C44B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ED1-E7B4-47EB-94B7-0038376F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64B2-BB67-4188-905D-3EA5D752C44B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ED1-E7B4-47EB-94B7-0038376F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64B2-BB67-4188-905D-3EA5D752C44B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ED1-E7B4-47EB-94B7-0038376F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64B2-BB67-4188-905D-3EA5D752C44B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ED1-E7B4-47EB-94B7-0038376F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64B2-BB67-4188-905D-3EA5D752C44B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ED1-E7B4-47EB-94B7-0038376F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64B2-BB67-4188-905D-3EA5D752C44B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ED1-E7B4-47EB-94B7-0038376F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64B2-BB67-4188-905D-3EA5D752C44B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ED1-E7B4-47EB-94B7-0038376F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64B2-BB67-4188-905D-3EA5D752C44B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ED1-E7B4-47EB-94B7-0038376F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64B2-BB67-4188-905D-3EA5D752C44B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ED1-E7B4-47EB-94B7-0038376F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64B2-BB67-4188-905D-3EA5D752C44B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ED1-E7B4-47EB-94B7-0038376F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64B2-BB67-4188-905D-3EA5D752C44B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2ED1-E7B4-47EB-94B7-0038376F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2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64B2-BB67-4188-905D-3EA5D752C44B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2ED1-E7B4-47EB-94B7-0038376FB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686683"/>
            <a:ext cx="850112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Презентация к уроку-соревнованию по  алгебре в 8 классе по теме: 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Квадратные уравнения»</a:t>
            </a:r>
            <a:endParaRPr lang="ru-RU" sz="28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786058"/>
            <a:ext cx="7416824" cy="3319264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b="1" dirty="0">
              <a:solidFill>
                <a:schemeClr val="tx1"/>
              </a:solidFill>
            </a:endParaRPr>
          </a:p>
          <a:p>
            <a:pPr algn="r"/>
            <a:r>
              <a:rPr lang="ru-RU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Автор материала:</a:t>
            </a:r>
          </a:p>
          <a:p>
            <a:pPr algn="r"/>
            <a:r>
              <a:rPr lang="ru-RU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Каткова Анастасия Михайловна</a:t>
            </a:r>
            <a:endParaRPr lang="ru-RU" sz="3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3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учитель-практикант </a:t>
            </a:r>
          </a:p>
          <a:p>
            <a:pPr algn="r"/>
            <a:r>
              <a:rPr lang="ru-RU" sz="3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МАОУ</a:t>
            </a:r>
            <a:r>
              <a:rPr lang="en-US" sz="3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«Лицей </a:t>
            </a:r>
            <a:r>
              <a:rPr lang="ru-RU" sz="3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 37 г. </a:t>
            </a: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Саратова</a:t>
            </a: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3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Саратовская область.</a:t>
            </a:r>
          </a:p>
          <a:p>
            <a:pPr algn="r"/>
            <a:endParaRPr lang="ru-RU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 Саратов, 2016 год.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71435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4. Как ещё называется многочлен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a</a:t>
            </a:r>
            <a:r>
              <a:rPr lang="ru-RU" sz="4800" i="1" dirty="0">
                <a:latin typeface="Arial" pitchFamily="34" charset="0"/>
                <a:cs typeface="Arial" pitchFamily="34" charset="0"/>
              </a:rPr>
              <a:t>x</a:t>
            </a:r>
            <a:r>
              <a:rPr lang="ru-RU" sz="4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48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ru-RU" sz="4800" i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48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714752"/>
            <a:ext cx="871540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квадратным трёхчленом.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857364"/>
            <a:ext cx="821537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5. Что называют корнем квадратного уравнения </a:t>
            </a:r>
            <a:r>
              <a:rPr lang="ru-RU" sz="5400" dirty="0">
                <a:latin typeface="Arial" pitchFamily="34" charset="0"/>
                <a:cs typeface="Arial" pitchFamily="34" charset="0"/>
              </a:rPr>
              <a:t>a</a:t>
            </a:r>
            <a:r>
              <a:rPr lang="ru-RU" sz="5400" i="1" dirty="0">
                <a:latin typeface="Arial" pitchFamily="34" charset="0"/>
                <a:cs typeface="Arial" pitchFamily="34" charset="0"/>
              </a:rPr>
              <a:t>x</a:t>
            </a:r>
            <a:r>
              <a:rPr lang="ru-RU" sz="5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5400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54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ru-RU" sz="5400" i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ru-RU" sz="5400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5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 = 0?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5. Что называют корнем квадратного уравнения </a:t>
            </a:r>
          </a:p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48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4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+ </a:t>
            </a:r>
            <a:r>
              <a:rPr lang="ru-RU" sz="48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ru-RU" sz="4800" i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ru-RU" sz="4800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48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= 0?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3429000"/>
            <a:ext cx="7358114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всякое значение переменной </a:t>
            </a:r>
            <a:r>
              <a:rPr lang="en-US" sz="44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, при котором квадратный трёхчлен обращается в ноль.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857364"/>
            <a:ext cx="821537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6. Что значит решить квадратное уравнение?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6. Что значит решить квадратное уравнение?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357562"/>
            <a:ext cx="8501122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решить уравнение – значит найти все его корни или установить, что корней нет.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857364"/>
            <a:ext cx="821537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7. Сколько корней может иметь квадратное уравнение?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7. Сколько корней может иметь квадратное уравнение?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3911276"/>
            <a:ext cx="821537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два, один или не иметь корней.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857364"/>
            <a:ext cx="821537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8. Сколько существует видов неполных квадратных уравнений?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8. Сколько существует видов неполных квадратных уравнений?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2" y="3786190"/>
            <a:ext cx="8572528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три вида: где либо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c = 0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, либо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b = 0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, либо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c = 0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b = 0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857364"/>
            <a:ext cx="821537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9. Чему равна сумма корней приведённого квадратного уравнения?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2214554"/>
            <a:ext cx="485778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раунд</a:t>
            </a:r>
            <a:endParaRPr lang="ru-RU" sz="9600" b="1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9. Чему равна сумма корней приведённого квадратного уравнения? 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3429000"/>
            <a:ext cx="71438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второму коэффициенту, взятому с противоположным знаком.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amoe-samaya.ru/wp-content/uploads/2012/08/samoe-bystroe-zhivotn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3789"/>
            <a:ext cx="9144000" cy="58442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97673"/>
            <a:ext cx="50006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Самая быстрая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214554"/>
            <a:ext cx="485778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раунд</a:t>
            </a:r>
            <a:endParaRPr lang="ru-RU" sz="9600" b="1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dionetplus_ru_jivnoct23"/>
          <p:cNvPicPr>
            <a:picLocks noChangeAspect="1" noChangeArrowheads="1"/>
          </p:cNvPicPr>
          <p:nvPr/>
        </p:nvPicPr>
        <p:blipFill>
          <a:blip r:embed="rId2"/>
          <a:srcRect r="4658" b="4648"/>
          <a:stretch>
            <a:fillRect/>
          </a:stretch>
        </p:blipFill>
        <p:spPr bwMode="auto">
          <a:xfrm>
            <a:off x="4201730" y="3143248"/>
            <a:ext cx="4942269" cy="3714751"/>
          </a:xfrm>
          <a:prstGeom prst="rect">
            <a:avLst/>
          </a:prstGeom>
          <a:noFill/>
        </p:spPr>
      </p:pic>
      <p:pic>
        <p:nvPicPr>
          <p:cNvPr id="1028" name="Picture 4" descr="oran20"/>
          <p:cNvPicPr>
            <a:picLocks noChangeAspect="1" noChangeArrowheads="1"/>
          </p:cNvPicPr>
          <p:nvPr/>
        </p:nvPicPr>
        <p:blipFill>
          <a:blip r:embed="rId3"/>
          <a:srcRect r="4348" b="3294"/>
          <a:stretch>
            <a:fillRect/>
          </a:stretch>
        </p:blipFill>
        <p:spPr bwMode="auto">
          <a:xfrm>
            <a:off x="0" y="0"/>
            <a:ext cx="5043823" cy="32861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2928934"/>
            <a:ext cx="607223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Самая смышлёная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214554"/>
            <a:ext cx="485778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раунд</a:t>
            </a:r>
            <a:endParaRPr lang="ru-RU" sz="9600" b="1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5" y="642918"/>
          <a:ext cx="8072496" cy="5643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0832"/>
                <a:gridCol w="2690832"/>
                <a:gridCol w="2690832"/>
              </a:tblGrid>
              <a:tr h="2821801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9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21801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Практика в Лицее 37\8 класс учебники\урок-соревнование\wpid-12_225.jpg"/>
          <p:cNvPicPr>
            <a:picLocks noChangeAspect="1" noChangeArrowheads="1"/>
          </p:cNvPicPr>
          <p:nvPr/>
        </p:nvPicPr>
        <p:blipFill>
          <a:blip r:embed="rId2"/>
          <a:srcRect l="12717" r="10985" b="584"/>
          <a:stretch>
            <a:fillRect/>
          </a:stretch>
        </p:blipFill>
        <p:spPr bwMode="auto">
          <a:xfrm>
            <a:off x="2979353" y="642918"/>
            <a:ext cx="2949969" cy="2786082"/>
          </a:xfrm>
          <a:prstGeom prst="rect">
            <a:avLst/>
          </a:prstGeom>
          <a:noFill/>
        </p:spPr>
      </p:pic>
      <p:pic>
        <p:nvPicPr>
          <p:cNvPr id="1027" name="Picture 3" descr="D:\Практика в Лицее 37\8 класс учебники\урок-соревнование\Baby-panda-Wolong-Panda-Center-Ch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2786082" cy="2786082"/>
          </a:xfrm>
          <a:prstGeom prst="rect">
            <a:avLst/>
          </a:prstGeom>
          <a:noFill/>
        </p:spPr>
      </p:pic>
      <p:pic>
        <p:nvPicPr>
          <p:cNvPr id="1028" name="Picture 4" descr="D:\Практика в Лицее 37\8 класс учебники\урок-соревнование\5728855670b047601afdd5339095f904_i-426.jpg"/>
          <p:cNvPicPr>
            <a:picLocks noChangeAspect="1" noChangeArrowheads="1"/>
          </p:cNvPicPr>
          <p:nvPr/>
        </p:nvPicPr>
        <p:blipFill>
          <a:blip r:embed="rId4"/>
          <a:srcRect l="12693" r="6928"/>
          <a:stretch>
            <a:fillRect/>
          </a:stretch>
        </p:blipFill>
        <p:spPr bwMode="auto">
          <a:xfrm>
            <a:off x="5715008" y="642917"/>
            <a:ext cx="2786082" cy="2786083"/>
          </a:xfrm>
          <a:prstGeom prst="rect">
            <a:avLst/>
          </a:prstGeom>
          <a:noFill/>
        </p:spPr>
      </p:pic>
      <p:pic>
        <p:nvPicPr>
          <p:cNvPr id="1033" name="Picture 9" descr="D:\Практика в Лицее 37\8 класс учебники\урок-соревнование\photo_zhirafa_01.jpg"/>
          <p:cNvPicPr>
            <a:picLocks noChangeAspect="1" noChangeArrowheads="1"/>
          </p:cNvPicPr>
          <p:nvPr/>
        </p:nvPicPr>
        <p:blipFill>
          <a:blip r:embed="rId5" cstate="print"/>
          <a:srcRect l="35590" r="2183"/>
          <a:stretch>
            <a:fillRect/>
          </a:stretch>
        </p:blipFill>
        <p:spPr bwMode="auto">
          <a:xfrm>
            <a:off x="3071802" y="3428376"/>
            <a:ext cx="2857520" cy="2870028"/>
          </a:xfrm>
          <a:prstGeom prst="rect">
            <a:avLst/>
          </a:prstGeom>
          <a:noFill/>
        </p:spPr>
      </p:pic>
      <p:pic>
        <p:nvPicPr>
          <p:cNvPr id="1029" name="Picture 5" descr="D:\Практика в Лицее 37\8 класс учебники\урок-соревнование\popuqai5.jpg"/>
          <p:cNvPicPr>
            <a:picLocks noChangeAspect="1" noChangeArrowheads="1"/>
          </p:cNvPicPr>
          <p:nvPr/>
        </p:nvPicPr>
        <p:blipFill>
          <a:blip r:embed="rId6" cstate="print"/>
          <a:srcRect l="8695" r="13043"/>
          <a:stretch>
            <a:fillRect/>
          </a:stretch>
        </p:blipFill>
        <p:spPr bwMode="auto">
          <a:xfrm>
            <a:off x="5643570" y="3429000"/>
            <a:ext cx="2857520" cy="2875364"/>
          </a:xfrm>
          <a:prstGeom prst="rect">
            <a:avLst/>
          </a:prstGeom>
          <a:noFill/>
        </p:spPr>
      </p:pic>
      <p:pic>
        <p:nvPicPr>
          <p:cNvPr id="1031" name="Picture 7" descr="D:\Практика в Лицее 37\8 класс учебники\урок-соревнование\leo2.jpg"/>
          <p:cNvPicPr>
            <a:picLocks noChangeAspect="1" noChangeArrowheads="1"/>
          </p:cNvPicPr>
          <p:nvPr/>
        </p:nvPicPr>
        <p:blipFill>
          <a:blip r:embed="rId7" cstate="print"/>
          <a:srcRect l="13377" r="25438"/>
          <a:stretch>
            <a:fillRect/>
          </a:stretch>
        </p:blipFill>
        <p:spPr bwMode="auto">
          <a:xfrm>
            <a:off x="428596" y="3429000"/>
            <a:ext cx="2857520" cy="2857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642918"/>
          <a:ext cx="8072496" cy="5643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0832"/>
                <a:gridCol w="2690832"/>
                <a:gridCol w="2690832"/>
              </a:tblGrid>
              <a:tr h="2821801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9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21801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71414"/>
          <a:ext cx="8358248" cy="66752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85088"/>
                <a:gridCol w="1716426"/>
                <a:gridCol w="1865680"/>
                <a:gridCol w="1791054"/>
              </a:tblGrid>
              <a:tr h="64017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Arial" pitchFamily="34" charset="0"/>
                          <a:cs typeface="Arial" pitchFamily="34" charset="0"/>
                        </a:rPr>
                        <a:t>Таблица дополнительных баллов</a:t>
                      </a:r>
                      <a:endParaRPr lang="ru-RU" sz="3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3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 pitchFamily="34" charset="0"/>
                          <a:cs typeface="Arial" pitchFamily="34" charset="0"/>
                        </a:rPr>
                        <a:t>Места по количеству баллов в каждом раунде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 pitchFamily="34" charset="0"/>
                          <a:cs typeface="Arial" pitchFamily="34" charset="0"/>
                        </a:rPr>
                        <a:t>1 раунд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 pitchFamily="34" charset="0"/>
                          <a:cs typeface="Arial" pitchFamily="34" charset="0"/>
                        </a:rPr>
                        <a:t>2 раунд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 pitchFamily="34" charset="0"/>
                          <a:cs typeface="Arial" pitchFamily="34" charset="0"/>
                        </a:rPr>
                        <a:t>3 раунд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85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>
                          <a:latin typeface="Arial" pitchFamily="34" charset="0"/>
                          <a:cs typeface="Arial" pitchFamily="34" charset="0"/>
                        </a:rPr>
                        <a:t>3 балла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 pitchFamily="34" charset="0"/>
                          <a:cs typeface="Arial" pitchFamily="34" charset="0"/>
                        </a:rPr>
                        <a:t>5 баллов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 pitchFamily="34" charset="0"/>
                          <a:cs typeface="Arial" pitchFamily="34" charset="0"/>
                        </a:rPr>
                        <a:t>10 баллов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85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 pitchFamily="34" charset="0"/>
                          <a:cs typeface="Arial" pitchFamily="34" charset="0"/>
                        </a:rPr>
                        <a:t>2 балла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 pitchFamily="34" charset="0"/>
                          <a:cs typeface="Arial" pitchFamily="34" charset="0"/>
                        </a:rPr>
                        <a:t>3 балла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 pitchFamily="34" charset="0"/>
                          <a:cs typeface="Arial" pitchFamily="34" charset="0"/>
                        </a:rPr>
                        <a:t>7 баллов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85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 pitchFamily="34" charset="0"/>
                          <a:cs typeface="Arial" pitchFamily="34" charset="0"/>
                        </a:rPr>
                        <a:t>1 балл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Arial" pitchFamily="34" charset="0"/>
                          <a:cs typeface="Arial" pitchFamily="34" charset="0"/>
                        </a:rPr>
                        <a:t>2 балла</a:t>
                      </a:r>
                      <a:endParaRPr lang="ru-RU" sz="3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Arial" pitchFamily="34" charset="0"/>
                          <a:cs typeface="Arial" pitchFamily="34" charset="0"/>
                        </a:rPr>
                        <a:t>6 баллов</a:t>
                      </a:r>
                      <a:endParaRPr lang="ru-RU" sz="3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142984"/>
            <a:ext cx="8001056" cy="2000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Источники: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Мордкович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А.Г. Алгебра. 8 класс. В 2 ч. Ч.1. Учебник для учащихся общеобразовательных учреждений. / А.Г. Мордкович, Н.П. Николаев. – 10-е изд., доп. – М.: Мнемозина, 2013. – 256с.: ил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928802"/>
            <a:ext cx="821537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1. Какое уравнение называют квадратным?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57167"/>
            <a:ext cx="82868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1. Какое уравнение называют квадратным?</a:t>
            </a:r>
          </a:p>
          <a:p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571744"/>
            <a:ext cx="8715404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Уравнение вида </a:t>
            </a:r>
          </a:p>
          <a:p>
            <a:r>
              <a:rPr lang="ru-RU" sz="4400" dirty="0">
                <a:latin typeface="Arial" pitchFamily="34" charset="0"/>
                <a:cs typeface="Arial" pitchFamily="34" charset="0"/>
              </a:rPr>
              <a:t>a</a:t>
            </a:r>
            <a:r>
              <a:rPr lang="ru-RU" sz="4400" i="1" dirty="0">
                <a:latin typeface="Arial" pitchFamily="34" charset="0"/>
                <a:cs typeface="Arial" pitchFamily="34" charset="0"/>
              </a:rPr>
              <a:t>x</a:t>
            </a:r>
            <a:r>
              <a:rPr lang="ru-RU" sz="4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44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ru-RU" sz="4400" i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44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, где коэффициенты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a, b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c –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любые действительные числа, но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a ≠ 0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714488"/>
            <a:ext cx="821537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2. Как называется квадратное уравнение, у которого старший коэффициент равен 1?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143380"/>
            <a:ext cx="8715404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приведённое квадратное уравнение.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2. Как называется квадратное уравнение, у которого старший коэффициент равен 1?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857364"/>
            <a:ext cx="821537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3. Какое квадратное уравнение называется полным?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04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3. Какое квадратное уравнение называется полным?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500438"/>
            <a:ext cx="8715404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Уравнение вида </a:t>
            </a:r>
          </a:p>
          <a:p>
            <a:r>
              <a:rPr lang="ru-RU" sz="4400" dirty="0">
                <a:latin typeface="Arial" pitchFamily="34" charset="0"/>
                <a:cs typeface="Arial" pitchFamily="34" charset="0"/>
              </a:rPr>
              <a:t>a</a:t>
            </a:r>
            <a:r>
              <a:rPr lang="ru-RU" sz="4400" i="1" dirty="0">
                <a:latin typeface="Arial" pitchFamily="34" charset="0"/>
                <a:cs typeface="Arial" pitchFamily="34" charset="0"/>
              </a:rPr>
              <a:t>x</a:t>
            </a:r>
            <a:r>
              <a:rPr lang="ru-RU" sz="4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44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ru-RU" sz="4400" i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44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, где коэффициенты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a, b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не равны нулю.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960426"/>
            <a:ext cx="821537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4. Как ещё называется многочлен </a:t>
            </a:r>
            <a:r>
              <a:rPr lang="ru-RU" sz="5400" dirty="0">
                <a:latin typeface="Arial" pitchFamily="34" charset="0"/>
                <a:cs typeface="Arial" pitchFamily="34" charset="0"/>
              </a:rPr>
              <a:t>a</a:t>
            </a:r>
            <a:r>
              <a:rPr lang="ru-RU" sz="5400" i="1" dirty="0">
                <a:latin typeface="Arial" pitchFamily="34" charset="0"/>
                <a:cs typeface="Arial" pitchFamily="34" charset="0"/>
              </a:rPr>
              <a:t>x</a:t>
            </a:r>
            <a:r>
              <a:rPr lang="ru-RU" sz="54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5400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54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ru-RU" sz="5400" i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ru-RU" sz="5400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54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470</Words>
  <Application>Microsoft Office PowerPoint</Application>
  <PresentationFormat>Экран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61</cp:revision>
  <dcterms:created xsi:type="dcterms:W3CDTF">2016-02-15T13:44:22Z</dcterms:created>
  <dcterms:modified xsi:type="dcterms:W3CDTF">2016-02-18T21:32:04Z</dcterms:modified>
</cp:coreProperties>
</file>