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8"/>
  </p:notesMasterIdLst>
  <p:sldIdLst>
    <p:sldId id="256" r:id="rId2"/>
    <p:sldId id="266" r:id="rId3"/>
    <p:sldId id="261" r:id="rId4"/>
    <p:sldId id="262" r:id="rId5"/>
    <p:sldId id="263" r:id="rId6"/>
    <p:sldId id="264" r:id="rId7"/>
    <p:sldId id="258" r:id="rId8"/>
    <p:sldId id="259" r:id="rId9"/>
    <p:sldId id="268" r:id="rId10"/>
    <p:sldId id="267" r:id="rId11"/>
    <p:sldId id="260" r:id="rId12"/>
    <p:sldId id="269" r:id="rId13"/>
    <p:sldId id="270" r:id="rId14"/>
    <p:sldId id="272" r:id="rId15"/>
    <p:sldId id="265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87" d="100"/>
          <a:sy n="87" d="100"/>
        </p:scale>
        <p:origin x="-9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7464A-2CF3-4690-922A-1E7F24603B3D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25840-0DE2-4DCC-9F6B-BF3FEF5144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25840-0DE2-4DCC-9F6B-BF3FEF51444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632" y="620688"/>
            <a:ext cx="7241458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8000" b="1" dirty="0" smtClean="0"/>
              <a:t>Многочлены. </a:t>
            </a:r>
            <a:r>
              <a:rPr lang="ru-RU" sz="8000" b="1" dirty="0" smtClean="0"/>
              <a:t>Основные </a:t>
            </a:r>
            <a:r>
              <a:rPr lang="ru-RU" sz="8000" b="1" dirty="0" smtClean="0"/>
              <a:t>понятия</a:t>
            </a:r>
            <a:endParaRPr lang="ru-RU" sz="8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764704"/>
            <a:ext cx="7772400" cy="5590856"/>
          </a:xfrm>
        </p:spPr>
        <p:txBody>
          <a:bodyPr/>
          <a:lstStyle/>
          <a:p>
            <a:pPr>
              <a:buNone/>
            </a:pPr>
            <a:endParaRPr lang="ru-RU" sz="6600" dirty="0" smtClean="0"/>
          </a:p>
          <a:p>
            <a:pPr>
              <a:buNone/>
            </a:pPr>
            <a:r>
              <a:rPr lang="ru-RU" sz="6600" dirty="0" smtClean="0"/>
              <a:t>2</a:t>
            </a:r>
            <a:r>
              <a:rPr lang="en-US" sz="6600" i="1" dirty="0" err="1" smtClean="0"/>
              <a:t>ab</a:t>
            </a:r>
            <a:r>
              <a:rPr lang="en-US" sz="6600" i="1" dirty="0" smtClean="0"/>
              <a:t> + </a:t>
            </a:r>
            <a:r>
              <a:rPr lang="en-US" sz="6600" dirty="0" smtClean="0"/>
              <a:t>7</a:t>
            </a:r>
            <a:r>
              <a:rPr lang="en-US" sz="6600" i="1" dirty="0" smtClean="0"/>
              <a:t>c </a:t>
            </a:r>
            <a:r>
              <a:rPr lang="en-US" sz="6600" dirty="0" smtClean="0"/>
              <a:t>– </a:t>
            </a:r>
            <a:r>
              <a:rPr lang="en-US" sz="6600" u="sng" dirty="0" smtClean="0"/>
              <a:t>3</a:t>
            </a:r>
            <a:r>
              <a:rPr lang="en-US" sz="6600" i="1" u="sng" dirty="0" smtClean="0"/>
              <a:t>a²b</a:t>
            </a:r>
            <a:r>
              <a:rPr lang="en-US" sz="6600" dirty="0" smtClean="0"/>
              <a:t> </a:t>
            </a:r>
            <a:r>
              <a:rPr lang="en-US" sz="6600" dirty="0" smtClean="0"/>
              <a:t>+</a:t>
            </a:r>
            <a:r>
              <a:rPr lang="en-US" sz="6600" u="sng" dirty="0" smtClean="0"/>
              <a:t>5</a:t>
            </a:r>
            <a:r>
              <a:rPr lang="en-US" sz="6600" i="1" u="sng" dirty="0" smtClean="0"/>
              <a:t>a²b</a:t>
            </a:r>
            <a:endParaRPr lang="en-US" sz="6600" u="sng" dirty="0" smtClean="0"/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836712"/>
            <a:ext cx="7772400" cy="4572000"/>
          </a:xfrm>
        </p:spPr>
        <p:txBody>
          <a:bodyPr/>
          <a:lstStyle/>
          <a:p>
            <a:pPr algn="ctr">
              <a:buNone/>
            </a:pPr>
            <a:r>
              <a:rPr lang="ru-RU" sz="8800" dirty="0" smtClean="0"/>
              <a:t>2</a:t>
            </a:r>
            <a:r>
              <a:rPr lang="en-US" sz="8800" i="1" dirty="0" err="1" smtClean="0"/>
              <a:t>ab</a:t>
            </a:r>
            <a:r>
              <a:rPr lang="en-US" sz="8800" i="1" dirty="0" smtClean="0"/>
              <a:t> + </a:t>
            </a:r>
            <a:r>
              <a:rPr lang="en-US" sz="8800" dirty="0" smtClean="0"/>
              <a:t>7</a:t>
            </a:r>
            <a:r>
              <a:rPr lang="en-US" sz="8800" i="1" dirty="0" smtClean="0"/>
              <a:t>c </a:t>
            </a:r>
            <a:r>
              <a:rPr lang="en-US" sz="8800" dirty="0" smtClean="0"/>
              <a:t>+ </a:t>
            </a:r>
            <a:r>
              <a:rPr lang="ru-RU" sz="8800" dirty="0" smtClean="0"/>
              <a:t>2</a:t>
            </a:r>
            <a:r>
              <a:rPr lang="en-US" sz="8800" i="1" dirty="0" smtClean="0"/>
              <a:t>a²b</a:t>
            </a:r>
            <a:endParaRPr lang="en-US" sz="6600" i="1" dirty="0" smtClean="0"/>
          </a:p>
          <a:p>
            <a:pPr>
              <a:buNone/>
            </a:pPr>
            <a:endParaRPr lang="ru-RU" sz="6600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708920"/>
            <a:ext cx="8092761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6600" b="1" cap="none" spc="0" dirty="0" smtClean="0">
                <a:ln/>
                <a:solidFill>
                  <a:srgbClr val="C00000"/>
                </a:solidFill>
                <a:effectLst/>
              </a:rPr>
              <a:t>многочлен</a:t>
            </a:r>
          </a:p>
          <a:p>
            <a:pPr algn="ctr">
              <a:buNone/>
            </a:pPr>
            <a:r>
              <a:rPr lang="ru-RU" sz="6600" b="1" i="1" cap="none" spc="0" dirty="0" smtClean="0">
                <a:ln/>
                <a:solidFill>
                  <a:srgbClr val="C00000"/>
                </a:solidFill>
                <a:effectLst/>
              </a:rPr>
              <a:t>стандартного вида</a:t>
            </a:r>
            <a:endParaRPr lang="ru-RU" sz="6600" b="1" cap="none" spc="0" dirty="0">
              <a:ln/>
              <a:solidFill>
                <a:srgbClr val="C00000"/>
              </a:solidFill>
              <a:effectLst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548680"/>
            <a:ext cx="7772400" cy="580688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Многочленом стандартного вида называют многочлен, состоящий из одночленов стандартного вида, не являющихся подобными друг другу.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692696"/>
            <a:ext cx="7772400" cy="5662864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Многочлены </a:t>
            </a:r>
            <a:r>
              <a:rPr lang="ru-RU" sz="2800" dirty="0" smtClean="0"/>
              <a:t>в математике также называют </a:t>
            </a:r>
          </a:p>
          <a:p>
            <a:pPr>
              <a:buNone/>
            </a:pPr>
            <a:r>
              <a:rPr lang="ru-RU" sz="2800" dirty="0" smtClean="0"/>
              <a:t>полиномами.</a:t>
            </a:r>
          </a:p>
          <a:p>
            <a:pPr>
              <a:buNone/>
            </a:pPr>
            <a:r>
              <a:rPr lang="ru-RU" sz="6000" dirty="0" smtClean="0"/>
              <a:t>2</a:t>
            </a:r>
            <a:r>
              <a:rPr lang="en-US" sz="6000" i="1" dirty="0" smtClean="0"/>
              <a:t>a</a:t>
            </a:r>
            <a:r>
              <a:rPr lang="ru-RU" sz="6000" i="1" dirty="0" smtClean="0"/>
              <a:t> + </a:t>
            </a:r>
            <a:r>
              <a:rPr lang="en-US" sz="6000" i="1" dirty="0" smtClean="0"/>
              <a:t>b</a:t>
            </a:r>
            <a:r>
              <a:rPr lang="ru-RU" sz="6000" i="1" dirty="0" smtClean="0"/>
              <a:t>	</a:t>
            </a:r>
            <a:r>
              <a:rPr lang="ru-RU" sz="6000" i="1" dirty="0" smtClean="0"/>
              <a:t>  </a:t>
            </a:r>
            <a:r>
              <a:rPr lang="ru-RU" sz="6000" i="1" dirty="0" smtClean="0"/>
              <a:t>двучлен</a:t>
            </a:r>
          </a:p>
          <a:p>
            <a:pPr>
              <a:buNone/>
            </a:pPr>
            <a:r>
              <a:rPr lang="ru-RU" sz="6000" dirty="0" smtClean="0"/>
              <a:t>2</a:t>
            </a:r>
            <a:r>
              <a:rPr lang="en-US" sz="6000" i="1" dirty="0" smtClean="0"/>
              <a:t>a</a:t>
            </a:r>
            <a:r>
              <a:rPr lang="ru-RU" sz="6000" i="1" dirty="0" smtClean="0"/>
              <a:t> + </a:t>
            </a:r>
            <a:r>
              <a:rPr lang="en-US" sz="6000" i="1" dirty="0" smtClean="0"/>
              <a:t>b</a:t>
            </a:r>
            <a:r>
              <a:rPr lang="ru-RU" sz="6000" i="1" dirty="0" smtClean="0"/>
              <a:t> – </a:t>
            </a:r>
            <a:r>
              <a:rPr lang="en-US" sz="6000" i="1" dirty="0" err="1" smtClean="0"/>
              <a:t>bc</a:t>
            </a:r>
            <a:r>
              <a:rPr lang="ru-RU" sz="6000" i="1" dirty="0" smtClean="0"/>
              <a:t> </a:t>
            </a:r>
            <a:r>
              <a:rPr lang="ru-RU" sz="6000" i="1" dirty="0" smtClean="0"/>
              <a:t>трехчлен</a:t>
            </a:r>
            <a:endParaRPr lang="ru-RU" sz="6000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dirty="0" smtClean="0"/>
              <a:t>№</a:t>
            </a:r>
            <a:r>
              <a:rPr lang="ru-RU" sz="6000" dirty="0" smtClean="0"/>
              <a:t>24.1,  </a:t>
            </a:r>
            <a:r>
              <a:rPr lang="ru-RU" sz="6000" dirty="0" smtClean="0"/>
              <a:t>24.2</a:t>
            </a:r>
            <a:r>
              <a:rPr lang="ru-RU" sz="6000" dirty="0" smtClean="0"/>
              <a:t>,  24.3</a:t>
            </a:r>
            <a:r>
              <a:rPr lang="ru-RU" sz="6000" dirty="0" smtClean="0"/>
              <a:t>, 24.7, </a:t>
            </a:r>
            <a:r>
              <a:rPr lang="ru-RU" sz="6000" dirty="0" smtClean="0"/>
              <a:t> 24.8,  </a:t>
            </a:r>
            <a:r>
              <a:rPr lang="ru-RU" sz="6000" dirty="0" smtClean="0"/>
              <a:t>24.5, </a:t>
            </a:r>
            <a:r>
              <a:rPr lang="ru-RU" sz="6000" dirty="0" smtClean="0"/>
              <a:t> 24.9, 24.13,  </a:t>
            </a:r>
            <a:r>
              <a:rPr lang="ru-RU" sz="6000" dirty="0" smtClean="0"/>
              <a:t>24.14.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692696"/>
            <a:ext cx="7772400" cy="56628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Какие выражения являются многочленами: </a:t>
            </a:r>
          </a:p>
          <a:p>
            <a:pPr>
              <a:buNone/>
            </a:pPr>
            <a:r>
              <a:rPr lang="ru-RU" sz="4400" dirty="0" smtClean="0"/>
              <a:t>а) 4</a:t>
            </a:r>
            <a:r>
              <a:rPr lang="ru-RU" sz="4400" i="1" dirty="0" smtClean="0"/>
              <a:t>х²у </a:t>
            </a:r>
            <a:r>
              <a:rPr lang="en-US" sz="4400" i="1" dirty="0" smtClean="0"/>
              <a:t>		</a:t>
            </a:r>
            <a:endParaRPr lang="ru-RU" sz="4400" i="1" dirty="0" smtClean="0"/>
          </a:p>
          <a:p>
            <a:pPr>
              <a:buNone/>
            </a:pPr>
            <a:r>
              <a:rPr lang="ru-RU" sz="4400" dirty="0" smtClean="0"/>
              <a:t>б) </a:t>
            </a:r>
            <a:r>
              <a:rPr lang="ru-RU" sz="4400" dirty="0" smtClean="0"/>
              <a:t>3</a:t>
            </a:r>
            <a:r>
              <a:rPr lang="ru-RU" sz="4400" i="1" dirty="0" smtClean="0"/>
              <a:t>х + 5у </a:t>
            </a:r>
          </a:p>
          <a:p>
            <a:pPr>
              <a:buNone/>
            </a:pPr>
            <a:r>
              <a:rPr lang="ru-RU" sz="4400" dirty="0" smtClean="0"/>
              <a:t>в</a:t>
            </a:r>
            <a:r>
              <a:rPr lang="ru-RU" sz="4400" dirty="0" smtClean="0"/>
              <a:t>) </a:t>
            </a:r>
            <a:r>
              <a:rPr lang="ru-RU" sz="4400" dirty="0" smtClean="0"/>
              <a:t>3</a:t>
            </a:r>
            <a:r>
              <a:rPr lang="ru-RU" sz="4400" i="1" dirty="0" smtClean="0"/>
              <a:t>х² + 5ху + 10 </a:t>
            </a:r>
            <a:r>
              <a:rPr lang="ru-RU" sz="4400" i="1" dirty="0" smtClean="0"/>
              <a:t> </a:t>
            </a:r>
            <a:r>
              <a:rPr lang="en-US" sz="4400" i="1" dirty="0" smtClean="0"/>
              <a:t>	</a:t>
            </a:r>
            <a:endParaRPr lang="ru-RU" sz="4400" i="1" dirty="0" smtClean="0"/>
          </a:p>
          <a:p>
            <a:pPr>
              <a:buNone/>
            </a:pPr>
            <a:r>
              <a:rPr lang="ru-RU" sz="4400" dirty="0" smtClean="0"/>
              <a:t>г</a:t>
            </a:r>
            <a:r>
              <a:rPr lang="ru-RU" sz="4400" dirty="0" smtClean="0"/>
              <a:t>) </a:t>
            </a:r>
            <a:r>
              <a:rPr lang="ru-RU" sz="4400" dirty="0" smtClean="0"/>
              <a:t>3</a:t>
            </a:r>
            <a:r>
              <a:rPr lang="ru-RU" sz="4400" i="1" dirty="0" smtClean="0"/>
              <a:t>х</a:t>
            </a:r>
          </a:p>
          <a:p>
            <a:pPr>
              <a:buNone/>
            </a:pPr>
            <a:r>
              <a:rPr lang="ru-RU" sz="4400" dirty="0" smtClean="0"/>
              <a:t>д</a:t>
            </a:r>
            <a:r>
              <a:rPr lang="ru-RU" sz="4400" dirty="0" smtClean="0"/>
              <a:t>) </a:t>
            </a:r>
            <a:r>
              <a:rPr lang="ru-RU" sz="4400" dirty="0" smtClean="0"/>
              <a:t>4</a:t>
            </a:r>
            <a:r>
              <a:rPr lang="ru-RU" sz="4400" i="1" dirty="0" smtClean="0"/>
              <a:t>х²у – 5ху + 5 </a:t>
            </a:r>
            <a:endParaRPr lang="ru-RU" sz="4400" i="1" dirty="0" smtClean="0"/>
          </a:p>
          <a:p>
            <a:pPr>
              <a:buNone/>
            </a:pPr>
            <a:r>
              <a:rPr lang="ru-RU" sz="4400" dirty="0" smtClean="0"/>
              <a:t>е</a:t>
            </a:r>
            <a:r>
              <a:rPr lang="ru-RU" sz="4400" dirty="0" smtClean="0"/>
              <a:t>) 4</a:t>
            </a:r>
            <a:r>
              <a:rPr lang="ru-RU" sz="4400" i="1" dirty="0" smtClean="0"/>
              <a:t>х²у + 5</a:t>
            </a:r>
            <a:r>
              <a:rPr lang="ru-RU" sz="3600" i="1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Назовите двучлены (трехчлены)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764704"/>
            <a:ext cx="7772400" cy="55908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5000" dirty="0" smtClean="0">
                <a:solidFill>
                  <a:schemeClr val="accent3">
                    <a:lumMod val="75000"/>
                  </a:schemeClr>
                </a:solidFill>
              </a:rPr>
              <a:t>Спасибо </a:t>
            </a:r>
          </a:p>
          <a:p>
            <a:pPr algn="ctr">
              <a:buNone/>
            </a:pPr>
            <a:r>
              <a:rPr lang="ru-RU" sz="15000" dirty="0" smtClean="0">
                <a:solidFill>
                  <a:schemeClr val="accent3">
                    <a:lumMod val="75000"/>
                  </a:schemeClr>
                </a:solidFill>
              </a:rPr>
              <a:t>за урок</a:t>
            </a:r>
            <a:endParaRPr lang="ru-RU" sz="15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764704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Назовите одночлены</a:t>
            </a:r>
          </a:p>
          <a:p>
            <a:pPr>
              <a:buNone/>
            </a:pPr>
            <a:r>
              <a:rPr lang="ru-RU" sz="5400" dirty="0" smtClean="0"/>
              <a:t>2</a:t>
            </a:r>
            <a:r>
              <a:rPr lang="en-US" sz="5400" i="1" dirty="0" err="1" smtClean="0"/>
              <a:t>ab</a:t>
            </a:r>
            <a:r>
              <a:rPr lang="ru-RU" sz="5400" i="1" dirty="0" smtClean="0"/>
              <a:t>			</a:t>
            </a:r>
            <a:r>
              <a:rPr lang="en-US" sz="5400" dirty="0" smtClean="0"/>
              <a:t>7</a:t>
            </a:r>
            <a:r>
              <a:rPr lang="en-US" sz="5400" i="1" dirty="0" smtClean="0"/>
              <a:t>c</a:t>
            </a:r>
            <a:r>
              <a:rPr lang="ru-RU" sz="5400" i="1" dirty="0" smtClean="0"/>
              <a:t>/3</a:t>
            </a:r>
          </a:p>
          <a:p>
            <a:pPr>
              <a:buNone/>
            </a:pPr>
            <a:r>
              <a:rPr lang="en-US" sz="5400" dirty="0" smtClean="0"/>
              <a:t>7</a:t>
            </a:r>
            <a:r>
              <a:rPr lang="en-US" sz="5400" i="1" dirty="0" smtClean="0"/>
              <a:t>c</a:t>
            </a:r>
            <a:r>
              <a:rPr lang="en-US" sz="5400" dirty="0" smtClean="0"/>
              <a:t> </a:t>
            </a:r>
            <a:r>
              <a:rPr lang="ru-RU" sz="5400" dirty="0" smtClean="0"/>
              <a:t>				</a:t>
            </a:r>
            <a:r>
              <a:rPr lang="en-US" sz="5400" dirty="0" smtClean="0"/>
              <a:t>–3</a:t>
            </a:r>
            <a:r>
              <a:rPr lang="en-US" sz="5400" i="1" dirty="0" smtClean="0"/>
              <a:t>a²b</a:t>
            </a:r>
            <a:r>
              <a:rPr lang="en-US" sz="5400" dirty="0" smtClean="0"/>
              <a:t> </a:t>
            </a:r>
            <a:endParaRPr lang="ru-RU" sz="5400" i="1" dirty="0" smtClean="0"/>
          </a:p>
          <a:p>
            <a:pPr>
              <a:buNone/>
            </a:pPr>
            <a:r>
              <a:rPr lang="ru-RU" sz="5400" dirty="0" smtClean="0"/>
              <a:t>3</a:t>
            </a:r>
            <a:r>
              <a:rPr lang="en-US" sz="5400" i="1" dirty="0" smtClean="0"/>
              <a:t>b</a:t>
            </a:r>
            <a:r>
              <a:rPr lang="ru-RU" sz="5400" i="1" dirty="0" smtClean="0"/>
              <a:t>/</a:t>
            </a:r>
            <a:r>
              <a:rPr lang="en-US" sz="5400" i="1" dirty="0" smtClean="0"/>
              <a:t>a 		</a:t>
            </a:r>
            <a:r>
              <a:rPr lang="ru-RU" sz="5400" i="1" dirty="0" smtClean="0"/>
              <a:t>	</a:t>
            </a:r>
            <a:r>
              <a:rPr lang="ru-RU" sz="5400" dirty="0" smtClean="0"/>
              <a:t>9</a:t>
            </a:r>
            <a:r>
              <a:rPr lang="en-US" sz="5400" i="1" dirty="0" smtClean="0"/>
              <a:t>ca²ca</a:t>
            </a:r>
            <a:endParaRPr lang="ru-RU" sz="5400" i="1" dirty="0" smtClean="0"/>
          </a:p>
          <a:p>
            <a:pPr>
              <a:buNone/>
            </a:pPr>
            <a:r>
              <a:rPr lang="ru-RU" sz="5400" dirty="0" smtClean="0"/>
              <a:t>2</a:t>
            </a:r>
            <a:r>
              <a:rPr lang="en-US" sz="5400" i="1" dirty="0" err="1" smtClean="0"/>
              <a:t>ab</a:t>
            </a:r>
            <a:r>
              <a:rPr lang="ru-RU" sz="5400" i="1" dirty="0" smtClean="0"/>
              <a:t> + </a:t>
            </a:r>
            <a:r>
              <a:rPr lang="en-US" sz="5400" dirty="0" smtClean="0"/>
              <a:t>7</a:t>
            </a:r>
            <a:r>
              <a:rPr lang="en-US" sz="5400" i="1" dirty="0" smtClean="0"/>
              <a:t>c		</a:t>
            </a:r>
            <a:r>
              <a:rPr lang="en-US" sz="5400" dirty="0" smtClean="0"/>
              <a:t>5</a:t>
            </a:r>
            <a:r>
              <a:rPr lang="en-US" sz="5400" i="1" dirty="0" smtClean="0"/>
              <a:t>a²b</a:t>
            </a:r>
            <a:endParaRPr lang="ru-RU" sz="5400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5720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45720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476672"/>
            <a:ext cx="7772400" cy="5878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1</a:t>
            </a:r>
            <a:r>
              <a:rPr lang="ru-RU" dirty="0" smtClean="0"/>
              <a:t>. Выполните действия:</a:t>
            </a:r>
          </a:p>
          <a:p>
            <a:pPr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6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+ 7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6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 – 10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– 8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6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39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– 27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6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548680"/>
            <a:ext cx="7772400" cy="5806880"/>
          </a:xfrm>
        </p:spPr>
        <p:txBody>
          <a:bodyPr/>
          <a:lstStyle/>
          <a:p>
            <a:pPr lvl="0">
              <a:buNone/>
            </a:pPr>
            <a:r>
              <a:rPr lang="ru-RU" dirty="0" smtClean="0"/>
              <a:t>2. Найдите произведение данных одночленов</a:t>
            </a:r>
          </a:p>
          <a:p>
            <a:pPr>
              <a:buNone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∙ 5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6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∙ (- 3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)</a:t>
            </a:r>
            <a:endParaRPr lang="ru-RU" sz="6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0,2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∙ 0,6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sz="6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620688"/>
            <a:ext cx="7772400" cy="5734872"/>
          </a:xfrm>
        </p:spPr>
        <p:txBody>
          <a:bodyPr/>
          <a:lstStyle/>
          <a:p>
            <a:pPr lvl="0">
              <a:buNone/>
            </a:pPr>
            <a:r>
              <a:rPr lang="en-US" dirty="0" smtClean="0"/>
              <a:t>3.</a:t>
            </a:r>
            <a:r>
              <a:rPr lang="ru-RU" dirty="0" smtClean="0"/>
              <a:t> Возведите одночлен в степень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8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8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8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8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sz="8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8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8000" i="1" dirty="0" smtClean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sz="80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80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620688"/>
            <a:ext cx="7772400" cy="5734872"/>
          </a:xfrm>
        </p:spPr>
        <p:txBody>
          <a:bodyPr/>
          <a:lstStyle/>
          <a:p>
            <a:pPr lvl="0">
              <a:buNone/>
            </a:pPr>
            <a:r>
              <a:rPr lang="en-US" dirty="0" smtClean="0"/>
              <a:t>4. </a:t>
            </a:r>
            <a:r>
              <a:rPr lang="ru-RU" dirty="0" smtClean="0"/>
              <a:t>Выполните деление одночлена на одночлен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: 7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6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xyz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: (-8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)</a:t>
            </a:r>
            <a:endParaRPr lang="ru-RU" sz="6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-77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: (-7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6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801004" cy="5631580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solidFill>
                  <a:schemeClr val="tx1"/>
                </a:solidFill>
              </a:rPr>
              <a:t>2</a:t>
            </a:r>
            <a:r>
              <a:rPr lang="en-US" sz="7200" i="1" dirty="0" err="1" smtClean="0">
                <a:solidFill>
                  <a:schemeClr val="tx1"/>
                </a:solidFill>
              </a:rPr>
              <a:t>ab</a:t>
            </a:r>
            <a:r>
              <a:rPr lang="en-US" sz="7200" i="1" dirty="0" smtClean="0">
                <a:solidFill>
                  <a:schemeClr val="tx1"/>
                </a:solidFill>
              </a:rPr>
              <a:t/>
            </a:r>
            <a:br>
              <a:rPr lang="en-US" sz="7200" i="1" dirty="0" smtClean="0">
                <a:solidFill>
                  <a:schemeClr val="tx1"/>
                </a:solidFill>
              </a:rPr>
            </a:br>
            <a:r>
              <a:rPr lang="en-US" sz="7200" dirty="0" smtClean="0">
                <a:solidFill>
                  <a:schemeClr val="tx1"/>
                </a:solidFill>
              </a:rPr>
              <a:t>7</a:t>
            </a:r>
            <a:r>
              <a:rPr lang="en-US" sz="7200" i="1" dirty="0" smtClean="0">
                <a:solidFill>
                  <a:schemeClr val="tx1"/>
                </a:solidFill>
              </a:rPr>
              <a:t>c</a:t>
            </a:r>
            <a:br>
              <a:rPr lang="en-US" sz="7200" i="1" dirty="0" smtClean="0">
                <a:solidFill>
                  <a:schemeClr val="tx1"/>
                </a:solidFill>
              </a:rPr>
            </a:br>
            <a:r>
              <a:rPr lang="en-US" sz="7200" dirty="0" smtClean="0">
                <a:solidFill>
                  <a:schemeClr val="tx1"/>
                </a:solidFill>
              </a:rPr>
              <a:t>–3</a:t>
            </a:r>
            <a:r>
              <a:rPr lang="en-US" sz="7200" i="1" dirty="0" smtClean="0">
                <a:solidFill>
                  <a:schemeClr val="tx1"/>
                </a:solidFill>
              </a:rPr>
              <a:t>a²b</a:t>
            </a:r>
            <a:r>
              <a:rPr lang="en-US" sz="7200" dirty="0" smtClean="0">
                <a:solidFill>
                  <a:schemeClr val="tx1"/>
                </a:solidFill>
              </a:rPr>
              <a:t> </a:t>
            </a:r>
            <a:br>
              <a:rPr lang="en-US" sz="7200" dirty="0" smtClean="0">
                <a:solidFill>
                  <a:schemeClr val="tx1"/>
                </a:solidFill>
              </a:rPr>
            </a:br>
            <a:r>
              <a:rPr lang="en-US" sz="7200" dirty="0" smtClean="0">
                <a:solidFill>
                  <a:schemeClr val="tx1"/>
                </a:solidFill>
              </a:rPr>
              <a:t>5</a:t>
            </a:r>
            <a:r>
              <a:rPr lang="en-US" sz="7200" i="1" dirty="0" smtClean="0">
                <a:solidFill>
                  <a:schemeClr val="tx1"/>
                </a:solidFill>
              </a:rPr>
              <a:t>a²b</a:t>
            </a:r>
            <a:br>
              <a:rPr lang="en-US" sz="7200" i="1" dirty="0" smtClean="0">
                <a:solidFill>
                  <a:schemeClr val="tx1"/>
                </a:solidFill>
              </a:rPr>
            </a:br>
            <a:endParaRPr lang="ru-RU" sz="72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600" dirty="0" smtClean="0"/>
              <a:t>2</a:t>
            </a:r>
            <a:r>
              <a:rPr lang="en-US" sz="6600" i="1" dirty="0" err="1" smtClean="0"/>
              <a:t>ab</a:t>
            </a:r>
            <a:r>
              <a:rPr lang="en-US" sz="6600" i="1" dirty="0" smtClean="0"/>
              <a:t> + </a:t>
            </a:r>
            <a:r>
              <a:rPr lang="en-US" sz="6600" dirty="0" smtClean="0"/>
              <a:t>7</a:t>
            </a:r>
            <a:r>
              <a:rPr lang="en-US" sz="6600" i="1" dirty="0" smtClean="0"/>
              <a:t>c </a:t>
            </a:r>
            <a:r>
              <a:rPr lang="en-US" sz="6600" dirty="0" smtClean="0"/>
              <a:t>– 3</a:t>
            </a:r>
            <a:r>
              <a:rPr lang="en-US" sz="6600" i="1" dirty="0" smtClean="0"/>
              <a:t>a²b</a:t>
            </a:r>
            <a:r>
              <a:rPr lang="en-US" sz="6600" dirty="0" smtClean="0"/>
              <a:t> + 5</a:t>
            </a:r>
            <a:r>
              <a:rPr lang="en-US" sz="6600" i="1" dirty="0" smtClean="0"/>
              <a:t>a²b</a:t>
            </a:r>
            <a:endParaRPr lang="en-US" sz="66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3212976"/>
            <a:ext cx="597311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многочлен</a:t>
            </a:r>
            <a:endParaRPr lang="ru-RU" sz="8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548680"/>
            <a:ext cx="7772400" cy="5806880"/>
          </a:xfrm>
        </p:spPr>
        <p:txBody>
          <a:bodyPr/>
          <a:lstStyle/>
          <a:p>
            <a:pPr algn="ctr">
              <a:buNone/>
            </a:pPr>
            <a:r>
              <a:rPr lang="ru-RU" sz="7200" b="1" dirty="0" smtClean="0">
                <a:latin typeface="Arial" pitchFamily="34" charset="0"/>
                <a:cs typeface="Arial" pitchFamily="34" charset="0"/>
              </a:rPr>
              <a:t>МНОГОЧЛЕНОМ</a:t>
            </a:r>
          </a:p>
          <a:p>
            <a:pPr algn="ctr">
              <a:buNone/>
            </a:pPr>
            <a:endParaRPr lang="ru-RU" sz="1400" b="1" dirty="0" smtClean="0"/>
          </a:p>
          <a:p>
            <a:pPr algn="ctr">
              <a:buNone/>
            </a:pPr>
            <a:r>
              <a:rPr lang="ru-RU" sz="7200" b="1" dirty="0" smtClean="0"/>
              <a:t>называют </a:t>
            </a:r>
          </a:p>
          <a:p>
            <a:pPr algn="ctr">
              <a:buNone/>
            </a:pPr>
            <a:endParaRPr lang="ru-RU" sz="1400" b="1" dirty="0" smtClean="0"/>
          </a:p>
          <a:p>
            <a:pPr algn="ctr">
              <a:buNone/>
            </a:pPr>
            <a:r>
              <a:rPr lang="ru-RU" sz="7000" b="1" i="1" dirty="0" smtClean="0"/>
              <a:t>сумму одночленов</a:t>
            </a:r>
            <a:endParaRPr lang="ru-RU" sz="7000" i="1" dirty="0" smtClean="0"/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735</TotalTime>
  <Words>175</Words>
  <Application>Microsoft Office PowerPoint</Application>
  <PresentationFormat>Экран (4:3)</PresentationFormat>
  <Paragraphs>57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2ab 7c –3a²b  5a²b </vt:lpstr>
      <vt:lpstr>Слайд 8</vt:lpstr>
      <vt:lpstr>Слайд 9</vt:lpstr>
      <vt:lpstr>Слайд 10</vt:lpstr>
      <vt:lpstr>Слайд 11</vt:lpstr>
      <vt:lpstr>Слайд 12</vt:lpstr>
      <vt:lpstr>Слайд 13</vt:lpstr>
      <vt:lpstr>Решение задач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51</cp:revision>
  <dcterms:created xsi:type="dcterms:W3CDTF">2012-01-16T16:46:11Z</dcterms:created>
  <dcterms:modified xsi:type="dcterms:W3CDTF">2015-02-05T19:36:11Z</dcterms:modified>
</cp:coreProperties>
</file>