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8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4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954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59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4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8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56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5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3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7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8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1270-5225-4826-AB6E-00F32985AF2D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3E65D0-D2F2-42DF-8F86-05AD1F94E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9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335" y="1433945"/>
            <a:ext cx="10359735" cy="1745673"/>
          </a:xfrm>
        </p:spPr>
        <p:txBody>
          <a:bodyPr/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Елизавета 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Воронцова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8618" y="5339305"/>
            <a:ext cx="5465615" cy="141478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Исполнители: Волкова Алена Юрьевна,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Миронова Александра Евгеньевна.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Руководитель: Некрасова Марина Леонидовна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2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418" y="145473"/>
            <a:ext cx="10401300" cy="659822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Потом было несколько тайных встреч, несколько записок, корзина цветов, английский магазин с отдельными кабинетами и выходом на другую улицу... Она могла доверять Пушкину, он ни разу, никогда и никому не выдал их тайну, не опорочил и не предал ее чувств. Остались только стихи, за которыми угадывались различные стадии их отношений и ее образ...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Воронцова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до конца своей долгой жизни сохраняла о Пушкине теплое воспоминание и ежедневно читала его сочинения. Когда зрение совсем ей изменило, она приказывала читать их себе вслух, и притом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подряд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887" y="3730336"/>
            <a:ext cx="2682586" cy="3013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627" y="3893560"/>
            <a:ext cx="3667991" cy="26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2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5" y="228600"/>
            <a:ext cx="6847610" cy="6546273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Елизаве́та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Ксаве́рьевна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Воронцо́ва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- адресат многих стихов А. С. Пушкина; жена Новороссийского генерал-губернатора М. С. Воронцова; сестра генерал-майора графа В. Г.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Браницкого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Отцом ее был великий коронный гетман граф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Ксаверий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Петрович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Бранницкий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Мать 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Александра Васильевна, урожденная Энгельгардт, русская, была любимой племянницей Потемкина.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Воспитывали Елизавету в исключительной строгости, до двадцати семи лет прожила она в деревне и лишь в 1819 году впервые отправилась в свое первое путешествие за границу, во время которого познакомилась в Париже с графом Воронцовым и вышла за него замуж.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864" y="-72738"/>
            <a:ext cx="5178137" cy="69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022" y="850433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Супруги Воронцовы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673" y="2279505"/>
            <a:ext cx="5316681" cy="35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72" y="0"/>
            <a:ext cx="5340928" cy="575058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163" y="1143001"/>
            <a:ext cx="5964382" cy="423949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«Ей было уже за тридцать лет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а она имела право казаться еще самою молоденькою. Со врожденным польским легкомыслием и кокетством желала она нравиться, и никто лучше ее в том не успевал. Молода она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была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душою, молода и наружностью». </a:t>
            </a:r>
          </a:p>
        </p:txBody>
      </p:sp>
    </p:spTree>
    <p:extLst>
      <p:ext uri="{BB962C8B-B14F-4D97-AF65-F5344CB8AC3E}">
        <p14:creationId xmlns:p14="http://schemas.microsoft.com/office/powerpoint/2010/main" val="10472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509" y="228600"/>
            <a:ext cx="10692246" cy="645275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Знакомство с А. С. Пушкиным.</a:t>
            </a:r>
          </a:p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1823 году произошло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знакомство 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С. Пушкина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 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 К. Воронцовой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. Магнетизм ее тихого, чарующего голоса, любезность обволакивающего милого разговора, стройность стана и горделивость аристократической осанки, белизна плеч, соперничающая с сиянием так любимого ею жемчуга, пленяют поэта.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рукописях с 1823 по 1829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года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найдено до тридцати изображений Е.К. Воронцовой.   С именем Воронцовой связывают такие стихи Пушкина, как «Желание славы», «Ненастный день потух; ненастной ночи мгла...», «Сожженное письмо», «Талисман», «Прощание»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36" y="4239491"/>
            <a:ext cx="2103294" cy="2441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636" y="3752850"/>
            <a:ext cx="1489364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7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5018" y="187036"/>
            <a:ext cx="8977746" cy="65982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b="1" i="1" u="sng" dirty="0" smtClean="0">
                <a:solidFill>
                  <a:srgbClr val="FF0000"/>
                </a:solidFill>
              </a:rPr>
              <a:t>«Прощание» 1830 год.</a:t>
            </a:r>
          </a:p>
          <a:p>
            <a:pPr algn="l"/>
            <a:r>
              <a:rPr lang="ru-RU" dirty="0"/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последний раз твой образ милый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Дерзаю мысленно ласкать,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Будить мечту сердечной силой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с негой робкой и унылой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Твою любовь воспоминать.</a:t>
            </a:r>
          </a:p>
          <a:p>
            <a:pPr algn="l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Бегут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меняясь наши лета,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Меняя всё, меняя нас,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Уж ты для своего поэта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Могильным сумраком одета,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 для тебя твой друг угас.</a:t>
            </a:r>
          </a:p>
          <a:p>
            <a:pPr algn="l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Прими же,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дальная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подруга,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Прощанье сердца моего,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Как овдовевшая супруга,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Как друг, обнявший молча друга</a:t>
            </a:r>
          </a:p>
          <a:p>
            <a:pPr algn="l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Пред заточением его.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699" y="124690"/>
            <a:ext cx="9133609" cy="6733309"/>
          </a:xfrm>
        </p:spPr>
        <p:txBody>
          <a:bodyPr>
            <a:normAutofit/>
          </a:bodyPr>
          <a:lstStyle/>
          <a:p>
            <a:pPr algn="ctr"/>
            <a:r>
              <a:rPr lang="ru-RU" sz="2000" b="1" i="1" u="sng" dirty="0" smtClean="0">
                <a:solidFill>
                  <a:srgbClr val="FF0000"/>
                </a:solidFill>
              </a:rPr>
              <a:t>«Сожжённое письмо» 1825 год.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Прощай, письмо любви! прощай: она велела...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Как долго медлил я! как долго не хотела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Рука предать огню все радости мои!..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Но полно, час настал. Гори, письмо любви.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Готов я; ничему душа моя не внемлет.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Уж пламя жадное листы твои приемлет...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Минуту!.. вспыхнули! пылают - легкий дым,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Виясь, теряется с молением моим.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Уж перстня верного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</a:rPr>
              <a:t>утратя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 впечатленье,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Растопленный сургуч кипит... О провиденье!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Свершилось! Темные </a:t>
            </a:r>
            <a:r>
              <a:rPr lang="ru-RU" sz="1900" b="1" dirty="0" err="1">
                <a:solidFill>
                  <a:schemeClr val="accent2">
                    <a:lumMod val="50000"/>
                  </a:schemeClr>
                </a:solidFill>
              </a:rPr>
              <a:t>свернулися</a:t>
            </a: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 листы;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На легком пепле их заветные черты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Белеют... Грудь моя стеснилась. Пепел милый,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Отрада бедная в судьбе моей унылой,</a:t>
            </a:r>
          </a:p>
          <a:p>
            <a:pPr algn="l"/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Останься век со мной на горестной груди...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794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273" y="145474"/>
            <a:ext cx="8442730" cy="663979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Чем больше распаляется страсть поэта к одесской красавице-царице, тем сильнее охлаждаются, если не сказать больше, его отношения с ее мужем. Растет их взаимная неприязнь. Появляется одна из самых злых его эпиграмм: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Полумилорд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полукупец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...» </a:t>
            </a:r>
          </a:p>
          <a:p>
            <a:pPr algn="l"/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i="1" dirty="0" err="1">
                <a:solidFill>
                  <a:srgbClr val="FF0000"/>
                </a:solidFill>
              </a:rPr>
              <a:t>Полумилорд</a:t>
            </a:r>
            <a:r>
              <a:rPr lang="ru-RU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</a:rPr>
              <a:t>полукупец</a:t>
            </a:r>
            <a:r>
              <a:rPr lang="ru-RU" sz="2400" b="1" i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400" b="1" i="1" dirty="0" err="1">
                <a:solidFill>
                  <a:srgbClr val="FF0000"/>
                </a:solidFill>
              </a:rPr>
              <a:t>Полумудрец</a:t>
            </a:r>
            <a:r>
              <a:rPr lang="ru-RU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</a:rPr>
              <a:t>полуневежда</a:t>
            </a:r>
            <a:r>
              <a:rPr lang="ru-RU" sz="2400" b="1" i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400" b="1" i="1" dirty="0" err="1">
                <a:solidFill>
                  <a:srgbClr val="FF0000"/>
                </a:solidFill>
              </a:rPr>
              <a:t>Полуподлец</a:t>
            </a:r>
            <a:r>
              <a:rPr lang="ru-RU" sz="2400" b="1" i="1" dirty="0">
                <a:solidFill>
                  <a:srgbClr val="FF0000"/>
                </a:solidFill>
              </a:rPr>
              <a:t>, но есть надежда,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Что будет полным наконец...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836" y="3112511"/>
            <a:ext cx="3318164" cy="3745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4472"/>
            <a:ext cx="2701637" cy="32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772" y="135082"/>
            <a:ext cx="10827327" cy="6722917"/>
          </a:xfrm>
        </p:spPr>
        <p:txBody>
          <a:bodyPr/>
          <a:lstStyle/>
          <a:p>
            <a:pPr algn="l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Когда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Воронцову стала известна, меткая и острая эпиграмма, он решил освободиться от поэта, удалив его из Одессы. Благодаря стараниям Воронцова, решено было отправить немедленно Пушкина на жительство в Псковскую губернию. Все кончено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l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На прощанье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</a:rPr>
              <a:t>Элиза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 дарит ему талисман - сердоликовый перстень с загадочной древнееврейской надписью, вырезанной на камне. Себе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</a:rPr>
              <a:t>Элиза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 оставляет такой же перстень. Уже потом, в Михайловском, Пушкин будет получать письма, запечатанные таким же перстнем. 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764" y="3002974"/>
            <a:ext cx="5531427" cy="385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715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Елизавета Воронцова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Екатерина Воронцова</dc:title>
  <dc:creator>Алена</dc:creator>
  <cp:lastModifiedBy>Алена</cp:lastModifiedBy>
  <cp:revision>9</cp:revision>
  <dcterms:created xsi:type="dcterms:W3CDTF">2013-12-15T09:40:45Z</dcterms:created>
  <dcterms:modified xsi:type="dcterms:W3CDTF">2013-12-15T10:50:14Z</dcterms:modified>
</cp:coreProperties>
</file>