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7" r:id="rId2"/>
  </p:sldMasterIdLst>
  <p:notesMasterIdLst>
    <p:notesMasterId r:id="rId20"/>
  </p:notesMasterIdLst>
  <p:sldIdLst>
    <p:sldId id="273" r:id="rId3"/>
    <p:sldId id="272" r:id="rId4"/>
    <p:sldId id="256" r:id="rId5"/>
    <p:sldId id="259" r:id="rId6"/>
    <p:sldId id="269" r:id="rId7"/>
    <p:sldId id="270" r:id="rId8"/>
    <p:sldId id="274" r:id="rId9"/>
    <p:sldId id="275" r:id="rId10"/>
    <p:sldId id="264" r:id="rId11"/>
    <p:sldId id="260" r:id="rId12"/>
    <p:sldId id="276" r:id="rId13"/>
    <p:sldId id="261" r:id="rId14"/>
    <p:sldId id="263" r:id="rId15"/>
    <p:sldId id="262" r:id="rId16"/>
    <p:sldId id="267" r:id="rId17"/>
    <p:sldId id="268" r:id="rId18"/>
    <p:sldId id="27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F0201"/>
    <a:srgbClr val="100500"/>
    <a:srgbClr val="666633"/>
    <a:srgbClr val="008080"/>
    <a:srgbClr val="CC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585" autoAdjust="0"/>
  </p:normalViewPr>
  <p:slideViewPr>
    <p:cSldViewPr>
      <p:cViewPr>
        <p:scale>
          <a:sx n="91" d="100"/>
          <a:sy n="91" d="100"/>
        </p:scale>
        <p:origin x="-1200" y="21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3E5E1-8276-4071-9F5C-3F39D065C5EF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629EC-FD45-425D-AFBB-38E714C48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11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</p:grp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fld id="{0C25C8FB-4A13-4F9D-AC87-9624E6DBF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345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A4F4A-9014-4994-ADC8-6748FC3FB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87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A0C72-34B1-4090-86FC-4B77B8DDB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43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038600" cy="20748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56063"/>
            <a:ext cx="4038600" cy="20748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C585C-5859-415D-B21E-874C8A0E4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92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9A5B2-72BD-4223-9B77-80D184734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491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5C8FB-4A13-4F9D-AC87-9624E6DBF7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38E0D-EA48-4F17-9DD3-BFB5419319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DC5D6-CBFD-45A6-8786-224E1EE466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E612B-1A9C-4444-8C50-C534348F2E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88727-B189-4662-99CB-C67E54DB53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7872-0148-4A38-91E2-83395381A1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38E0D-EA48-4F17-9DD3-BFB541931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376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DF813-ED8D-4D04-BF88-B76527FCE0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DB0E5-A61B-49A3-9842-95D7C376E7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CD47A0-40DD-4F3B-88FB-0C608F09E7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A4F4A-9014-4994-ADC8-6748FC3FB9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A0C72-34B1-4090-86FC-4B77B8DDB9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DC5D6-CBFD-45A6-8786-224E1EE46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15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E612B-1A9C-4444-8C50-C534348F2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33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88727-B189-4662-99CB-C67E54DB5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19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B7872-0148-4A38-91E2-83395381A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61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DF813-ED8D-4D04-BF88-B76527FCE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60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DB0E5-A61B-49A3-9842-95D7C376E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69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D47A0-40DD-4F3B-88FB-0C608F09E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18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F8FFA591-C6FA-48BF-B13C-06BBCDF60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7176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7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7178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7180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17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17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17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17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17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8FFA591-C6FA-48BF-B13C-06BBCDF607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1700808"/>
            <a:ext cx="762578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Здравствуйте, ребята!</a:t>
            </a:r>
            <a:endParaRPr lang="ru-RU" sz="8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068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chemeClr val="folHlink"/>
                </a:solidFill>
              </a:rPr>
              <a:t>Красная  страница</a:t>
            </a:r>
            <a:endParaRPr lang="ru-RU" sz="3200" b="1" dirty="0" smtClean="0">
              <a:solidFill>
                <a:schemeClr val="folHlink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909637" lvl="2" indent="0" eaLnBrk="1" hangingPunct="1">
              <a:buNone/>
            </a:pPr>
            <a:endParaRPr lang="ru-RU" sz="2000" b="1" dirty="0" smtClean="0">
              <a:solidFill>
                <a:schemeClr val="folHlink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sz="2800" b="1" dirty="0" smtClean="0"/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107950" y="5790952"/>
            <a:ext cx="4032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i="1" dirty="0" smtClean="0">
                <a:solidFill>
                  <a:schemeClr val="bg2"/>
                </a:solidFill>
                <a:latin typeface="Georgia" pitchFamily="18" charset="0"/>
              </a:rPr>
              <a:t>Розовый фламинго</a:t>
            </a:r>
            <a:endParaRPr lang="ru-RU" b="1" i="1" dirty="0">
              <a:solidFill>
                <a:schemeClr val="bg2"/>
              </a:solidFill>
              <a:latin typeface="Georgia" pitchFamily="18" charset="0"/>
            </a:endParaRPr>
          </a:p>
        </p:txBody>
      </p:sp>
      <p:pic>
        <p:nvPicPr>
          <p:cNvPr id="8199" name="Picture 19" descr="g_015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03106"/>
            <a:ext cx="17716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1" descr="z_503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989138"/>
            <a:ext cx="17716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 Box 24"/>
          <p:cNvSpPr txBox="1">
            <a:spLocks noChangeArrowheads="1"/>
          </p:cNvSpPr>
          <p:nvPr/>
        </p:nvSpPr>
        <p:spPr bwMode="auto">
          <a:xfrm>
            <a:off x="3635896" y="3750468"/>
            <a:ext cx="1584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i="1" dirty="0">
                <a:solidFill>
                  <a:schemeClr val="bg2"/>
                </a:solidFill>
                <a:latin typeface="Georgia" pitchFamily="18" charset="0"/>
              </a:rPr>
              <a:t>гепард</a:t>
            </a:r>
          </a:p>
        </p:txBody>
      </p:sp>
      <p:sp>
        <p:nvSpPr>
          <p:cNvPr id="8202" name="Text Box 25"/>
          <p:cNvSpPr txBox="1">
            <a:spLocks noChangeArrowheads="1"/>
          </p:cNvSpPr>
          <p:nvPr/>
        </p:nvSpPr>
        <p:spPr bwMode="auto">
          <a:xfrm>
            <a:off x="7272338" y="3933825"/>
            <a:ext cx="1871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i="1">
                <a:solidFill>
                  <a:schemeClr val="bg2"/>
                </a:solidFill>
                <a:latin typeface="Georgia" pitchFamily="18" charset="0"/>
              </a:rPr>
              <a:t>Зебра Грэви</a:t>
            </a:r>
          </a:p>
        </p:txBody>
      </p:sp>
      <p:sp>
        <p:nvSpPr>
          <p:cNvPr id="8203" name="Text Box 26"/>
          <p:cNvSpPr txBox="1">
            <a:spLocks noChangeArrowheads="1"/>
          </p:cNvSpPr>
          <p:nvPr/>
        </p:nvSpPr>
        <p:spPr bwMode="auto">
          <a:xfrm>
            <a:off x="4859338" y="6237288"/>
            <a:ext cx="3529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i="1" dirty="0" smtClean="0">
                <a:solidFill>
                  <a:schemeClr val="bg2"/>
                </a:solidFill>
                <a:latin typeface="Georgia" pitchFamily="18" charset="0"/>
              </a:rPr>
              <a:t>Амурский тигр</a:t>
            </a:r>
            <a:endParaRPr lang="ru-RU" b="1" i="1" dirty="0">
              <a:solidFill>
                <a:schemeClr val="bg2"/>
              </a:solidFill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2890838" cy="4003931"/>
          </a:xfrm>
          <a:prstGeom prst="rect">
            <a:avLst/>
          </a:prstGeom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3774781"/>
            <a:ext cx="2268537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Удивляй!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60848"/>
            <a:ext cx="5904656" cy="3801280"/>
          </a:xfrm>
        </p:spPr>
      </p:pic>
    </p:spTree>
    <p:extLst>
      <p:ext uri="{BB962C8B-B14F-4D97-AF65-F5344CB8AC3E}">
        <p14:creationId xmlns:p14="http://schemas.microsoft.com/office/powerpoint/2010/main" val="281387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ту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05263"/>
            <a:ext cx="29527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0" descr="ле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933825"/>
            <a:ext cx="2417762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5" descr="морж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9500"/>
            <a:ext cx="232886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chemeClr val="folHlink"/>
                </a:solidFill>
              </a:rPr>
              <a:t>Желтая  страница</a:t>
            </a:r>
            <a:endParaRPr lang="ru-RU" sz="3600" b="1" dirty="0" smtClean="0">
              <a:solidFill>
                <a:schemeClr val="folHlink"/>
              </a:solidFill>
            </a:endParaRP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ru-RU" sz="2800" b="1" dirty="0" smtClean="0">
              <a:solidFill>
                <a:schemeClr val="accent1"/>
              </a:solidFill>
            </a:endParaRPr>
          </a:p>
        </p:txBody>
      </p:sp>
      <p:sp>
        <p:nvSpPr>
          <p:cNvPr id="9224" name="Text Box 16"/>
          <p:cNvSpPr txBox="1">
            <a:spLocks noChangeArrowheads="1"/>
          </p:cNvSpPr>
          <p:nvPr/>
        </p:nvSpPr>
        <p:spPr bwMode="auto">
          <a:xfrm>
            <a:off x="395288" y="5229225"/>
            <a:ext cx="172878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i="1">
                <a:solidFill>
                  <a:schemeClr val="accent1"/>
                </a:solidFill>
              </a:rPr>
              <a:t>морж</a:t>
            </a:r>
          </a:p>
          <a:p>
            <a:pPr eaLnBrk="1" hangingPunct="1">
              <a:spcBef>
                <a:spcPct val="50000"/>
              </a:spcBef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9225" name="Rectangle 17"/>
          <p:cNvSpPr>
            <a:spLocks noChangeArrowheads="1"/>
          </p:cNvSpPr>
          <p:nvPr/>
        </p:nvSpPr>
        <p:spPr bwMode="auto">
          <a:xfrm>
            <a:off x="2771775" y="3284538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chemeClr val="accent1"/>
                </a:solidFill>
              </a:rPr>
              <a:t>лев</a:t>
            </a:r>
          </a:p>
        </p:txBody>
      </p:sp>
      <p:sp>
        <p:nvSpPr>
          <p:cNvPr id="9226" name="Rectangle 18"/>
          <p:cNvSpPr>
            <a:spLocks noChangeArrowheads="1"/>
          </p:cNvSpPr>
          <p:nvPr/>
        </p:nvSpPr>
        <p:spPr bwMode="auto">
          <a:xfrm>
            <a:off x="6659563" y="2276475"/>
            <a:ext cx="21726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 smtClean="0">
                <a:solidFill>
                  <a:schemeClr val="accent1"/>
                </a:solidFill>
              </a:rPr>
              <a:t>Бурый медведь</a:t>
            </a:r>
            <a:endParaRPr lang="ru-RU" sz="2400" b="1" i="1" dirty="0">
              <a:solidFill>
                <a:schemeClr val="accent1"/>
              </a:solidFill>
            </a:endParaRPr>
          </a:p>
        </p:txBody>
      </p:sp>
      <p:sp>
        <p:nvSpPr>
          <p:cNvPr id="9227" name="Rectangle 19"/>
          <p:cNvSpPr>
            <a:spLocks noChangeArrowheads="1"/>
          </p:cNvSpPr>
          <p:nvPr/>
        </p:nvSpPr>
        <p:spPr bwMode="auto">
          <a:xfrm>
            <a:off x="5292725" y="6237288"/>
            <a:ext cx="350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chemeClr val="accent1"/>
                </a:solidFill>
              </a:rPr>
              <a:t>Карликовый тушканчик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943" y="1796653"/>
            <a:ext cx="2849563" cy="2137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7" descr="оле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221163"/>
            <a:ext cx="22653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chemeClr val="folHlink"/>
                </a:solidFill>
              </a:rPr>
              <a:t>Белая страница</a:t>
            </a:r>
            <a:endParaRPr lang="ru-RU" sz="4000" b="1" dirty="0" smtClean="0">
              <a:solidFill>
                <a:schemeClr val="folHlink"/>
              </a:solidFill>
            </a:endParaRPr>
          </a:p>
        </p:txBody>
      </p:sp>
      <p:pic>
        <p:nvPicPr>
          <p:cNvPr id="11271" name="Picture 5" descr="беа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49500"/>
            <a:ext cx="2395537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10"/>
          <p:cNvSpPr>
            <a:spLocks noChangeArrowheads="1"/>
          </p:cNvSpPr>
          <p:nvPr/>
        </p:nvSpPr>
        <p:spPr bwMode="auto">
          <a:xfrm>
            <a:off x="2627313" y="2419350"/>
            <a:ext cx="124142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chemeClr val="hlink"/>
                </a:solidFill>
              </a:rPr>
              <a:t>Белый </a:t>
            </a: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chemeClr val="hlink"/>
                </a:solidFill>
              </a:rPr>
              <a:t>медведь</a:t>
            </a: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5508104" y="6187354"/>
            <a:ext cx="3039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 smtClean="0">
                <a:solidFill>
                  <a:schemeClr val="hlink"/>
                </a:solidFill>
              </a:rPr>
              <a:t>Азиатский бобр</a:t>
            </a:r>
            <a:endParaRPr lang="ru-RU" sz="2400" b="1" i="1" dirty="0">
              <a:solidFill>
                <a:schemeClr val="hlink"/>
              </a:solidFill>
            </a:endParaRPr>
          </a:p>
        </p:txBody>
      </p:sp>
      <p:sp>
        <p:nvSpPr>
          <p:cNvPr id="11274" name="Rectangle 12"/>
          <p:cNvSpPr>
            <a:spLocks noChangeArrowheads="1"/>
          </p:cNvSpPr>
          <p:nvPr/>
        </p:nvSpPr>
        <p:spPr bwMode="auto">
          <a:xfrm>
            <a:off x="6661336" y="2429894"/>
            <a:ext cx="20887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 smtClean="0">
                <a:solidFill>
                  <a:schemeClr val="hlink"/>
                </a:solidFill>
              </a:rPr>
              <a:t>Японский журавль</a:t>
            </a:r>
            <a:endParaRPr lang="ru-RU" sz="2400" b="1" i="1" dirty="0">
              <a:solidFill>
                <a:schemeClr val="hlink"/>
              </a:solidFill>
            </a:endParaRPr>
          </a:p>
        </p:txBody>
      </p:sp>
      <p:sp>
        <p:nvSpPr>
          <p:cNvPr id="11275" name="Rectangle 13"/>
          <p:cNvSpPr>
            <a:spLocks noChangeArrowheads="1"/>
          </p:cNvSpPr>
          <p:nvPr/>
        </p:nvSpPr>
        <p:spPr bwMode="auto">
          <a:xfrm>
            <a:off x="755650" y="5803900"/>
            <a:ext cx="1982788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chemeClr val="hlink"/>
                </a:solidFill>
              </a:rPr>
              <a:t>Пятнистый </a:t>
            </a: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chemeClr val="hlink"/>
                </a:solidFill>
              </a:rPr>
              <a:t>олень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774" y="1765998"/>
            <a:ext cx="2751104" cy="20633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521" y="4141769"/>
            <a:ext cx="3046268" cy="2030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chemeClr val="folHlink"/>
                </a:solidFill>
              </a:rPr>
              <a:t>Серая страница</a:t>
            </a:r>
            <a:endParaRPr lang="ru-RU" sz="3600" b="1" dirty="0" smtClean="0">
              <a:solidFill>
                <a:schemeClr val="folHlink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ru-RU" sz="2800" dirty="0" smtClean="0">
              <a:solidFill>
                <a:schemeClr val="accent2"/>
              </a:solidFill>
            </a:endParaRPr>
          </a:p>
        </p:txBody>
      </p:sp>
      <p:pic>
        <p:nvPicPr>
          <p:cNvPr id="10244" name="Picture 10" descr="зин 5 0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20938"/>
            <a:ext cx="3671887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1" descr="зин 5 0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81525"/>
            <a:ext cx="41941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3" descr="5410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2852738"/>
            <a:ext cx="4038600" cy="2692400"/>
          </a:xfrm>
        </p:spPr>
      </p:pic>
      <p:sp>
        <p:nvSpPr>
          <p:cNvPr id="10247" name="Rectangle 16"/>
          <p:cNvSpPr>
            <a:spLocks noChangeArrowheads="1"/>
          </p:cNvSpPr>
          <p:nvPr/>
        </p:nvSpPr>
        <p:spPr bwMode="auto">
          <a:xfrm>
            <a:off x="1042988" y="4149725"/>
            <a:ext cx="210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chemeClr val="accent2"/>
                </a:solidFill>
              </a:rPr>
              <a:t>Слоновая черепаха</a:t>
            </a:r>
          </a:p>
        </p:txBody>
      </p:sp>
      <p:sp>
        <p:nvSpPr>
          <p:cNvPr id="10248" name="Rectangle 17"/>
          <p:cNvSpPr>
            <a:spLocks noChangeArrowheads="1"/>
          </p:cNvSpPr>
          <p:nvPr/>
        </p:nvSpPr>
        <p:spPr bwMode="auto">
          <a:xfrm>
            <a:off x="1187450" y="6381750"/>
            <a:ext cx="1525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chemeClr val="accent2"/>
                </a:solidFill>
              </a:rPr>
              <a:t>Жук-геркулес</a:t>
            </a:r>
          </a:p>
        </p:txBody>
      </p:sp>
      <p:sp>
        <p:nvSpPr>
          <p:cNvPr id="10249" name="Rectangle 18"/>
          <p:cNvSpPr>
            <a:spLocks noChangeArrowheads="1"/>
          </p:cNvSpPr>
          <p:nvPr/>
        </p:nvSpPr>
        <p:spPr bwMode="auto">
          <a:xfrm>
            <a:off x="5724525" y="5661025"/>
            <a:ext cx="2732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>
                <a:solidFill>
                  <a:schemeClr val="accent2"/>
                </a:solidFill>
              </a:rPr>
              <a:t>Императорский пингвин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5" descr="D:\документы\Мои рисунки\Григорьева\Григорьева 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4752528" cy="591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1844824"/>
            <a:ext cx="2484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И</a:t>
            </a:r>
            <a:r>
              <a:rPr lang="de-DE" sz="2800" b="1" i="1" dirty="0" err="1"/>
              <a:t>сследование</a:t>
            </a:r>
            <a:r>
              <a:rPr lang="de-DE" sz="2800" b="1" i="1" dirty="0"/>
              <a:t> «</a:t>
            </a:r>
            <a:r>
              <a:rPr lang="de-DE" sz="2800" b="1" i="1" dirty="0" err="1"/>
              <a:t>Рядом</a:t>
            </a:r>
            <a:r>
              <a:rPr lang="de-DE" sz="2800" b="1" i="1" dirty="0"/>
              <a:t> с </a:t>
            </a:r>
            <a:r>
              <a:rPr lang="de-DE" sz="2800" b="1" i="1" dirty="0" err="1"/>
              <a:t>дикими</a:t>
            </a:r>
            <a:r>
              <a:rPr lang="de-DE" sz="2800" b="1" i="1" dirty="0"/>
              <a:t> </a:t>
            </a:r>
            <a:r>
              <a:rPr lang="de-DE" sz="2800" b="1" i="1" dirty="0" err="1"/>
              <a:t>животными</a:t>
            </a:r>
            <a:r>
              <a:rPr lang="de-DE" sz="2800" b="1" i="1" dirty="0"/>
              <a:t>»</a:t>
            </a:r>
            <a:endParaRPr lang="ru-RU" sz="2800" b="1" i="1" dirty="0"/>
          </a:p>
          <a:p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0803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Правила поведения  на природе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94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i="1" smtClean="0">
                <a:solidFill>
                  <a:schemeClr val="bg2"/>
                </a:solidFill>
              </a:rPr>
              <a:t>Нельзя: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latin typeface="Batang" pitchFamily="18" charset="-127"/>
              </a:rPr>
              <a:t>Разорять птичьи гнезда;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latin typeface="Batang" pitchFamily="18" charset="-127"/>
              </a:rPr>
              <a:t>Рвать и бросать цветы;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latin typeface="Batang" pitchFamily="18" charset="-127"/>
              </a:rPr>
              <a:t>Ломать ветки деревьев, кустов;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latin typeface="Batang" pitchFamily="18" charset="-127"/>
              </a:rPr>
              <a:t>Давить насекомых;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latin typeface="Batang" pitchFamily="18" charset="-127"/>
              </a:rPr>
              <a:t>Шуметь в лесу;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latin typeface="Batang" pitchFamily="18" charset="-127"/>
              </a:rPr>
              <a:t>Разводить костры без взрослых;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latin typeface="Batang" pitchFamily="18" charset="-127"/>
              </a:rPr>
              <a:t>Оставлять мусор в лесу и водоемах;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latin typeface="Batang" pitchFamily="18" charset="-127"/>
              </a:rPr>
              <a:t>Сбивать мухоморы и прочие поганки;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latin typeface="Batang" pitchFamily="18" charset="-127"/>
              </a:rPr>
              <a:t>Убивать лягушек и ужей;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latin typeface="Batang" pitchFamily="18" charset="-127"/>
              </a:rPr>
              <a:t>Брать лесных зверьков домой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b="1" smtClean="0">
              <a:latin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6243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>
                <a:solidFill>
                  <a:schemeClr val="bg2"/>
                </a:solidFill>
                <a:latin typeface="Ariac" pitchFamily="34" charset="0"/>
              </a:rPr>
              <a:t>Охраняется Красной книгой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>
                <a:solidFill>
                  <a:schemeClr val="bg2"/>
                </a:solidFill>
                <a:latin typeface="Ariac" pitchFamily="34" charset="0"/>
              </a:rPr>
              <a:t>Столько редких зверей и птиц,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>
                <a:solidFill>
                  <a:schemeClr val="bg2"/>
                </a:solidFill>
                <a:latin typeface="Ariac" pitchFamily="34" charset="0"/>
              </a:rPr>
              <a:t>Чтоб  пустыни нагрянуть не смели,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>
                <a:solidFill>
                  <a:schemeClr val="bg2"/>
                </a:solidFill>
                <a:latin typeface="Ariac" pitchFamily="34" charset="0"/>
              </a:rPr>
              <a:t>Чтоб  души не стали пусты.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>
                <a:solidFill>
                  <a:schemeClr val="bg2"/>
                </a:solidFill>
                <a:latin typeface="Ariac" pitchFamily="34" charset="0"/>
              </a:rPr>
              <a:t>Охраняются звери,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>
                <a:solidFill>
                  <a:schemeClr val="bg2"/>
                </a:solidFill>
                <a:latin typeface="Ariac" pitchFamily="34" charset="0"/>
              </a:rPr>
              <a:t>Охраняются змеи,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>
                <a:solidFill>
                  <a:schemeClr val="bg2"/>
                </a:solidFill>
                <a:latin typeface="Ariac" pitchFamily="34" charset="0"/>
              </a:rPr>
              <a:t>Охраняются даже цветы.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>
                <a:solidFill>
                  <a:schemeClr val="bg2"/>
                </a:solidFill>
                <a:latin typeface="Ariac" pitchFamily="34" charset="0"/>
              </a:rPr>
              <a:t>Красная книга, красная.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smtClean="0">
                <a:solidFill>
                  <a:srgbClr val="CC0000"/>
                </a:solidFill>
                <a:latin typeface="Ariac" pitchFamily="34" charset="0"/>
              </a:rPr>
              <a:t>В с е   ж и в о е    х р а н и т ь     з о в е т ! ! !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763713" y="765175"/>
            <a:ext cx="56880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400" b="1">
                <a:solidFill>
                  <a:schemeClr val="hlink"/>
                </a:solidFill>
              </a:rPr>
              <a:t>Всех призываем!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995685"/>
            <a:ext cx="10585176" cy="942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1371600"/>
            <a:ext cx="6838950" cy="3497263"/>
          </a:xfrm>
        </p:spPr>
        <p:txBody>
          <a:bodyPr/>
          <a:lstStyle/>
          <a:p>
            <a:pPr algn="ctr" eaLnBrk="1" hangingPunct="1"/>
            <a:r>
              <a:rPr lang="ru-RU" sz="6600" smtClean="0">
                <a:solidFill>
                  <a:srgbClr val="666633"/>
                </a:solidFill>
                <a:latin typeface="Monotype Corsiva" pitchFamily="66" charset="0"/>
              </a:rPr>
              <a:t>По</a:t>
            </a:r>
            <a:r>
              <a:rPr lang="ru-RU" sz="6600" smtClean="0">
                <a:solidFill>
                  <a:srgbClr val="666633"/>
                </a:solidFill>
              </a:rPr>
              <a:t> </a:t>
            </a:r>
            <a:r>
              <a:rPr lang="ru-RU" sz="6600" smtClean="0">
                <a:solidFill>
                  <a:srgbClr val="666633"/>
                </a:solidFill>
                <a:latin typeface="Monotype Corsiva" pitchFamily="66" charset="0"/>
              </a:rPr>
              <a:t>страницам</a:t>
            </a:r>
            <a:r>
              <a:rPr lang="ru-RU" sz="6000" smtClean="0">
                <a:solidFill>
                  <a:srgbClr val="100500"/>
                </a:solidFill>
              </a:rPr>
              <a:t> </a:t>
            </a:r>
            <a:br>
              <a:rPr lang="ru-RU" sz="6000" smtClean="0">
                <a:solidFill>
                  <a:srgbClr val="100500"/>
                </a:solidFill>
              </a:rPr>
            </a:br>
            <a:r>
              <a:rPr lang="ru-RU" sz="8000" smtClean="0">
                <a:solidFill>
                  <a:srgbClr val="FF0000"/>
                </a:solidFill>
              </a:rPr>
              <a:t>Красной книги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611188" y="1196975"/>
            <a:ext cx="1873250" cy="2519363"/>
          </a:xfrm>
          <a:prstGeom prst="rect">
            <a:avLst/>
          </a:prstGeom>
          <a:solidFill>
            <a:srgbClr val="CC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827088" y="1557338"/>
            <a:ext cx="136842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/>
              <a:t>Красная книга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1400"/>
              <a:t>животные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311275"/>
          </a:xfrm>
        </p:spPr>
        <p:txBody>
          <a:bodyPr/>
          <a:lstStyle/>
          <a:p>
            <a:pPr algn="ctr" eaLnBrk="1" hangingPunct="1"/>
            <a:r>
              <a:rPr lang="ru-RU" sz="2800" smtClean="0">
                <a:solidFill>
                  <a:schemeClr val="bg2"/>
                </a:solidFill>
              </a:rPr>
              <a:t>Вся эта красота может исчезнуть с лица земли.</a:t>
            </a:r>
            <a:br>
              <a:rPr lang="ru-RU" sz="2800" smtClean="0">
                <a:solidFill>
                  <a:schemeClr val="bg2"/>
                </a:solidFill>
              </a:rPr>
            </a:br>
            <a:r>
              <a:rPr lang="ru-RU" sz="2800" smtClean="0">
                <a:solidFill>
                  <a:schemeClr val="bg2"/>
                </a:solidFill>
              </a:rPr>
              <a:t> За последние 400 лет вымерло около 150 видов животных, и почти все по вине человека</a:t>
            </a:r>
          </a:p>
        </p:txBody>
      </p:sp>
      <p:pic>
        <p:nvPicPr>
          <p:cNvPr id="4099" name="Picture 4" descr="зин 5 10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844675"/>
            <a:ext cx="7129463" cy="46751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666633"/>
                </a:solidFill>
              </a:rPr>
              <a:t>История Красной книги</a:t>
            </a:r>
            <a:r>
              <a:rPr lang="ru-RU" smtClean="0"/>
              <a:t> </a:t>
            </a:r>
          </a:p>
        </p:txBody>
      </p:sp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468313" y="1989138"/>
            <a:ext cx="2663825" cy="3455987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395288" y="2997200"/>
            <a:ext cx="280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/>
              <a:t>Красная книга</a:t>
            </a: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1042988" y="4005263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/>
              <a:t>животные</a:t>
            </a:r>
          </a:p>
        </p:txBody>
      </p:sp>
      <p:sp>
        <p:nvSpPr>
          <p:cNvPr id="5126" name="Text Box 11"/>
          <p:cNvSpPr txBox="1">
            <a:spLocks noChangeArrowheads="1"/>
          </p:cNvSpPr>
          <p:nvPr/>
        </p:nvSpPr>
        <p:spPr bwMode="auto">
          <a:xfrm>
            <a:off x="3924300" y="2420938"/>
            <a:ext cx="41767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5127" name="Text Box 12"/>
          <p:cNvSpPr txBox="1">
            <a:spLocks noChangeArrowheads="1"/>
          </p:cNvSpPr>
          <p:nvPr/>
        </p:nvSpPr>
        <p:spPr bwMode="auto">
          <a:xfrm>
            <a:off x="3635375" y="2060575"/>
            <a:ext cx="5113338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chemeClr val="folHlink"/>
                </a:solidFill>
              </a:rPr>
              <a:t>Красную книгу учредил  Международный союз охраны природы в 1966 году. Хранится она в Швейцарии, в г.Морхе. В нее занесены данные о птицах, рыбах, зверях, растениях, которые срочно нуждаются в охране. </a:t>
            </a:r>
          </a:p>
        </p:txBody>
      </p:sp>
      <p:sp>
        <p:nvSpPr>
          <p:cNvPr id="5128" name="Text Box 13"/>
          <p:cNvSpPr txBox="1">
            <a:spLocks noChangeArrowheads="1"/>
          </p:cNvSpPr>
          <p:nvPr/>
        </p:nvSpPr>
        <p:spPr bwMode="auto">
          <a:xfrm>
            <a:off x="1042988" y="5876925"/>
            <a:ext cx="6913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>
                <a:latin typeface="Tahoma" pitchFamily="34" charset="0"/>
              </a:rPr>
              <a:t>К р а с н ы й   ц в е т   с и г н а л и з и р у е т: </a:t>
            </a:r>
            <a:r>
              <a:rPr lang="ru-RU" sz="2400">
                <a:solidFill>
                  <a:srgbClr val="FF0000"/>
                </a:solidFill>
                <a:latin typeface="Tahoma" pitchFamily="34" charset="0"/>
              </a:rPr>
              <a:t>з а щ и т и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44675"/>
            <a:ext cx="8229600" cy="4032250"/>
          </a:xfrm>
        </p:spPr>
        <p:txBody>
          <a:bodyPr/>
          <a:lstStyle/>
          <a:p>
            <a:pPr eaLnBrk="1" hangingPunct="1"/>
            <a:endParaRPr lang="ru-RU" sz="3600" dirty="0" smtClean="0">
              <a:solidFill>
                <a:schemeClr val="hlink"/>
              </a:solidFill>
              <a:latin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Проблемная ситуация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73" y="1828800"/>
            <a:ext cx="2763453" cy="4302125"/>
          </a:xfrm>
        </p:spPr>
      </p:pic>
    </p:spTree>
    <p:extLst>
      <p:ext uri="{BB962C8B-B14F-4D97-AF65-F5344CB8AC3E}">
        <p14:creationId xmlns:p14="http://schemas.microsoft.com/office/powerpoint/2010/main" val="339056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Кроссворд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375915"/>
              </p:ext>
            </p:extLst>
          </p:nvPr>
        </p:nvGraphicFramePr>
        <p:xfrm>
          <a:off x="1835696" y="2060848"/>
          <a:ext cx="5184576" cy="34563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  <a:gridCol w="648072"/>
                <a:gridCol w="648072"/>
                <a:gridCol w="648072"/>
                <a:gridCol w="648072"/>
                <a:gridCol w="648072"/>
              </a:tblGrid>
              <a:tr h="576064">
                <a:tc gridSpan="2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 gridSpan="2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 rowSpan="2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 vMerge="1">
                  <a:txBody>
                    <a:bodyPr/>
                    <a:lstStyle/>
                    <a:p>
                      <a:pPr algn="ctr"/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75856" y="217256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б</a:t>
            </a:r>
            <a:r>
              <a:rPr lang="ru-RU" dirty="0" smtClean="0"/>
              <a:t>          е         р          ё         з         а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943708" y="2745853"/>
            <a:ext cx="2988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         ч          </a:t>
            </a:r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е </a:t>
            </a:r>
            <a:r>
              <a:rPr lang="ru-RU" dirty="0" smtClean="0">
                <a:solidFill>
                  <a:srgbClr val="0F0201"/>
                </a:solidFill>
              </a:rPr>
              <a:t>         л</a:t>
            </a:r>
            <a:r>
              <a:rPr lang="ru-RU" dirty="0" smtClean="0"/>
              <a:t>          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167844" y="3284984"/>
            <a:ext cx="255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р      </a:t>
            </a:r>
            <a:r>
              <a:rPr lang="ru-RU" dirty="0" smtClean="0">
                <a:solidFill>
                  <a:srgbClr val="100500"/>
                </a:solidFill>
              </a:rPr>
              <a:t>    ы         с         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67844" y="386104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е </a:t>
            </a:r>
            <a:r>
              <a:rPr lang="ru-RU" dirty="0" smtClean="0">
                <a:solidFill>
                  <a:srgbClr val="0F0201"/>
                </a:solidFill>
              </a:rPr>
              <a:t>          л         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97579" y="450912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г </a:t>
            </a:r>
            <a:r>
              <a:rPr lang="ru-RU" dirty="0" smtClean="0">
                <a:solidFill>
                  <a:srgbClr val="0F0201"/>
                </a:solidFill>
              </a:rPr>
              <a:t>         р         и          б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43708" y="5013176"/>
            <a:ext cx="4284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         р         и         р         о          д         у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3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chemeClr val="folHlink"/>
                </a:solidFill>
              </a:rPr>
              <a:t> Чёрная страница</a:t>
            </a:r>
            <a:br>
              <a:rPr lang="ru-RU" sz="3200" b="1" dirty="0" smtClean="0">
                <a:solidFill>
                  <a:schemeClr val="folHlink"/>
                </a:solidFill>
              </a:rPr>
            </a:br>
            <a:endParaRPr lang="ru-RU" sz="3200" b="1" dirty="0" smtClean="0">
              <a:solidFill>
                <a:schemeClr val="folHlink"/>
              </a:solidFill>
            </a:endParaRPr>
          </a:p>
        </p:txBody>
      </p:sp>
      <p:pic>
        <p:nvPicPr>
          <p:cNvPr id="7171" name="Picture 4" descr="зин 5 0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793" y="1772816"/>
            <a:ext cx="2323178" cy="365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gagar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3609"/>
            <a:ext cx="2735782" cy="204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255640" y="3159334"/>
            <a:ext cx="3744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i="1" dirty="0">
                <a:latin typeface="Georgia" pitchFamily="18" charset="0"/>
              </a:rPr>
              <a:t>Бескрылая гагарка</a:t>
            </a:r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6016623" y="5363596"/>
            <a:ext cx="295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i="1" dirty="0">
                <a:latin typeface="Georgia" pitchFamily="18" charset="0"/>
              </a:rPr>
              <a:t>Странствующий голубь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17" y="4077072"/>
            <a:ext cx="3024410" cy="2336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3658" y="6093296"/>
            <a:ext cx="950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 smtClean="0"/>
              <a:t>Квага</a:t>
            </a:r>
            <a:endParaRPr lang="ru-RU" sz="24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65" y="1150703"/>
            <a:ext cx="3291828" cy="2777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0962" y="3928183"/>
            <a:ext cx="2528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 smtClean="0"/>
              <a:t>Стелеров</a:t>
            </a:r>
            <a:r>
              <a:rPr lang="ru-RU" sz="2400" b="1" i="1" dirty="0" smtClean="0"/>
              <a:t> </a:t>
            </a:r>
            <a:r>
              <a:rPr lang="ru-RU" sz="2400" b="1" i="1" dirty="0"/>
              <a:t>баклан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вадрант">
  <a:themeElements>
    <a:clrScheme name="Квадрант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Квадрант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вадрант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402</TotalTime>
  <Words>300</Words>
  <Application>Microsoft Office PowerPoint</Application>
  <PresentationFormat>Экран (4:3)</PresentationFormat>
  <Paragraphs>68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Times New Roman</vt:lpstr>
      <vt:lpstr>Arial</vt:lpstr>
      <vt:lpstr>Wingdings</vt:lpstr>
      <vt:lpstr>Calibri</vt:lpstr>
      <vt:lpstr>Monotype Corsiva</vt:lpstr>
      <vt:lpstr>Tahoma</vt:lpstr>
      <vt:lpstr>Georgia</vt:lpstr>
      <vt:lpstr>Batang</vt:lpstr>
      <vt:lpstr>Ariac</vt:lpstr>
      <vt:lpstr>Квадрант</vt:lpstr>
      <vt:lpstr>Воздушный поток</vt:lpstr>
      <vt:lpstr>Презентация PowerPoint</vt:lpstr>
      <vt:lpstr>Презентация PowerPoint</vt:lpstr>
      <vt:lpstr>По страницам  Красной книги</vt:lpstr>
      <vt:lpstr>Вся эта красота может исчезнуть с лица земли.  За последние 400 лет вымерло около 150 видов животных, и почти все по вине человека</vt:lpstr>
      <vt:lpstr>История Красной книги </vt:lpstr>
      <vt:lpstr>Презентация PowerPoint</vt:lpstr>
      <vt:lpstr>Проблемная ситуация</vt:lpstr>
      <vt:lpstr>Кроссворд</vt:lpstr>
      <vt:lpstr> Чёрная страница </vt:lpstr>
      <vt:lpstr>Красная  страница</vt:lpstr>
      <vt:lpstr>Удивляй!</vt:lpstr>
      <vt:lpstr>Желтая  страница</vt:lpstr>
      <vt:lpstr>Белая страница</vt:lpstr>
      <vt:lpstr>Серая страница</vt:lpstr>
      <vt:lpstr>Презентация PowerPoint</vt:lpstr>
      <vt:lpstr>Правила поведения  на природе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страницам   Красной книги</dc:title>
  <dc:creator>Учитель</dc:creator>
  <cp:lastModifiedBy>2</cp:lastModifiedBy>
  <cp:revision>13</cp:revision>
  <dcterms:created xsi:type="dcterms:W3CDTF">2008-01-24T10:26:58Z</dcterms:created>
  <dcterms:modified xsi:type="dcterms:W3CDTF">2014-10-31T11:16:18Z</dcterms:modified>
</cp:coreProperties>
</file>