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2" r:id="rId26"/>
    <p:sldId id="283" r:id="rId27"/>
    <p:sldId id="284" r:id="rId28"/>
    <p:sldId id="285" r:id="rId29"/>
    <p:sldId id="280" r:id="rId30"/>
    <p:sldId id="281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3EE7F5-14B3-4A50-B43D-A7D0FA2C5A77}" type="datetimeFigureOut">
              <a:rPr lang="ru-RU" smtClean="0"/>
              <a:pPr/>
              <a:t>08.03.2015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CF7AEB-45FF-4FB7-AD86-6637CE1034E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F7AEB-45FF-4FB7-AD86-6637CE1034E4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E1BC8-A25E-4BAC-9BBE-E7D80175DA62}" type="datetimeFigureOut">
              <a:rPr lang="ru-RU" smtClean="0"/>
              <a:pPr/>
              <a:t>08.03.2015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B0AA6-6E4A-44CB-9D7F-4FA6F3D423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E1BC8-A25E-4BAC-9BBE-E7D80175DA62}" type="datetimeFigureOut">
              <a:rPr lang="ru-RU" smtClean="0"/>
              <a:pPr/>
              <a:t>08.03.2015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B0AA6-6E4A-44CB-9D7F-4FA6F3D423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E1BC8-A25E-4BAC-9BBE-E7D80175DA62}" type="datetimeFigureOut">
              <a:rPr lang="ru-RU" smtClean="0"/>
              <a:pPr/>
              <a:t>08.03.2015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B0AA6-6E4A-44CB-9D7F-4FA6F3D423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E1BC8-A25E-4BAC-9BBE-E7D80175DA62}" type="datetimeFigureOut">
              <a:rPr lang="ru-RU" smtClean="0"/>
              <a:pPr/>
              <a:t>08.03.2015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B0AA6-6E4A-44CB-9D7F-4FA6F3D423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E1BC8-A25E-4BAC-9BBE-E7D80175DA62}" type="datetimeFigureOut">
              <a:rPr lang="ru-RU" smtClean="0"/>
              <a:pPr/>
              <a:t>08.03.2015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B0AA6-6E4A-44CB-9D7F-4FA6F3D423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E1BC8-A25E-4BAC-9BBE-E7D80175DA62}" type="datetimeFigureOut">
              <a:rPr lang="ru-RU" smtClean="0"/>
              <a:pPr/>
              <a:t>08.03.2015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B0AA6-6E4A-44CB-9D7F-4FA6F3D423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E1BC8-A25E-4BAC-9BBE-E7D80175DA62}" type="datetimeFigureOut">
              <a:rPr lang="ru-RU" smtClean="0"/>
              <a:pPr/>
              <a:t>08.03.2015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B0AA6-6E4A-44CB-9D7F-4FA6F3D423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E1BC8-A25E-4BAC-9BBE-E7D80175DA62}" type="datetimeFigureOut">
              <a:rPr lang="ru-RU" smtClean="0"/>
              <a:pPr/>
              <a:t>08.03.2015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B0AA6-6E4A-44CB-9D7F-4FA6F3D423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E1BC8-A25E-4BAC-9BBE-E7D80175DA62}" type="datetimeFigureOut">
              <a:rPr lang="ru-RU" smtClean="0"/>
              <a:pPr/>
              <a:t>08.03.2015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B0AA6-6E4A-44CB-9D7F-4FA6F3D423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E1BC8-A25E-4BAC-9BBE-E7D80175DA62}" type="datetimeFigureOut">
              <a:rPr lang="ru-RU" smtClean="0"/>
              <a:pPr/>
              <a:t>08.03.2015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B0AA6-6E4A-44CB-9D7F-4FA6F3D423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E1BC8-A25E-4BAC-9BBE-E7D80175DA62}" type="datetimeFigureOut">
              <a:rPr lang="ru-RU" smtClean="0"/>
              <a:pPr/>
              <a:t>08.03.2015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B0AA6-6E4A-44CB-9D7F-4FA6F3D423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1E1BC8-A25E-4BAC-9BBE-E7D80175DA62}" type="datetimeFigureOut">
              <a:rPr lang="ru-RU" smtClean="0"/>
              <a:pPr/>
              <a:t>08.03.2015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DB0AA6-6E4A-44CB-9D7F-4FA6F3D4235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3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40;&#1083;&#1077;&#1085;&#1072;\Downloads\&#1055;&#1086;&#1076;&#1072;&#1088;&#1080;%20&#1091;&#1083;&#1099;&#1073;&#1082;&#1091;%20&#1084;&#1080;&#1088;&#1091;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8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ea-640x48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6000" b="1" dirty="0" smtClean="0">
                <a:latin typeface="Arial Narrow" pitchFamily="34" charset="0"/>
                <a:cs typeface="Angsana New" pitchFamily="18" charset="-34"/>
              </a:rPr>
              <a:t>Проектная работа</a:t>
            </a:r>
            <a:br>
              <a:rPr lang="ru-RU" sz="6000" b="1" dirty="0" smtClean="0">
                <a:latin typeface="Arial Narrow" pitchFamily="34" charset="0"/>
                <a:cs typeface="Angsana New" pitchFamily="18" charset="-34"/>
              </a:rPr>
            </a:br>
            <a:r>
              <a:rPr lang="ru-RU" sz="6000" b="1" dirty="0" smtClean="0">
                <a:latin typeface="Arial Narrow" pitchFamily="34" charset="0"/>
                <a:cs typeface="Angsana New" pitchFamily="18" charset="-34"/>
              </a:rPr>
              <a:t>ученика  1</a:t>
            </a:r>
            <a:r>
              <a:rPr lang="en-US" sz="6000" b="1" dirty="0" smtClean="0">
                <a:latin typeface="Arial Narrow" pitchFamily="34" charset="0"/>
                <a:cs typeface="Angsana New" pitchFamily="18" charset="-34"/>
              </a:rPr>
              <a:t>  </a:t>
            </a:r>
            <a:r>
              <a:rPr lang="ru-RU" sz="6000" b="1" dirty="0" smtClean="0">
                <a:latin typeface="Arial Narrow" pitchFamily="34" charset="0"/>
                <a:cs typeface="Angsana New" pitchFamily="18" charset="-34"/>
              </a:rPr>
              <a:t>«б» класса</a:t>
            </a:r>
            <a:br>
              <a:rPr lang="ru-RU" sz="6000" b="1" dirty="0" smtClean="0">
                <a:latin typeface="Arial Narrow" pitchFamily="34" charset="0"/>
                <a:cs typeface="Angsana New" pitchFamily="18" charset="-34"/>
              </a:rPr>
            </a:br>
            <a:r>
              <a:rPr lang="ru-RU" sz="6000" b="1" dirty="0" err="1" smtClean="0">
                <a:latin typeface="Arial Narrow" pitchFamily="34" charset="0"/>
                <a:cs typeface="Angsana New" pitchFamily="18" charset="-34"/>
              </a:rPr>
              <a:t>Овчинникова</a:t>
            </a:r>
            <a:r>
              <a:rPr lang="ru-RU" sz="6000" b="1" dirty="0" smtClean="0">
                <a:latin typeface="Arial Narrow" pitchFamily="34" charset="0"/>
                <a:cs typeface="Angsana New" pitchFamily="18" charset="-34"/>
              </a:rPr>
              <a:t> Максима.</a:t>
            </a:r>
            <a:endParaRPr lang="ru-RU" sz="6000" b="1" dirty="0">
              <a:latin typeface="Arial Narrow" pitchFamily="34" charset="0"/>
              <a:cs typeface="Angsana New" pitchFamily="18" charset="-34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509120"/>
            <a:ext cx="6400800" cy="112968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" name="Подари улыбку миру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3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ea-640x4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5300" b="1" dirty="0" smtClean="0">
                <a:latin typeface="Arial Narrow" pitchFamily="34" charset="0"/>
              </a:rPr>
              <a:t>О горохе сложено немало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latin typeface="Arial Narrow" pitchFamily="34" charset="0"/>
              </a:rPr>
              <a:t>песен, пословиц, поговорок, </a:t>
            </a:r>
            <a:br>
              <a:rPr lang="ru-RU" b="1" dirty="0" smtClean="0">
                <a:latin typeface="Arial Narrow" pitchFamily="34" charset="0"/>
              </a:rPr>
            </a:br>
            <a:r>
              <a:rPr lang="ru-RU" b="1" dirty="0" smtClean="0">
                <a:latin typeface="Arial Narrow" pitchFamily="34" charset="0"/>
              </a:rPr>
              <a:t>загадок, скороговорок….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latin typeface="Arial Narrow" pitchFamily="34" charset="0"/>
              </a:rPr>
              <a:t>Загадка </a:t>
            </a:r>
            <a:r>
              <a:rPr lang="ru-RU" dirty="0" smtClean="0"/>
              <a:t>                       </a:t>
            </a:r>
            <a:r>
              <a:rPr lang="ru-RU" dirty="0" smtClean="0">
                <a:latin typeface="Arial Narrow" pitchFamily="34" charset="0"/>
              </a:rPr>
              <a:t>Пословица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latin typeface="Arial Narrow" pitchFamily="34" charset="0"/>
              </a:rPr>
              <a:t> </a:t>
            </a:r>
            <a:r>
              <a:rPr lang="ru-RU" sz="2700" dirty="0" smtClean="0">
                <a:latin typeface="Arial Narrow" pitchFamily="34" charset="0"/>
              </a:rPr>
              <a:t>Голова на ножке                                   Горох не рябина</a:t>
            </a:r>
            <a:br>
              <a:rPr lang="ru-RU" sz="2700" dirty="0" smtClean="0">
                <a:latin typeface="Arial Narrow" pitchFamily="34" charset="0"/>
              </a:rPr>
            </a:br>
            <a:r>
              <a:rPr lang="ru-RU" sz="2700" dirty="0" smtClean="0">
                <a:latin typeface="Arial Narrow" pitchFamily="34" charset="0"/>
              </a:rPr>
              <a:t>в голове горошки.                                      а всё едино….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latin typeface="Arial Narrow" pitchFamily="34" charset="0"/>
              </a:rPr>
              <a:t>Поговорка</a:t>
            </a:r>
            <a:r>
              <a:rPr lang="ru-RU" dirty="0" smtClean="0"/>
              <a:t>               </a:t>
            </a:r>
            <a:r>
              <a:rPr lang="ru-RU" dirty="0" smtClean="0">
                <a:latin typeface="Arial Narrow" pitchFamily="34" charset="0"/>
              </a:rPr>
              <a:t> Скороговорка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dirty="0" smtClean="0">
                <a:latin typeface="Arial Narrow" pitchFamily="34" charset="0"/>
              </a:rPr>
              <a:t>При царе горохе (давно)                                  Сорок  </a:t>
            </a:r>
            <a:r>
              <a:rPr lang="ru-RU" sz="2700" dirty="0" err="1" smtClean="0">
                <a:latin typeface="Arial Narrow" pitchFamily="34" charset="0"/>
              </a:rPr>
              <a:t>сорок</a:t>
            </a:r>
            <a:r>
              <a:rPr lang="ru-RU" sz="2700" dirty="0" smtClean="0">
                <a:latin typeface="Arial Narrow" pitchFamily="34" charset="0"/>
              </a:rPr>
              <a:t>                 </a:t>
            </a:r>
            <a:br>
              <a:rPr lang="ru-RU" sz="2700" dirty="0" smtClean="0">
                <a:latin typeface="Arial Narrow" pitchFamily="34" charset="0"/>
              </a:rPr>
            </a:br>
            <a:r>
              <a:rPr lang="ru-RU" sz="2700" dirty="0" smtClean="0">
                <a:latin typeface="Arial Narrow" pitchFamily="34" charset="0"/>
              </a:rPr>
              <a:t>                                                                           воровали горох…</a:t>
            </a:r>
            <a:endParaRPr lang="ru-RU" sz="2700" dirty="0">
              <a:latin typeface="Arial Narrow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62880"/>
          </a:xfrm>
        </p:spPr>
        <p:txBody>
          <a:bodyPr>
            <a:normAutofit fontScale="40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ea-640x4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Arial Narrow" pitchFamily="34" charset="0"/>
              </a:rPr>
              <a:t>Польза гороха для человека.</a:t>
            </a:r>
            <a:br>
              <a:rPr lang="ru-RU" b="1" dirty="0" smtClean="0">
                <a:latin typeface="Arial Narrow" pitchFamily="34" charset="0"/>
              </a:rPr>
            </a:br>
            <a:r>
              <a:rPr lang="ru-RU" sz="3600" dirty="0" smtClean="0">
                <a:latin typeface="Arial Narrow" pitchFamily="34" charset="0"/>
              </a:rPr>
              <a:t>Я узнал, что горох люди ели всегда и везде с самых давних пор. Из гороха можно приготовить много вкусных блюд:</a:t>
            </a:r>
            <a:br>
              <a:rPr lang="ru-RU" sz="3600" dirty="0" smtClean="0">
                <a:latin typeface="Arial Narrow" pitchFamily="34" charset="0"/>
              </a:rPr>
            </a:br>
            <a:r>
              <a:rPr lang="ru-RU" sz="3600" dirty="0" smtClean="0">
                <a:latin typeface="Arial Narrow" pitchFamily="34" charset="0"/>
              </a:rPr>
              <a:t> суп, кашу, кисель. </a:t>
            </a:r>
            <a:br>
              <a:rPr lang="ru-RU" sz="3600" dirty="0" smtClean="0">
                <a:latin typeface="Arial Narrow" pitchFamily="34" charset="0"/>
              </a:rPr>
            </a:br>
            <a:r>
              <a:rPr lang="ru-RU" sz="3600" dirty="0" smtClean="0">
                <a:latin typeface="Arial Narrow" pitchFamily="34" charset="0"/>
              </a:rPr>
              <a:t>Горох не только вкусный, но и полезный потому что в нем много витаминов</a:t>
            </a:r>
            <a:endParaRPr lang="ru-RU" b="1" dirty="0">
              <a:latin typeface="Arial Narrow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157192"/>
            <a:ext cx="6400800" cy="481608"/>
          </a:xfrm>
        </p:spPr>
        <p:txBody>
          <a:bodyPr>
            <a:normAutofit fontScale="925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festival.1september.ru/articles/645832/presentation/1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ea-640x4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Arial Narrow" pitchFamily="34" charset="0"/>
              </a:rPr>
              <a:t>Польза гороха для растений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sz="3600" dirty="0" smtClean="0">
                <a:latin typeface="Arial Narrow" pitchFamily="34" charset="0"/>
              </a:rPr>
              <a:t>Я узнал, что горох полезен и для растений. При выращивании гороха почва обогащается азотом, поэтому овощи растущие рядом с горохом дают большую урожайность.</a:t>
            </a:r>
            <a:endParaRPr lang="ru-RU" dirty="0">
              <a:latin typeface="Arial Narrow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085184"/>
            <a:ext cx="6400800" cy="553616"/>
          </a:xfrm>
        </p:spPr>
        <p:txBody>
          <a:bodyPr>
            <a:normAutofit lnSpcReduction="10000"/>
          </a:bodyPr>
          <a:lstStyle/>
          <a:p>
            <a:endParaRPr lang="ru-RU" dirty="0"/>
          </a:p>
        </p:txBody>
      </p:sp>
      <p:pic>
        <p:nvPicPr>
          <p:cNvPr id="5" name="Рисунок 4" descr="251851-242242.jpg"/>
          <p:cNvPicPr>
            <a:picLocks noChangeAspect="1"/>
          </p:cNvPicPr>
          <p:nvPr/>
        </p:nvPicPr>
        <p:blipFill>
          <a:blip r:embed="rId3" cstate="print"/>
          <a:srcRect b="8866"/>
          <a:stretch>
            <a:fillRect/>
          </a:stretch>
        </p:blipFill>
        <p:spPr>
          <a:xfrm>
            <a:off x="2771800" y="4293096"/>
            <a:ext cx="3168352" cy="1944216"/>
          </a:xfrm>
          <a:prstGeom prst="rect">
            <a:avLst/>
          </a:prstGeom>
        </p:spPr>
      </p:pic>
    </p:spTree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ea-640x4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Arial Narrow" pitchFamily="34" charset="0"/>
              </a:rPr>
              <a:t/>
            </a:r>
            <a:br>
              <a:rPr lang="ru-RU" b="1" dirty="0" smtClean="0">
                <a:latin typeface="Arial Narrow" pitchFamily="34" charset="0"/>
              </a:rPr>
            </a:br>
            <a:r>
              <a:rPr lang="ru-RU" b="1" dirty="0" smtClean="0">
                <a:latin typeface="Arial Narrow" pitchFamily="34" charset="0"/>
              </a:rPr>
              <a:t/>
            </a:r>
            <a:br>
              <a:rPr lang="ru-RU" b="1" dirty="0" smtClean="0">
                <a:latin typeface="Arial Narrow" pitchFamily="34" charset="0"/>
              </a:rPr>
            </a:br>
            <a:r>
              <a:rPr lang="ru-RU" b="1" dirty="0" smtClean="0">
                <a:latin typeface="Arial Narrow" pitchFamily="34" charset="0"/>
              </a:rPr>
              <a:t/>
            </a:r>
            <a:br>
              <a:rPr lang="ru-RU" b="1" dirty="0" smtClean="0">
                <a:latin typeface="Arial Narrow" pitchFamily="34" charset="0"/>
              </a:rPr>
            </a:br>
            <a:r>
              <a:rPr lang="ru-RU" b="1" dirty="0" smtClean="0">
                <a:latin typeface="Arial Narrow" pitchFamily="34" charset="0"/>
              </a:rPr>
              <a:t/>
            </a:r>
            <a:br>
              <a:rPr lang="ru-RU" b="1" dirty="0" smtClean="0">
                <a:latin typeface="Arial Narrow" pitchFamily="34" charset="0"/>
              </a:rPr>
            </a:br>
            <a:r>
              <a:rPr lang="ru-RU" b="1" dirty="0" smtClean="0">
                <a:latin typeface="Arial Narrow" pitchFamily="34" charset="0"/>
              </a:rPr>
              <a:t>Практическое исследование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sz="3600" dirty="0" smtClean="0"/>
              <a:t>Что требуется для посадки и роста гороха</a:t>
            </a:r>
            <a:r>
              <a:rPr lang="en-US" sz="3600" dirty="0" smtClean="0"/>
              <a:t>?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- семена гороха</a:t>
            </a:r>
            <a:br>
              <a:rPr lang="ru-RU" sz="3600" dirty="0" smtClean="0"/>
            </a:br>
            <a:r>
              <a:rPr lang="ru-RU" sz="3600" dirty="0" smtClean="0"/>
              <a:t>- земля</a:t>
            </a:r>
            <a:br>
              <a:rPr lang="ru-RU" sz="3600" dirty="0" smtClean="0"/>
            </a:br>
            <a:r>
              <a:rPr lang="ru-RU" sz="3600" dirty="0" smtClean="0"/>
              <a:t>- ёмкость для посадки</a:t>
            </a:r>
            <a:br>
              <a:rPr lang="ru-RU" sz="3600" dirty="0" smtClean="0"/>
            </a:br>
            <a:r>
              <a:rPr lang="ru-RU" sz="3600" dirty="0" smtClean="0"/>
              <a:t>- тепло</a:t>
            </a:r>
            <a:br>
              <a:rPr lang="ru-RU" sz="3600" dirty="0" smtClean="0"/>
            </a:br>
            <a:r>
              <a:rPr lang="ru-RU" sz="3600" dirty="0" smtClean="0"/>
              <a:t>- вода</a:t>
            </a:r>
            <a:br>
              <a:rPr lang="ru-RU" sz="3600" dirty="0" smtClean="0"/>
            </a:br>
            <a:r>
              <a:rPr lang="ru-RU" sz="3600" dirty="0" smtClean="0"/>
              <a:t>- свет </a:t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941168"/>
            <a:ext cx="6400800" cy="697632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pea-640x4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2800" dirty="0">
              <a:latin typeface="Arial Narrow" pitchFamily="34" charset="0"/>
            </a:endParaRPr>
          </a:p>
        </p:txBody>
      </p:sp>
      <p:sp>
        <p:nvSpPr>
          <p:cNvPr id="17" name="Текст 16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2000" b="0" dirty="0" smtClean="0">
                <a:latin typeface="Arial Narrow" pitchFamily="34" charset="0"/>
              </a:rPr>
              <a:t>1. Мы с мамой купили семена гороха.</a:t>
            </a:r>
            <a:endParaRPr lang="ru-RU" sz="2000" b="0" dirty="0">
              <a:latin typeface="Arial Narrow" pitchFamily="34" charset="0"/>
            </a:endParaRPr>
          </a:p>
        </p:txBody>
      </p:sp>
      <p:pic>
        <p:nvPicPr>
          <p:cNvPr id="21" name="Содержимое 20" descr="DSC0150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l="16286" r="8906"/>
          <a:stretch>
            <a:fillRect/>
          </a:stretch>
        </p:blipFill>
        <p:spPr>
          <a:xfrm>
            <a:off x="330079" y="2420888"/>
            <a:ext cx="4017637" cy="3024336"/>
          </a:xfrm>
        </p:spPr>
      </p:pic>
      <p:sp>
        <p:nvSpPr>
          <p:cNvPr id="19" name="Текст 18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ru-RU" sz="2000" b="0" dirty="0" smtClean="0">
                <a:latin typeface="Arial Narrow" pitchFamily="34" charset="0"/>
              </a:rPr>
              <a:t>2. Я взял сухие семена</a:t>
            </a:r>
            <a:endParaRPr lang="ru-RU" sz="2000" b="0" dirty="0">
              <a:latin typeface="Arial Narrow" pitchFamily="34" charset="0"/>
            </a:endParaRPr>
          </a:p>
        </p:txBody>
      </p:sp>
      <p:pic>
        <p:nvPicPr>
          <p:cNvPr id="22" name="Содержимое 21" descr="DSC01508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rcRect r="26980"/>
          <a:stretch>
            <a:fillRect/>
          </a:stretch>
        </p:blipFill>
        <p:spPr>
          <a:xfrm>
            <a:off x="4716016" y="2420888"/>
            <a:ext cx="3959423" cy="3055462"/>
          </a:xfrm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pea-640x4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2800" dirty="0">
              <a:latin typeface="Arial Narrow" pitchFamily="34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000" b="0" dirty="0" smtClean="0">
                <a:latin typeface="Arial Narrow" pitchFamily="34" charset="0"/>
              </a:rPr>
              <a:t>3.На тарелочку положил ватный диск, а на него семена моего гороха.</a:t>
            </a:r>
            <a:endParaRPr lang="ru-RU" sz="2000" b="0" dirty="0">
              <a:latin typeface="Arial Narrow" pitchFamily="34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000" b="0" dirty="0" smtClean="0">
                <a:latin typeface="Arial Narrow" pitchFamily="34" charset="0"/>
              </a:rPr>
              <a:t>4.Сверху прикрыл другим ватным диском.</a:t>
            </a:r>
            <a:endParaRPr lang="ru-RU" sz="2000" b="0" dirty="0">
              <a:latin typeface="Arial Narrow" pitchFamily="34" charset="0"/>
            </a:endParaRPr>
          </a:p>
        </p:txBody>
      </p:sp>
      <p:pic>
        <p:nvPicPr>
          <p:cNvPr id="13" name="Содержимое 12" descr="DSC01511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rcRect r="16290"/>
          <a:stretch>
            <a:fillRect/>
          </a:stretch>
        </p:blipFill>
        <p:spPr>
          <a:xfrm>
            <a:off x="4572000" y="2852936"/>
            <a:ext cx="4492812" cy="3024336"/>
          </a:xfrm>
        </p:spPr>
      </p:pic>
      <p:pic>
        <p:nvPicPr>
          <p:cNvPr id="12" name="Содержимое 11" descr="DSC01509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rcRect r="21323"/>
          <a:stretch>
            <a:fillRect/>
          </a:stretch>
        </p:blipFill>
        <p:spPr>
          <a:xfrm>
            <a:off x="134271" y="2780928"/>
            <a:ext cx="4323235" cy="3096344"/>
          </a:xfrm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pea-640x48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2000" b="0" dirty="0" smtClean="0">
                <a:latin typeface="Arial Narrow" pitchFamily="34" charset="0"/>
              </a:rPr>
              <a:t>5. Очень обильно полил тёплой водой.</a:t>
            </a:r>
            <a:endParaRPr lang="ru-RU" sz="2000" b="0" dirty="0">
              <a:latin typeface="Arial Narrow" pitchFamily="34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000" b="0" dirty="0" smtClean="0">
                <a:latin typeface="Arial Narrow" pitchFamily="34" charset="0"/>
              </a:rPr>
              <a:t>6. По мере высыхания ватный диск опрыскивал тёплой водой.</a:t>
            </a:r>
            <a:endParaRPr lang="ru-RU" sz="2000" b="0" dirty="0">
              <a:latin typeface="Arial Narrow" pitchFamily="34" charset="0"/>
            </a:endParaRPr>
          </a:p>
        </p:txBody>
      </p:sp>
      <p:pic>
        <p:nvPicPr>
          <p:cNvPr id="7" name="Содержимое 6" descr="DSC01513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rcRect l="21354" r="9164"/>
          <a:stretch>
            <a:fillRect/>
          </a:stretch>
        </p:blipFill>
        <p:spPr>
          <a:xfrm>
            <a:off x="4644008" y="2492896"/>
            <a:ext cx="3876610" cy="3143885"/>
          </a:xfrm>
        </p:spPr>
      </p:pic>
      <p:pic>
        <p:nvPicPr>
          <p:cNvPr id="8" name="Содержимое 7" descr="DSC01669.JPG"/>
          <p:cNvPicPr>
            <a:picLocks noGrp="1" noChangeAspect="1"/>
          </p:cNvPicPr>
          <p:nvPr>
            <p:ph sz="half" idx="2"/>
          </p:nvPr>
        </p:nvPicPr>
        <p:blipFill>
          <a:blip r:embed="rId5" cstate="print"/>
          <a:srcRect r="26670"/>
          <a:stretch>
            <a:fillRect/>
          </a:stretch>
        </p:blipFill>
        <p:spPr>
          <a:xfrm>
            <a:off x="395536" y="2492896"/>
            <a:ext cx="3955826" cy="3039786"/>
          </a:xfrm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pea-640x4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Arial Narrow" pitchFamily="34" charset="0"/>
              </a:rPr>
              <a:t>7. Спустя два дня появились росточки, мои семена готовы к посадке.</a:t>
            </a:r>
            <a:endParaRPr lang="ru-RU" sz="3200" dirty="0">
              <a:latin typeface="Arial Narrow" pitchFamily="34" charset="0"/>
            </a:endParaRPr>
          </a:p>
        </p:txBody>
      </p:sp>
      <p:pic>
        <p:nvPicPr>
          <p:cNvPr id="5" name="Содержимое 4" descr="DSC01521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 l="7380" r="8906"/>
          <a:stretch>
            <a:fillRect/>
          </a:stretch>
        </p:blipFill>
        <p:spPr>
          <a:xfrm>
            <a:off x="251520" y="2386386"/>
            <a:ext cx="4334830" cy="2914822"/>
          </a:xfrm>
        </p:spPr>
      </p:pic>
      <p:pic>
        <p:nvPicPr>
          <p:cNvPr id="6" name="Содержимое 5" descr="DSC01522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rcRect l="3462" r="21652"/>
          <a:stretch>
            <a:fillRect/>
          </a:stretch>
        </p:blipFill>
        <p:spPr>
          <a:xfrm>
            <a:off x="4932040" y="2420888"/>
            <a:ext cx="3816424" cy="2871741"/>
          </a:xfrm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pea-640x4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3200" b="0" dirty="0" smtClean="0">
                <a:latin typeface="Arial Narrow" pitchFamily="34" charset="0"/>
              </a:rPr>
              <a:t>8. Я взял землю.</a:t>
            </a:r>
            <a:endParaRPr lang="ru-RU" sz="3200" b="0" dirty="0">
              <a:latin typeface="Arial Narrow" pitchFamily="34" charset="0"/>
            </a:endParaRPr>
          </a:p>
        </p:txBody>
      </p:sp>
      <p:pic>
        <p:nvPicPr>
          <p:cNvPr id="7" name="Содержимое 6" descr="DSC0152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l="3696"/>
          <a:stretch>
            <a:fillRect/>
          </a:stretch>
        </p:blipFill>
        <p:spPr>
          <a:xfrm rot="16200000">
            <a:off x="380500" y="3156006"/>
            <a:ext cx="3890863" cy="2276614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ru-RU" sz="3200" b="0" dirty="0" smtClean="0">
                <a:latin typeface="Arial Narrow" pitchFamily="34" charset="0"/>
              </a:rPr>
              <a:t>9. Насыпал в баночки.</a:t>
            </a:r>
            <a:endParaRPr lang="ru-RU" sz="3200" b="0" dirty="0">
              <a:latin typeface="Arial Narrow" pitchFamily="34" charset="0"/>
            </a:endParaRPr>
          </a:p>
        </p:txBody>
      </p:sp>
      <p:pic>
        <p:nvPicPr>
          <p:cNvPr id="10" name="Содержимое 9" descr="DSC01531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rcRect l="5320" r="10945"/>
          <a:stretch>
            <a:fillRect/>
          </a:stretch>
        </p:blipFill>
        <p:spPr>
          <a:xfrm>
            <a:off x="4325013" y="2636912"/>
            <a:ext cx="4494162" cy="3024336"/>
          </a:xfrm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ea-640x4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5400" b="1" dirty="0" smtClean="0">
                <a:latin typeface="Monotype Corsiva" pitchFamily="66" charset="0"/>
              </a:rPr>
              <a:t/>
            </a:r>
            <a:br>
              <a:rPr lang="ru-RU" sz="5400" b="1" dirty="0" smtClean="0">
                <a:latin typeface="Monotype Corsiva" pitchFamily="66" charset="0"/>
              </a:rPr>
            </a:br>
            <a:r>
              <a:rPr lang="ru-RU" sz="5400" b="1" dirty="0" smtClean="0">
                <a:latin typeface="Monotype Corsiva" pitchFamily="66" charset="0"/>
              </a:rPr>
              <a:t/>
            </a:r>
            <a:br>
              <a:rPr lang="ru-RU" sz="5400" b="1" dirty="0" smtClean="0">
                <a:latin typeface="Monotype Corsiva" pitchFamily="66" charset="0"/>
              </a:rPr>
            </a:br>
            <a:r>
              <a:rPr lang="ru-RU" sz="5400" b="1" dirty="0" smtClean="0">
                <a:latin typeface="Monotype Corsiva" pitchFamily="66" charset="0"/>
              </a:rPr>
              <a:t/>
            </a:r>
            <a:br>
              <a:rPr lang="ru-RU" sz="5400" b="1" dirty="0" smtClean="0">
                <a:latin typeface="Monotype Corsiva" pitchFamily="66" charset="0"/>
              </a:rPr>
            </a:br>
            <a:r>
              <a:rPr lang="ru-RU" sz="5400" b="1" dirty="0" smtClean="0">
                <a:latin typeface="Monotype Corsiva" pitchFamily="66" charset="0"/>
              </a:rPr>
              <a:t>Дом зелёный тесноват:</a:t>
            </a:r>
            <a:br>
              <a:rPr lang="ru-RU" sz="5400" b="1" dirty="0" smtClean="0">
                <a:latin typeface="Monotype Corsiva" pitchFamily="66" charset="0"/>
              </a:rPr>
            </a:br>
            <a:r>
              <a:rPr lang="ru-RU" sz="5400" b="1" dirty="0" smtClean="0">
                <a:latin typeface="Monotype Corsiva" pitchFamily="66" charset="0"/>
              </a:rPr>
              <a:t>Узкий, длинный, гладкий.</a:t>
            </a:r>
            <a:br>
              <a:rPr lang="ru-RU" sz="5400" b="1" dirty="0" smtClean="0">
                <a:latin typeface="Monotype Corsiva" pitchFamily="66" charset="0"/>
              </a:rPr>
            </a:br>
            <a:r>
              <a:rPr lang="ru-RU" sz="5400" b="1" dirty="0" smtClean="0">
                <a:latin typeface="Monotype Corsiva" pitchFamily="66" charset="0"/>
              </a:rPr>
              <a:t>В доме рядышком сидят</a:t>
            </a:r>
            <a:br>
              <a:rPr lang="ru-RU" sz="5400" b="1" dirty="0" smtClean="0">
                <a:latin typeface="Monotype Corsiva" pitchFamily="66" charset="0"/>
              </a:rPr>
            </a:br>
            <a:r>
              <a:rPr lang="ru-RU" sz="5400" b="1" dirty="0" smtClean="0">
                <a:latin typeface="Monotype Corsiva" pitchFamily="66" charset="0"/>
              </a:rPr>
              <a:t>Круглые ребятки.</a:t>
            </a:r>
            <a:endParaRPr lang="ru-RU" sz="5400" b="1" dirty="0"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581128"/>
            <a:ext cx="6400800" cy="288032"/>
          </a:xfrm>
        </p:spPr>
        <p:txBody>
          <a:bodyPr>
            <a:normAutofit fontScale="47500" lnSpcReduction="20000"/>
          </a:bodyPr>
          <a:lstStyle/>
          <a:p>
            <a:endParaRPr lang="ru-RU" dirty="0"/>
          </a:p>
        </p:txBody>
      </p:sp>
      <p:pic>
        <p:nvPicPr>
          <p:cNvPr id="8" name="Рисунок 7" descr="DSC01649.JPG"/>
          <p:cNvPicPr>
            <a:picLocks noChangeAspect="1"/>
          </p:cNvPicPr>
          <p:nvPr/>
        </p:nvPicPr>
        <p:blipFill>
          <a:blip r:embed="rId3" cstate="print"/>
          <a:srcRect l="13619" t="13674"/>
          <a:stretch>
            <a:fillRect/>
          </a:stretch>
        </p:blipFill>
        <p:spPr>
          <a:xfrm rot="20425099">
            <a:off x="995217" y="4428185"/>
            <a:ext cx="1161665" cy="2060220"/>
          </a:xfrm>
          <a:prstGeom prst="rect">
            <a:avLst/>
          </a:prstGeom>
        </p:spPr>
      </p:pic>
      <p:pic>
        <p:nvPicPr>
          <p:cNvPr id="9" name="Рисунок 8" descr="DSC0163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15816" y="4437112"/>
            <a:ext cx="3456384" cy="1947645"/>
          </a:xfrm>
          <a:prstGeom prst="rect">
            <a:avLst/>
          </a:prstGeom>
        </p:spPr>
      </p:pic>
      <p:pic>
        <p:nvPicPr>
          <p:cNvPr id="10" name="Рисунок 9" descr="DSC01654.JPG"/>
          <p:cNvPicPr>
            <a:picLocks noChangeAspect="1"/>
          </p:cNvPicPr>
          <p:nvPr/>
        </p:nvPicPr>
        <p:blipFill>
          <a:blip r:embed="rId5" cstate="print"/>
          <a:srcRect l="5279"/>
          <a:stretch>
            <a:fillRect/>
          </a:stretch>
        </p:blipFill>
        <p:spPr>
          <a:xfrm rot="807263">
            <a:off x="7206947" y="4191856"/>
            <a:ext cx="1266567" cy="2372993"/>
          </a:xfrm>
          <a:prstGeom prst="rect">
            <a:avLst/>
          </a:prstGeom>
        </p:spPr>
      </p:pic>
    </p:spTree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pea-640x4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sz="2800" b="0" dirty="0" smtClean="0">
                <a:latin typeface="Arial Narrow" pitchFamily="34" charset="0"/>
              </a:rPr>
              <a:t>10. Насыпав землю, выложил семена корешками вниз</a:t>
            </a:r>
            <a:r>
              <a:rPr lang="ru-RU" sz="2000" b="0" dirty="0" smtClean="0">
                <a:latin typeface="Arial Narrow" pitchFamily="34" charset="0"/>
              </a:rPr>
              <a:t>.</a:t>
            </a:r>
            <a:endParaRPr lang="ru-RU" sz="2000" b="0" dirty="0">
              <a:latin typeface="Arial Narrow" pitchFamily="34" charset="0"/>
            </a:endParaRPr>
          </a:p>
        </p:txBody>
      </p:sp>
      <p:pic>
        <p:nvPicPr>
          <p:cNvPr id="7" name="Содержимое 6" descr="DSC0154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l="9043" r="8972"/>
          <a:stretch>
            <a:fillRect/>
          </a:stretch>
        </p:blipFill>
        <p:spPr>
          <a:xfrm rot="16200000">
            <a:off x="370154" y="3094344"/>
            <a:ext cx="3846896" cy="2644000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ru-RU" sz="3000" b="0" dirty="0" smtClean="0">
                <a:latin typeface="Arial Narrow" pitchFamily="34" charset="0"/>
              </a:rPr>
              <a:t>11.Полил и стал ждать первых всходов</a:t>
            </a:r>
            <a:r>
              <a:rPr lang="ru-RU" sz="2000" b="0" dirty="0" smtClean="0">
                <a:latin typeface="Arial Narrow" pitchFamily="34" charset="0"/>
              </a:rPr>
              <a:t>.</a:t>
            </a:r>
            <a:endParaRPr lang="ru-RU" sz="2000" b="0" dirty="0">
              <a:latin typeface="Arial Narrow" pitchFamily="34" charset="0"/>
            </a:endParaRPr>
          </a:p>
        </p:txBody>
      </p:sp>
      <p:pic>
        <p:nvPicPr>
          <p:cNvPr id="8" name="Содержимое 7" descr="DSC01546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 rot="16200000">
            <a:off x="4625972" y="3375030"/>
            <a:ext cx="4041775" cy="2277508"/>
          </a:xfrm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pea-640x4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000" b="0" dirty="0" smtClean="0">
                <a:latin typeface="Arial Narrow" pitchFamily="34" charset="0"/>
              </a:rPr>
              <a:t>12. Через 2-3 дня стали появляться первые всходы.</a:t>
            </a:r>
            <a:endParaRPr lang="ru-RU" sz="2000" b="0" dirty="0">
              <a:latin typeface="Arial Narrow" pitchFamily="34" charset="0"/>
            </a:endParaRPr>
          </a:p>
        </p:txBody>
      </p:sp>
      <p:pic>
        <p:nvPicPr>
          <p:cNvPr id="7" name="Содержимое 6" descr="IMG_159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" y="2635448"/>
            <a:ext cx="4040188" cy="3030141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000" b="0" dirty="0" smtClean="0">
                <a:latin typeface="Arial Narrow" pitchFamily="34" charset="0"/>
              </a:rPr>
              <a:t>13. Я ухаживал за ними рыхлил землю, поливал.</a:t>
            </a:r>
            <a:endParaRPr lang="ru-RU" sz="2000" b="0" dirty="0">
              <a:latin typeface="Arial Narrow" pitchFamily="34" charset="0"/>
            </a:endParaRPr>
          </a:p>
        </p:txBody>
      </p:sp>
      <p:pic>
        <p:nvPicPr>
          <p:cNvPr id="8" name="Содержимое 7" descr="IMG_1610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645025" y="2634853"/>
            <a:ext cx="4041775" cy="3031331"/>
          </a:xfrm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pea-640x4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Arial Narrow" pitchFamily="34" charset="0"/>
              </a:rPr>
              <a:t>14.Мой горох стал расти всё больше и больше.</a:t>
            </a:r>
            <a:endParaRPr lang="ru-RU" sz="3200" dirty="0">
              <a:latin typeface="Arial Narrow" pitchFamily="34" charset="0"/>
            </a:endParaRPr>
          </a:p>
        </p:txBody>
      </p:sp>
      <p:pic>
        <p:nvPicPr>
          <p:cNvPr id="10" name="Содержимое 9" descr="IMG_1615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11" name="Содержимое 10" descr="IMG_1619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pea-640x4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latin typeface="Arial Narrow" pitchFamily="34" charset="0"/>
              </a:rPr>
              <a:t>15. Спустя неделю мой горох заметно подрос</a:t>
            </a:r>
            <a:r>
              <a:rPr lang="ru-RU" sz="3200" dirty="0" smtClean="0">
                <a:latin typeface="Arial Narrow" pitchFamily="34" charset="0"/>
              </a:rPr>
              <a:t>.</a:t>
            </a:r>
            <a:endParaRPr lang="ru-RU" sz="3200" dirty="0">
              <a:latin typeface="Arial Narrow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IMG_164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l="12732" r="12412"/>
          <a:stretch>
            <a:fillRect/>
          </a:stretch>
        </p:blipFill>
        <p:spPr>
          <a:xfrm>
            <a:off x="467544" y="2341832"/>
            <a:ext cx="3672408" cy="3679456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IMG_1654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rcRect r="5931"/>
          <a:stretch>
            <a:fillRect/>
          </a:stretch>
        </p:blipFill>
        <p:spPr>
          <a:xfrm>
            <a:off x="4427984" y="2420888"/>
            <a:ext cx="4247455" cy="3386435"/>
          </a:xfrm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pea-640x4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Arial Narrow" pitchFamily="34" charset="0"/>
              </a:rPr>
              <a:t>16. Горох пустил первые усики</a:t>
            </a:r>
            <a:r>
              <a:rPr lang="ru-RU" sz="3200" dirty="0" smtClean="0">
                <a:latin typeface="Arial Narrow" pitchFamily="34" charset="0"/>
              </a:rPr>
              <a:t>.</a:t>
            </a:r>
            <a:endParaRPr lang="ru-RU" sz="3200" dirty="0">
              <a:latin typeface="Arial Narrow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IMG_164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16200000">
            <a:off x="457200" y="2635448"/>
            <a:ext cx="4040188" cy="3030141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IMG_1653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rcRect l="1756" r="5601"/>
          <a:stretch>
            <a:fillRect/>
          </a:stretch>
        </p:blipFill>
        <p:spPr>
          <a:xfrm>
            <a:off x="4499992" y="2348880"/>
            <a:ext cx="4272001" cy="3458443"/>
          </a:xfrm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pea-640x4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Arial Narrow" pitchFamily="34" charset="0"/>
              </a:rPr>
              <a:t>17. Вместе с папой мы сделали опору для гороха и натянули нити.</a:t>
            </a:r>
            <a:endParaRPr lang="ru-RU" sz="3200" dirty="0">
              <a:latin typeface="Arial Narrow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DSC0167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l="19861" r="15976"/>
          <a:stretch>
            <a:fillRect/>
          </a:stretch>
        </p:blipFill>
        <p:spPr>
          <a:xfrm>
            <a:off x="422330" y="2276872"/>
            <a:ext cx="4099630" cy="3600400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IMG_1657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rcRect l="8883" r="9164"/>
          <a:stretch>
            <a:fillRect/>
          </a:stretch>
        </p:blipFill>
        <p:spPr>
          <a:xfrm>
            <a:off x="4932040" y="2276872"/>
            <a:ext cx="3934196" cy="3600400"/>
          </a:xfrm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pea-640x4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Arial Narrow" pitchFamily="34" charset="0"/>
              </a:rPr>
              <a:t>18.Усиками он стал цепляться за нитки и расти ещё больше.</a:t>
            </a:r>
            <a:endParaRPr lang="ru-RU" sz="2800" dirty="0">
              <a:latin typeface="Arial Narrow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DSC0168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r="12412"/>
          <a:stretch>
            <a:fillRect/>
          </a:stretch>
        </p:blipFill>
        <p:spPr>
          <a:xfrm>
            <a:off x="323528" y="2636912"/>
            <a:ext cx="4229552" cy="2721044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IMG_1661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rcRect t="7194" b="2538"/>
          <a:stretch>
            <a:fillRect/>
          </a:stretch>
        </p:blipFill>
        <p:spPr>
          <a:xfrm>
            <a:off x="4644008" y="2636912"/>
            <a:ext cx="4041775" cy="2736304"/>
          </a:xfrm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pea-640x4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Arial Narrow" pitchFamily="34" charset="0"/>
              </a:rPr>
              <a:t>19.Сейчас мой горох вырос до 16 сантиметров, я жду от него первых соцветий.</a:t>
            </a:r>
            <a:endParaRPr lang="ru-RU" sz="2800" dirty="0">
              <a:latin typeface="Arial Narrow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DSC0167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971600" y="1412776"/>
            <a:ext cx="2559894" cy="4542911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DSC01679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5220072" y="1412776"/>
            <a:ext cx="2592288" cy="4600399"/>
          </a:xfrm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ea-640x4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dirty="0" smtClean="0">
                <a:latin typeface="Arial Narrow" pitchFamily="34" charset="0"/>
              </a:rPr>
              <a:t>20. На этом мои исследования не заканчиваются, я хочу дождаться урожая.</a:t>
            </a:r>
            <a:endParaRPr lang="ru-RU" dirty="0">
              <a:latin typeface="Arial Narrow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pea-640x4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>
                <a:latin typeface="Arial Narrow" pitchFamily="34" charset="0"/>
              </a:rPr>
              <a:t>ЗАКЛЮЧЕНИЕ.</a:t>
            </a:r>
            <a:br>
              <a:rPr lang="ru-RU" sz="4000" b="1" dirty="0" smtClean="0">
                <a:latin typeface="Arial Narrow" pitchFamily="34" charset="0"/>
              </a:rPr>
            </a:br>
            <a:r>
              <a:rPr lang="ru-RU" sz="3200" dirty="0" smtClean="0">
                <a:latin typeface="Arial Narrow" pitchFamily="34" charset="0"/>
              </a:rPr>
              <a:t>Я познакомился с историей гороха и узнал, что о горохе сложено немало пословиц и поговорок, сказок, скороговорок.</a:t>
            </a:r>
            <a:br>
              <a:rPr lang="ru-RU" sz="3200" dirty="0" smtClean="0">
                <a:latin typeface="Arial Narrow" pitchFamily="34" charset="0"/>
              </a:rPr>
            </a:br>
            <a:r>
              <a:rPr lang="ru-RU" sz="3200" dirty="0" smtClean="0">
                <a:latin typeface="Arial Narrow" pitchFamily="34" charset="0"/>
              </a:rPr>
              <a:t>Горох полезен для людей и растений.</a:t>
            </a:r>
            <a:br>
              <a:rPr lang="ru-RU" sz="3200" dirty="0" smtClean="0">
                <a:latin typeface="Arial Narrow" pitchFamily="34" charset="0"/>
              </a:rPr>
            </a:br>
            <a:r>
              <a:rPr lang="ru-RU" sz="3200" dirty="0" smtClean="0">
                <a:latin typeface="Arial Narrow" pitchFamily="34" charset="0"/>
              </a:rPr>
              <a:t>Наблюдая за развитием и ростом гороха моя практическая работа показала, что горох может расти и в домашних условиях.</a:t>
            </a:r>
            <a:br>
              <a:rPr lang="ru-RU" sz="3200" dirty="0" smtClean="0">
                <a:latin typeface="Arial Narrow" pitchFamily="34" charset="0"/>
              </a:rPr>
            </a:br>
            <a:r>
              <a:rPr lang="ru-RU" sz="3200" dirty="0" smtClean="0">
                <a:latin typeface="Arial Narrow" pitchFamily="34" charset="0"/>
              </a:rPr>
              <a:t/>
            </a:r>
            <a:br>
              <a:rPr lang="ru-RU" sz="3200" dirty="0" smtClean="0">
                <a:latin typeface="Arial Narrow" pitchFamily="34" charset="0"/>
              </a:rPr>
            </a:br>
            <a:r>
              <a:rPr lang="ru-RU" sz="3200" dirty="0" smtClean="0">
                <a:latin typeface="Arial Narrow" pitchFamily="34" charset="0"/>
              </a:rPr>
              <a:t>Таким образом, моя</a:t>
            </a:r>
            <a:r>
              <a:rPr lang="ru-RU" dirty="0" smtClean="0">
                <a:latin typeface="Arial Narrow" pitchFamily="34" charset="0"/>
              </a:rPr>
              <a:t> гипотеза </a:t>
            </a:r>
            <a:r>
              <a:rPr lang="ru-RU" sz="3200" dirty="0" smtClean="0">
                <a:latin typeface="Arial Narrow" pitchFamily="34" charset="0"/>
              </a:rPr>
              <a:t>подтвердилась, горох растёт и в домашних условиях.</a:t>
            </a:r>
            <a:endParaRPr lang="ru-RU" sz="4000" b="1" dirty="0">
              <a:latin typeface="Arial Narrow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5085184"/>
            <a:ext cx="6400800" cy="553616"/>
          </a:xfrm>
        </p:spPr>
        <p:txBody>
          <a:bodyPr>
            <a:normAutofit lnSpcReduction="10000"/>
          </a:bodyPr>
          <a:lstStyle/>
          <a:p>
            <a:endParaRPr lang="ru-RU" dirty="0"/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ea-640x4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effectLst>
                  <a:outerShdw blurRad="50800" dist="50800" dir="5400000" algn="ctr" rotWithShape="0">
                    <a:srgbClr val="7030A0">
                      <a:alpha val="41000"/>
                    </a:srgbClr>
                  </a:outerShdw>
                </a:effectLst>
                <a:latin typeface="Monotype Corsiva" pitchFamily="66" charset="0"/>
              </a:rPr>
              <a:t>ЕГО  ВЕЛИЧЕСТВО  -  </a:t>
            </a:r>
            <a:r>
              <a:rPr lang="ru-RU" sz="9600" b="1" dirty="0" smtClean="0">
                <a:latin typeface="Monotype Corsiva" pitchFamily="66" charset="0"/>
              </a:rPr>
              <a:t>ГОРОХ</a:t>
            </a:r>
            <a:r>
              <a:rPr lang="ru-RU" sz="9600" b="1" dirty="0" smtClean="0">
                <a:effectLst>
                  <a:outerShdw blurRad="50800" dist="50800" dir="5400000" algn="ctr" rotWithShape="0">
                    <a:srgbClr val="7030A0">
                      <a:alpha val="41000"/>
                    </a:srgbClr>
                  </a:outerShdw>
                </a:effectLst>
                <a:latin typeface="Monotype Corsiva" pitchFamily="66" charset="0"/>
              </a:rPr>
              <a:t>.</a:t>
            </a:r>
            <a:endParaRPr lang="ru-RU" sz="9600" b="1" dirty="0">
              <a:effectLst>
                <a:outerShdw blurRad="50800" dist="50800" dir="5400000" algn="ctr" rotWithShape="0">
                  <a:srgbClr val="7030A0">
                    <a:alpha val="41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DSC016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664558">
            <a:off x="393553" y="514577"/>
            <a:ext cx="1788198" cy="3173422"/>
          </a:xfrm>
          <a:prstGeom prst="rect">
            <a:avLst/>
          </a:prstGeom>
        </p:spPr>
      </p:pic>
      <p:pic>
        <p:nvPicPr>
          <p:cNvPr id="7" name="Рисунок 6" descr="DSC0165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933248">
            <a:off x="6875249" y="521612"/>
            <a:ext cx="1860206" cy="3301211"/>
          </a:xfrm>
          <a:prstGeom prst="rect">
            <a:avLst/>
          </a:prstGeom>
        </p:spPr>
      </p:pic>
      <p:pic>
        <p:nvPicPr>
          <p:cNvPr id="8" name="Рисунок 7" descr="DSC0163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43808" y="620688"/>
            <a:ext cx="3294112" cy="1856206"/>
          </a:xfrm>
          <a:prstGeom prst="rect">
            <a:avLst/>
          </a:prstGeom>
        </p:spPr>
      </p:pic>
    </p:spTree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ea-640x4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9800" b="1" dirty="0" smtClean="0">
                <a:latin typeface="Arial Narrow" pitchFamily="34" charset="0"/>
              </a:rPr>
              <a:t>СПАСИБО </a:t>
            </a:r>
            <a:br>
              <a:rPr lang="ru-RU" sz="9800" b="1" dirty="0" smtClean="0">
                <a:latin typeface="Arial Narrow" pitchFamily="34" charset="0"/>
              </a:rPr>
            </a:br>
            <a:r>
              <a:rPr lang="ru-RU" sz="9800" b="1" dirty="0" smtClean="0">
                <a:latin typeface="Arial Narrow" pitchFamily="34" charset="0"/>
              </a:rPr>
              <a:t>ЗА </a:t>
            </a:r>
            <a:br>
              <a:rPr lang="ru-RU" sz="9800" b="1" dirty="0" smtClean="0">
                <a:latin typeface="Arial Narrow" pitchFamily="34" charset="0"/>
              </a:rPr>
            </a:br>
            <a:r>
              <a:rPr lang="ru-RU" sz="9800" b="1" dirty="0" smtClean="0">
                <a:latin typeface="Arial Narrow" pitchFamily="34" charset="0"/>
              </a:rPr>
              <a:t>ВНИМАНИЕ!</a:t>
            </a:r>
            <a:endParaRPr lang="ru-RU" sz="9800" b="1" dirty="0">
              <a:latin typeface="Arial Narrow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085184"/>
            <a:ext cx="6400800" cy="553616"/>
          </a:xfrm>
        </p:spPr>
        <p:txBody>
          <a:bodyPr>
            <a:normAutofit lnSpcReduction="10000"/>
          </a:bodyPr>
          <a:lstStyle/>
          <a:p>
            <a:endParaRPr lang="ru-RU" dirty="0"/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ea-640x4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latin typeface="Arial Narrow" pitchFamily="34" charset="0"/>
              </a:rPr>
              <a:t>ГИПОТЕЗА  МОЕГО  ИССЛЕДОВАНИЯ:</a:t>
            </a:r>
            <a:r>
              <a:rPr lang="ru-RU" sz="3600" dirty="0" smtClean="0">
                <a:latin typeface="Arial Narrow" pitchFamily="34" charset="0"/>
              </a:rPr>
              <a:t/>
            </a:r>
            <a:br>
              <a:rPr lang="ru-RU" sz="3600" dirty="0" smtClean="0">
                <a:latin typeface="Arial Narrow" pitchFamily="34" charset="0"/>
              </a:rPr>
            </a:br>
            <a:r>
              <a:rPr lang="ru-RU" sz="3600" dirty="0" smtClean="0">
                <a:latin typeface="Arial Narrow" pitchFamily="34" charset="0"/>
              </a:rPr>
              <a:t>я знаю, что горох растёт на огороде, но я предполагаю, что горох может расти и в домашних условиях.</a:t>
            </a:r>
            <a:br>
              <a:rPr lang="ru-RU" sz="3600" dirty="0" smtClean="0">
                <a:latin typeface="Arial Narrow" pitchFamily="34" charset="0"/>
              </a:rPr>
            </a:br>
            <a:endParaRPr lang="ru-RU" sz="3600" dirty="0">
              <a:latin typeface="Arial Narrow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pea-640x4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latin typeface="Arial Narrow" pitchFamily="34" charset="0"/>
              </a:rPr>
              <a:t>ЦЕЛЬ  МОЕГО  ИССЛЕДОВАНИЯ: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>
                <a:latin typeface="Arial Narrow" pitchFamily="34" charset="0"/>
              </a:rPr>
              <a:t>- узнать, что за растение горох;</a:t>
            </a:r>
            <a:br>
              <a:rPr lang="ru-RU" sz="3600" dirty="0" smtClean="0">
                <a:latin typeface="Arial Narrow" pitchFamily="34" charset="0"/>
              </a:rPr>
            </a:br>
            <a:r>
              <a:rPr lang="ru-RU" sz="3600" dirty="0" smtClean="0">
                <a:latin typeface="Arial Narrow" pitchFamily="34" charset="0"/>
              </a:rPr>
              <a:t>- чем он полезен;</a:t>
            </a:r>
            <a:br>
              <a:rPr lang="ru-RU" sz="3600" dirty="0" smtClean="0">
                <a:latin typeface="Arial Narrow" pitchFamily="34" charset="0"/>
              </a:rPr>
            </a:br>
            <a:r>
              <a:rPr lang="ru-RU" sz="3600" dirty="0" smtClean="0">
                <a:latin typeface="Arial Narrow" pitchFamily="34" charset="0"/>
              </a:rPr>
              <a:t>- вырастить горох в домашних условиях</a:t>
            </a:r>
            <a:r>
              <a:rPr lang="ru-RU" sz="3600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ea-640x4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Arial Narrow" pitchFamily="34" charset="0"/>
              </a:rPr>
              <a:t>ЗАДАЧИ  МОЕГО  ИССЛЕДОВАНИЯ:</a:t>
            </a:r>
            <a:r>
              <a:rPr lang="ru-RU" sz="3200" b="1" dirty="0" smtClean="0">
                <a:latin typeface="Arial Narrow" pitchFamily="34" charset="0"/>
              </a:rPr>
              <a:t/>
            </a:r>
            <a:br>
              <a:rPr lang="ru-RU" sz="3200" b="1" dirty="0" smtClean="0">
                <a:latin typeface="Arial Narrow" pitchFamily="34" charset="0"/>
              </a:rPr>
            </a:br>
            <a:r>
              <a:rPr lang="ru-RU" sz="3200" dirty="0" smtClean="0">
                <a:latin typeface="Arial Narrow" pitchFamily="34" charset="0"/>
              </a:rPr>
              <a:t>- познакомиться с историей гороха;</a:t>
            </a:r>
            <a:br>
              <a:rPr lang="ru-RU" sz="3200" dirty="0" smtClean="0">
                <a:latin typeface="Arial Narrow" pitchFamily="34" charset="0"/>
              </a:rPr>
            </a:br>
            <a:r>
              <a:rPr lang="ru-RU" sz="3200" dirty="0" smtClean="0">
                <a:latin typeface="Arial Narrow" pitchFamily="34" charset="0"/>
              </a:rPr>
              <a:t>-узнать о пользе гороха;</a:t>
            </a:r>
            <a:br>
              <a:rPr lang="ru-RU" sz="3200" dirty="0" smtClean="0">
                <a:latin typeface="Arial Narrow" pitchFamily="34" charset="0"/>
              </a:rPr>
            </a:br>
            <a:r>
              <a:rPr lang="ru-RU" sz="3200" dirty="0" smtClean="0">
                <a:latin typeface="Arial Narrow" pitchFamily="34" charset="0"/>
              </a:rPr>
              <a:t>-понаблюдать за развитием и ростом гороха.</a:t>
            </a:r>
            <a:endParaRPr lang="ru-RU" sz="3200" b="1" dirty="0">
              <a:latin typeface="Arial Narrow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ea-640x4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Arial Narrow" pitchFamily="34" charset="0"/>
              </a:rPr>
              <a:t>ОБЪЕКТ ИССЛЕДОВАНИЯ:</a:t>
            </a:r>
            <a:r>
              <a:rPr lang="ru-RU" sz="3200" b="1" dirty="0" smtClean="0">
                <a:latin typeface="Arial Narrow" pitchFamily="34" charset="0"/>
              </a:rPr>
              <a:t/>
            </a:r>
            <a:br>
              <a:rPr lang="ru-RU" sz="3200" b="1" dirty="0" smtClean="0">
                <a:latin typeface="Arial Narrow" pitchFamily="34" charset="0"/>
              </a:rPr>
            </a:br>
            <a:r>
              <a:rPr lang="ru-RU" sz="3200" dirty="0" smtClean="0">
                <a:latin typeface="Arial Narrow" pitchFamily="34" charset="0"/>
              </a:rPr>
              <a:t>семена гороха.</a:t>
            </a:r>
            <a:endParaRPr lang="ru-RU" sz="3200" b="1" dirty="0">
              <a:latin typeface="Arial Narrow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ea-640x4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Arial Narrow" pitchFamily="34" charset="0"/>
              </a:rPr>
              <a:t>ПРЕДМЕТ ИССЛЕДОВАНИЯ:</a:t>
            </a:r>
            <a:r>
              <a:rPr lang="ru-RU" sz="3200" b="1" dirty="0" smtClean="0">
                <a:latin typeface="Arial Narrow" pitchFamily="34" charset="0"/>
              </a:rPr>
              <a:t/>
            </a:r>
            <a:br>
              <a:rPr lang="ru-RU" sz="3200" b="1" dirty="0" smtClean="0">
                <a:latin typeface="Arial Narrow" pitchFamily="34" charset="0"/>
              </a:rPr>
            </a:br>
            <a:r>
              <a:rPr lang="ru-RU" sz="3200" dirty="0" smtClean="0">
                <a:latin typeface="Arial Narrow" pitchFamily="34" charset="0"/>
              </a:rPr>
              <a:t>наблюдения роста гороха.</a:t>
            </a:r>
            <a:endParaRPr lang="ru-RU" sz="3200" b="1" dirty="0">
              <a:latin typeface="Arial Narrow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ea-640x4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Arial Narrow" pitchFamily="34" charset="0"/>
              </a:rPr>
              <a:t>МЕТОДИКА И РЕЗУЛЬТАТЫ РАБОТЫ</a:t>
            </a:r>
            <a:r>
              <a:rPr lang="ru-RU" sz="3200" b="1" dirty="0" smtClean="0">
                <a:latin typeface="Arial Narrow" pitchFamily="34" charset="0"/>
              </a:rPr>
              <a:t>.</a:t>
            </a:r>
            <a:br>
              <a:rPr lang="ru-RU" sz="3200" b="1" dirty="0" smtClean="0">
                <a:latin typeface="Arial Narrow" pitchFamily="34" charset="0"/>
              </a:rPr>
            </a:br>
            <a:r>
              <a:rPr lang="ru-RU" sz="3200" b="1" dirty="0">
                <a:latin typeface="Arial Narrow" pitchFamily="34" charset="0"/>
              </a:rPr>
              <a:t/>
            </a:r>
            <a:br>
              <a:rPr lang="ru-RU" sz="3200" b="1" dirty="0">
                <a:latin typeface="Arial Narrow" pitchFamily="34" charset="0"/>
              </a:rPr>
            </a:br>
            <a:r>
              <a:rPr lang="ru-RU" sz="4900" dirty="0" smtClean="0">
                <a:latin typeface="Arial Narrow" pitchFamily="34" charset="0"/>
              </a:rPr>
              <a:t>1. Теоретическое исследование.</a:t>
            </a:r>
            <a:r>
              <a:rPr lang="ru-RU" sz="3200" dirty="0" smtClean="0">
                <a:latin typeface="Arial Narrow" pitchFamily="34" charset="0"/>
              </a:rPr>
              <a:t/>
            </a:r>
            <a:br>
              <a:rPr lang="ru-RU" sz="3200" dirty="0" smtClean="0">
                <a:latin typeface="Arial Narrow" pitchFamily="34" charset="0"/>
              </a:rPr>
            </a:br>
            <a:r>
              <a:rPr lang="ru-RU" sz="3200" dirty="0" smtClean="0">
                <a:latin typeface="Arial Narrow" pitchFamily="34" charset="0"/>
              </a:rPr>
              <a:t>Я </a:t>
            </a:r>
            <a:r>
              <a:rPr lang="ru-RU" sz="3200" dirty="0">
                <a:latin typeface="Arial Narrow" pitchFamily="34" charset="0"/>
              </a:rPr>
              <a:t> </a:t>
            </a:r>
            <a:r>
              <a:rPr lang="ru-RU" sz="3200" dirty="0" smtClean="0">
                <a:latin typeface="Arial Narrow" pitchFamily="34" charset="0"/>
              </a:rPr>
              <a:t>с родителями по сети Интернет нашёл и изучил теоретический материал по данной теме.</a:t>
            </a:r>
            <a:br>
              <a:rPr lang="ru-RU" sz="3200" dirty="0" smtClean="0">
                <a:latin typeface="Arial Narrow" pitchFamily="34" charset="0"/>
              </a:rPr>
            </a:br>
            <a:r>
              <a:rPr lang="ru-RU" sz="3200" dirty="0" smtClean="0">
                <a:latin typeface="Arial Narrow" pitchFamily="34" charset="0"/>
              </a:rPr>
              <a:t>Узнал, что ГОРОХ – это полевое и огородное растение.</a:t>
            </a:r>
            <a:br>
              <a:rPr lang="ru-RU" sz="3200" dirty="0" smtClean="0">
                <a:latin typeface="Arial Narrow" pitchFamily="34" charset="0"/>
              </a:rPr>
            </a:br>
            <a:r>
              <a:rPr lang="ru-RU" sz="3200" dirty="0" smtClean="0">
                <a:latin typeface="Arial Narrow" pitchFamily="34" charset="0"/>
              </a:rPr>
              <a:t>ГОРОХ выращивали ещё в давние времена. Родина гороха Индия и Тибет. На Руси горох тоже известен с давних пор.</a:t>
            </a:r>
            <a:endParaRPr lang="ru-RU" sz="3200" b="1" dirty="0">
              <a:latin typeface="Arial Narrow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157192"/>
            <a:ext cx="6400800" cy="48160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616</TotalTime>
  <Words>245</Words>
  <Application>Microsoft Office PowerPoint</Application>
  <PresentationFormat>Экран (4:3)</PresentationFormat>
  <Paragraphs>37</Paragraphs>
  <Slides>30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Проектная работа ученика  1  «б» класса Овчинникова Максима.</vt:lpstr>
      <vt:lpstr>   Дом зелёный тесноват: Узкий, длинный, гладкий. В доме рядышком сидят Круглые ребятки.</vt:lpstr>
      <vt:lpstr>ЕГО  ВЕЛИЧЕСТВО  -  ГОРОХ.</vt:lpstr>
      <vt:lpstr>ГИПОТЕЗА  МОЕГО  ИССЛЕДОВАНИЯ: я знаю, что горох растёт на огороде, но я предполагаю, что горох может расти и в домашних условиях. </vt:lpstr>
      <vt:lpstr>ЦЕЛЬ  МОЕГО  ИССЛЕДОВАНИЯ: - узнать, что за растение горох; - чем он полезен; - вырастить горох в домашних условиях. </vt:lpstr>
      <vt:lpstr>ЗАДАЧИ  МОЕГО  ИССЛЕДОВАНИЯ: - познакомиться с историей гороха; -узнать о пользе гороха; -понаблюдать за развитием и ростом гороха.</vt:lpstr>
      <vt:lpstr>ОБЪЕКТ ИССЛЕДОВАНИЯ: семена гороха.</vt:lpstr>
      <vt:lpstr>ПРЕДМЕТ ИССЛЕДОВАНИЯ: наблюдения роста гороха.</vt:lpstr>
      <vt:lpstr>МЕТОДИКА И РЕЗУЛЬТАТЫ РАБОТЫ.  1. Теоретическое исследование. Я  с родителями по сети Интернет нашёл и изучил теоретический материал по данной теме. Узнал, что ГОРОХ – это полевое и огородное растение. ГОРОХ выращивали ещё в давние времена. Родина гороха Индия и Тибет. На Руси горох тоже известен с давних пор.</vt:lpstr>
      <vt:lpstr>О горохе сложено немало песен, пословиц, поговорок,  загадок, скороговорок…. Загадка                        Пословица  Голова на ножке                                   Горох не рябина в голове горошки.                                      а всё едино….  Поговорка                Скороговорка При царе горохе (давно)                                  Сорок  сорок                                                                                             воровали горох…</vt:lpstr>
      <vt:lpstr>Польза гороха для человека. Я узнал, что горох люди ели всегда и везде с самых давних пор. Из гороха можно приготовить много вкусных блюд:  суп, кашу, кисель.  Горох не только вкусный, но и полезный потому что в нем много витаминов</vt:lpstr>
      <vt:lpstr>Слайд 12</vt:lpstr>
      <vt:lpstr>Польза гороха для растений. Я узнал, что горох полезен и для растений. При выращивании гороха почва обогащается азотом, поэтому овощи растущие рядом с горохом дают большую урожайность.</vt:lpstr>
      <vt:lpstr>    Практическое исследование. Что требуется для посадки и роста гороха? - семена гороха - земля - ёмкость для посадки - тепло - вода - свет      </vt:lpstr>
      <vt:lpstr>Слайд 15</vt:lpstr>
      <vt:lpstr>Слайд 16</vt:lpstr>
      <vt:lpstr>Слайд 17</vt:lpstr>
      <vt:lpstr>7. Спустя два дня появились росточки, мои семена готовы к посадке.</vt:lpstr>
      <vt:lpstr>Слайд 19</vt:lpstr>
      <vt:lpstr>Слайд 20</vt:lpstr>
      <vt:lpstr>Слайд 21</vt:lpstr>
      <vt:lpstr>14.Мой горох стал расти всё больше и больше.</vt:lpstr>
      <vt:lpstr>15. Спустя неделю мой горох заметно подрос.</vt:lpstr>
      <vt:lpstr>16. Горох пустил первые усики.</vt:lpstr>
      <vt:lpstr>17. Вместе с папой мы сделали опору для гороха и натянули нити.</vt:lpstr>
      <vt:lpstr>18.Усиками он стал цепляться за нитки и расти ещё больше.</vt:lpstr>
      <vt:lpstr>19.Сейчас мой горох вырос до 16 сантиметров, я жду от него первых соцветий.</vt:lpstr>
      <vt:lpstr>20. На этом мои исследования не заканчиваются, я хочу дождаться урожая.</vt:lpstr>
      <vt:lpstr>ЗАКЛЮЧЕНИЕ. Я познакомился с историей гороха и узнал, что о горохе сложено немало пословиц и поговорок, сказок, скороговорок. Горох полезен для людей и растений. Наблюдая за развитием и ростом гороха моя практическая работа показала, что горох может расти и в домашних условиях.  Таким образом, моя гипотеза подтвердилась, горох растёт и в домашних условиях.</vt:lpstr>
      <vt:lpstr>СПАСИБО  ЗА  ВНИМАНИЕ!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Проектная работа ученика  1»б» класса Овчинникова Максима.</dc:title>
  <dc:creator>Алена</dc:creator>
  <cp:lastModifiedBy>Алена</cp:lastModifiedBy>
  <cp:revision>65</cp:revision>
  <dcterms:created xsi:type="dcterms:W3CDTF">2015-02-27T18:39:08Z</dcterms:created>
  <dcterms:modified xsi:type="dcterms:W3CDTF">2015-03-08T13:44:39Z</dcterms:modified>
</cp:coreProperties>
</file>