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12" r:id="rId2"/>
    <p:sldId id="256" r:id="rId3"/>
    <p:sldId id="258" r:id="rId4"/>
    <p:sldId id="257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1" r:id="rId48"/>
    <p:sldId id="302" r:id="rId49"/>
    <p:sldId id="303" r:id="rId50"/>
    <p:sldId id="304" r:id="rId51"/>
    <p:sldId id="305" r:id="rId52"/>
    <p:sldId id="306" r:id="rId53"/>
    <p:sldId id="307" r:id="rId54"/>
    <p:sldId id="308" r:id="rId55"/>
    <p:sldId id="309" r:id="rId56"/>
    <p:sldId id="310" r:id="rId57"/>
    <p:sldId id="311" r:id="rId58"/>
    <p:sldId id="313" r:id="rId5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3" autoAdjust="0"/>
    <p:restoredTop sz="94660"/>
  </p:normalViewPr>
  <p:slideViewPr>
    <p:cSldViewPr>
      <p:cViewPr>
        <p:scale>
          <a:sx n="119" d="100"/>
          <a:sy n="119" d="100"/>
        </p:scale>
        <p:origin x="-140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2BA97F-0832-4F93-AAB2-53227B52EF6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30.06.2016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6.xml"/><Relationship Id="rId13" Type="http://schemas.openxmlformats.org/officeDocument/2006/relationships/slide" Target="slide26.xml"/><Relationship Id="rId18" Type="http://schemas.openxmlformats.org/officeDocument/2006/relationships/slide" Target="slide36.xml"/><Relationship Id="rId26" Type="http://schemas.openxmlformats.org/officeDocument/2006/relationships/slide" Target="slide46.xml"/><Relationship Id="rId3" Type="http://schemas.openxmlformats.org/officeDocument/2006/relationships/slide" Target="slide12.xml"/><Relationship Id="rId21" Type="http://schemas.openxmlformats.org/officeDocument/2006/relationships/slide" Target="slide38.xml"/><Relationship Id="rId7" Type="http://schemas.openxmlformats.org/officeDocument/2006/relationships/slide" Target="slide14.xml"/><Relationship Id="rId12" Type="http://schemas.openxmlformats.org/officeDocument/2006/relationships/slide" Target="slide24.xml"/><Relationship Id="rId17" Type="http://schemas.openxmlformats.org/officeDocument/2006/relationships/slide" Target="slide34.xml"/><Relationship Id="rId25" Type="http://schemas.openxmlformats.org/officeDocument/2006/relationships/slide" Target="slide48.xml"/><Relationship Id="rId2" Type="http://schemas.openxmlformats.org/officeDocument/2006/relationships/slide" Target="slide54.xml"/><Relationship Id="rId16" Type="http://schemas.openxmlformats.org/officeDocument/2006/relationships/slide" Target="slide32.xml"/><Relationship Id="rId20" Type="http://schemas.openxmlformats.org/officeDocument/2006/relationships/slide" Target="slide40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4.xml"/><Relationship Id="rId11" Type="http://schemas.openxmlformats.org/officeDocument/2006/relationships/slide" Target="slide22.xml"/><Relationship Id="rId24" Type="http://schemas.openxmlformats.org/officeDocument/2006/relationships/slide" Target="slide50.xml"/><Relationship Id="rId5" Type="http://schemas.openxmlformats.org/officeDocument/2006/relationships/slide" Target="slide6.xml"/><Relationship Id="rId15" Type="http://schemas.openxmlformats.org/officeDocument/2006/relationships/slide" Target="slide30.xml"/><Relationship Id="rId23" Type="http://schemas.openxmlformats.org/officeDocument/2006/relationships/slide" Target="slide52.xml"/><Relationship Id="rId28" Type="http://schemas.openxmlformats.org/officeDocument/2006/relationships/slide" Target="slide8.xml"/><Relationship Id="rId10" Type="http://schemas.openxmlformats.org/officeDocument/2006/relationships/slide" Target="slide20.xml"/><Relationship Id="rId19" Type="http://schemas.openxmlformats.org/officeDocument/2006/relationships/slide" Target="slide42.xml"/><Relationship Id="rId4" Type="http://schemas.openxmlformats.org/officeDocument/2006/relationships/slide" Target="slide10.xml"/><Relationship Id="rId9" Type="http://schemas.openxmlformats.org/officeDocument/2006/relationships/slide" Target="slide18.xml"/><Relationship Id="rId14" Type="http://schemas.openxmlformats.org/officeDocument/2006/relationships/slide" Target="slide28.xml"/><Relationship Id="rId22" Type="http://schemas.openxmlformats.org/officeDocument/2006/relationships/slide" Target="slide44.xml"/><Relationship Id="rId27" Type="http://schemas.openxmlformats.org/officeDocument/2006/relationships/audio" Target="../media/audio1.wav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4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" Target="slide4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4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49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51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53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57.xml"/><Relationship Id="rId2" Type="http://schemas.openxmlformats.org/officeDocument/2006/relationships/slide" Target="slide56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57;&#1090;&#1072;&#1083;&#1080;&#1085;&#1075;&#1088;&#1072;&#1076;\&#1050;&#1086;&#1085;&#1082;&#1091;&#1088;&#1089;&#1085;&#1072;&#1103;%20&#1088;&#1072;&#1073;&#1086;&#1090;&#1072;%20&#1059;&#1088;&#1086;&#1082;&#1080;%20&#1055;&#1086;&#1073;&#1077;&#1076;&#1099;\&#1074;&#1086;&#1087;&#1088;&#1086;&#1089;%201.wmv" TargetMode="External"/><Relationship Id="rId4" Type="http://schemas.openxmlformats.org/officeDocument/2006/relationships/image" Target="../media/image3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55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&#1057;&#1074;&#1077;&#1090;&#1072;\Desktop\&#1057;&#1090;&#1072;&#1083;&#1080;&#1085;&#1075;&#1088;&#1072;&#1076;\&#1050;&#1086;&#1085;&#1082;&#1091;&#1088;&#1089;&#1085;&#1072;&#1103;%20&#1088;&#1072;&#1073;&#1086;&#1090;&#1072;%20&#1059;&#1088;&#1086;&#1082;&#1080;%20&#1055;&#1086;&#1073;&#1077;&#1076;&#1099;\&#1074;&#1086;&#1087;&#1088;&#1086;&#1089;%202.wmv" TargetMode="External"/><Relationship Id="rId4" Type="http://schemas.openxmlformats.org/officeDocument/2006/relationships/image" Target="../media/image32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6bFUDrhR7To" TargetMode="External"/><Relationship Id="rId2" Type="http://schemas.openxmlformats.org/officeDocument/2006/relationships/hyperlink" Target="http://www.stalingrad-battle.ru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531460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Презентация к уроку мужества с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элементом интеллектуальной игры, посвященный 72-й годовщине разгрома немецко-фашистских войск под Сталинградом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Нам в эти дни ещё дороже стала святая Сталинградская земля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Авторы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: Кононова Зоя Владимировна,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учитель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физической культуры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Жаворонкина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Ирина Владимировна,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учитель английского языка </a:t>
            </a:r>
            <a:br>
              <a:rPr lang="ru-RU" sz="1800" dirty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квалификационная категория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с.Староселье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2015 г.</a:t>
            </a:r>
          </a:p>
        </p:txBody>
      </p:sp>
    </p:spTree>
    <p:extLst>
      <p:ext uri="{BB962C8B-B14F-4D97-AF65-F5344CB8AC3E}">
        <p14:creationId xmlns:p14="http://schemas.microsoft.com/office/powerpoint/2010/main" val="1912366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1285860"/>
            <a:ext cx="828680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Кодовое название наступательной операции с целью ликвидации окруженной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немецко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- фашисткой группировки под Сталинградом?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86182" y="1428736"/>
            <a:ext cx="145661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«Уран»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ic.pics.livejournal.com/viktor_shilin/55275364/45458/45458_9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2214554"/>
            <a:ext cx="4786346" cy="40957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14282" y="128586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боевой девиз защитников Сталинграда?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player.myshared.ru/565621/data/images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143116"/>
            <a:ext cx="558165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1428736"/>
            <a:ext cx="6481326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«Ни шагу назад! Стоять насмерть» 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«За Волгой для нас земли нет!»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player.myshared.ru/565621/data/images/img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5581650" cy="33242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связано с датой 12 июля 1942г.?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upload.wikimedia.org/wikipedia/commons/4/4d/RIAN_archive_882837_The_defenders_of_Stalin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428868"/>
            <a:ext cx="4929222" cy="330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48628" y="1428736"/>
            <a:ext cx="69844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Образование Сталинградского фронта.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upload.wikimedia.org/wikipedia/commons/4/4d/RIAN_archive_882837_The_defenders_of_Stalingr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28794" y="2428868"/>
            <a:ext cx="4929222" cy="33021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связано с датой 14 июля 1942г.?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ru.blitzkrieg.com/forum/attachment.php?attachmentid=753&amp;d=1382260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6562725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45792" y="1428736"/>
            <a:ext cx="899009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Введение в городе и области осадного положения.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ru.blitzkrieg.com/forum/attachment.php?attachmentid=753&amp;d=138226057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000240"/>
            <a:ext cx="6562725" cy="3819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связано с датой 17 июля 1942г.?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battle.oruzie.su/images/stories/bitva/stali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4762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905765" y="1428736"/>
            <a:ext cx="56701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 Сталинградской битвы.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battle.oruzie.su/images/stories/bitva/stalin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2143116"/>
            <a:ext cx="4762500" cy="2990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2853"/>
            <a:ext cx="8715404" cy="6500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428596" y="2000240"/>
            <a:ext cx="823494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«Нам в эти дни еще дороже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Narrow" pitchFamily="34" charset="0"/>
                <a:cs typeface="Times New Roman" pitchFamily="18" charset="0"/>
              </a:rPr>
              <a:t>стала святая Сталинградская земля»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Narrow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связано с датой 23 августа 1942г.?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ru.blitzkrieg.com/forum/attachment.php?attachmentid=756&amp;d=1382260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3182"/>
            <a:ext cx="4357718" cy="285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5923" y="1428736"/>
            <a:ext cx="90098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Массированная воздушная бомбардировка города.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http://ru.blitzkrieg.com/forum/attachment.php?attachmentid=756&amp;d=138226074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2643182"/>
            <a:ext cx="4357718" cy="28515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1538" y="1285860"/>
            <a:ext cx="7143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Что связано с датой 19 ноября 1942г.?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http://www.rospisatel.ru/images/st/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143116"/>
            <a:ext cx="3714776" cy="410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89795" y="1428736"/>
            <a:ext cx="770210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Начало контрнаступления советских войск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(операция «УРАН»).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www.rospisatel.ru/images/st/image00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478710"/>
            <a:ext cx="3714776" cy="4103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дату пленения генерал – фельдмаршала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Паулюса со штабом.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http://www.top-news.kz/simgnews/98827453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43174" y="2571744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31 января 1943г.</a:t>
            </a:r>
          </a:p>
        </p:txBody>
      </p:sp>
      <p:pic>
        <p:nvPicPr>
          <p:cNvPr id="36866" name="Picture 2" descr="http://www.top-news.kz/simgnews/98827453/0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2643182"/>
            <a:ext cx="57150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дату предъявления ультиматума генерал – фельдмаршалу  Паулюсу.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9948" name="Picture 12" descr="http://demo.sde.ru/file1.php/demo/ohist_lite/data/Files/image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3116"/>
            <a:ext cx="36004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8 января 1943г.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12" descr="http://demo.sde.ru/file1.php/demo/ohist_lite/data/Files/image54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2143116"/>
            <a:ext cx="3600450" cy="4095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дату начала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Среднедонской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наступательной операции «Малый Сатурн»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986" name="Picture 2" descr="http://upload.wikimedia.org/wikipedia/commons/thumb/c/c3/Operation_Little_Saturn.png/300px-Operation_Little_Satu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571900" cy="326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16 декабря 1942г.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 descr="http://upload.wikimedia.org/wikipedia/commons/thumb/c/c3/Operation_Little_Saturn.png/300px-Operation_Little_Satur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14612" y="2428868"/>
            <a:ext cx="3571900" cy="32623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2" name="AutoShape 86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443663" y="692150"/>
            <a:ext cx="2112962" cy="67945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тур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124" name="WordArt 87" descr="Белый мрамор"/>
          <p:cNvSpPr>
            <a:spLocks noChangeArrowheads="1" noChangeShapeType="1" noTextEdit="1"/>
          </p:cNvSpPr>
          <p:nvPr/>
        </p:nvSpPr>
        <p:spPr bwMode="auto">
          <a:xfrm>
            <a:off x="3276600" y="549275"/>
            <a:ext cx="2735263" cy="865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000" b="1" kern="1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/>
                <a:cs typeface="Arial"/>
              </a:rPr>
              <a:t>1 ТУР</a:t>
            </a:r>
            <a:endParaRPr lang="ru-RU" sz="4000" b="1" kern="1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Arial"/>
              <a:cs typeface="Arial"/>
            </a:endParaRPr>
          </a:p>
        </p:txBody>
      </p:sp>
      <p:graphicFrame>
        <p:nvGraphicFramePr>
          <p:cNvPr id="4269" name="Group 173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075613" cy="4389439"/>
        </p:xfrm>
        <a:graphic>
          <a:graphicData uri="http://schemas.openxmlformats.org/drawingml/2006/table">
            <a:tbl>
              <a:tblPr/>
              <a:tblGrid>
                <a:gridCol w="1900238"/>
                <a:gridCol w="1166812"/>
                <a:gridCol w="1195388"/>
                <a:gridCol w="1296987"/>
                <a:gridCol w="1292225"/>
                <a:gridCol w="1223963"/>
              </a:tblGrid>
              <a:tr h="904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52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0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169" name="AutoShape 15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1628775"/>
            <a:ext cx="1222375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0" name="AutoShape 157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1628775"/>
            <a:ext cx="1295400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1" name="AutoShape 158">
            <a:hlinkClick r:id="rId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1628775"/>
            <a:ext cx="1152525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2" name="AutoShape 159">
            <a:hlinkClick r:id="rId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1628775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3" name="AutoShape 162">
            <a:hlinkClick r:id="rId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2492375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3600">
              <a:latin typeface="Times New Roman" pitchFamily="18" charset="0"/>
            </a:endParaRPr>
          </a:p>
        </p:txBody>
      </p:sp>
      <p:sp>
        <p:nvSpPr>
          <p:cNvPr id="5174" name="AutoShape 165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2492375"/>
            <a:ext cx="1152525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5" name="AutoShape 16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2492375"/>
            <a:ext cx="1295400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b="1">
              <a:solidFill>
                <a:schemeClr val="bg1"/>
              </a:solidFill>
            </a:endParaRPr>
          </a:p>
          <a:p>
            <a:pPr algn="ctr"/>
            <a:endParaRPr lang="ru-RU" sz="14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  <a:p>
            <a:pPr algn="ctr"/>
            <a:endParaRPr lang="ru-RU" sz="3600">
              <a:latin typeface="Times New Roman" pitchFamily="18" charset="0"/>
            </a:endParaRPr>
          </a:p>
        </p:txBody>
      </p:sp>
      <p:sp>
        <p:nvSpPr>
          <p:cNvPr id="5176" name="AutoShape 167">
            <a:hlinkClick r:id="rId1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2492375"/>
            <a:ext cx="1296987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7" name="AutoShape 168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2492375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8" name="AutoShape 169">
            <a:hlinkClick r:id="rId1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3357563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79" name="AutoShape 171">
            <a:hlinkClick r:id="rId1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3357563"/>
            <a:ext cx="1152525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0" name="AutoShape 174">
            <a:hlinkClick r:id="rId1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3357563"/>
            <a:ext cx="1295400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1" name="AutoShape 175">
            <a:hlinkClick r:id="rId1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3357563"/>
            <a:ext cx="1296987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2" name="AutoShape 176">
            <a:hlinkClick r:id="rId1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3357563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3" name="AutoShape 177">
            <a:hlinkClick r:id="rId17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4221163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4" name="AutoShape 178">
            <a:hlinkClick r:id="rId1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4221163"/>
            <a:ext cx="1152525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5" name="AutoShape 179">
            <a:hlinkClick r:id="rId1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4221163"/>
            <a:ext cx="1223963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6" name="AutoShape 180">
            <a:hlinkClick r:id="rId20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4221163"/>
            <a:ext cx="1296987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7" name="AutoShape 181">
            <a:hlinkClick r:id="rId2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4221163"/>
            <a:ext cx="1295400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8" name="AutoShape 182">
            <a:hlinkClick r:id="rId2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2339975" y="5084763"/>
            <a:ext cx="1223963" cy="9366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89" name="AutoShape 183">
            <a:hlinkClick r:id="rId2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308850" y="5084763"/>
            <a:ext cx="1223963" cy="9366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90" name="AutoShape 184">
            <a:hlinkClick r:id="rId2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011863" y="5084763"/>
            <a:ext cx="1296987" cy="9366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91" name="AutoShape 185">
            <a:hlinkClick r:id="rId25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5084763"/>
            <a:ext cx="1295400" cy="9366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92" name="AutoShape 186">
            <a:hlinkClick r:id="rId26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3563938" y="5084763"/>
            <a:ext cx="1152525" cy="936625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5193" name="AutoShape 187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1628775"/>
            <a:ext cx="1871662" cy="863600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   </a:t>
            </a:r>
            <a:r>
              <a:rPr lang="ru-RU" b="1" dirty="0" smtClean="0"/>
              <a:t>Знаешь ли ты?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194" name="AutoShape 18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2492375"/>
            <a:ext cx="1871662" cy="863600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90000"/>
              </a:lnSpc>
            </a:pPr>
            <a:r>
              <a:rPr lang="ru-RU" sz="1600" b="1" dirty="0" smtClean="0">
                <a:latin typeface="Times New Roman" pitchFamily="18" charset="0"/>
              </a:rPr>
              <a:t>Военный календарь</a:t>
            </a:r>
            <a:endParaRPr lang="ru-RU" sz="1600" b="1" dirty="0">
              <a:latin typeface="Times New Roman" pitchFamily="18" charset="0"/>
            </a:endParaRPr>
          </a:p>
        </p:txBody>
      </p:sp>
      <p:sp>
        <p:nvSpPr>
          <p:cNvPr id="5195" name="AutoShape 189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3357563"/>
            <a:ext cx="1871662" cy="863600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Оборона</a:t>
            </a:r>
          </a:p>
          <a:p>
            <a:pPr algn="ctr"/>
            <a:r>
              <a:rPr lang="ru-RU" b="1" dirty="0" smtClean="0">
                <a:latin typeface="Times New Roman" pitchFamily="18" charset="0"/>
              </a:rPr>
              <a:t> Сталинграда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196" name="AutoShape 190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4221163"/>
            <a:ext cx="1871662" cy="863600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 smtClean="0">
                <a:latin typeface="Times New Roman" pitchFamily="18" charset="0"/>
              </a:rPr>
              <a:t>Памятные места</a:t>
            </a:r>
            <a:endParaRPr lang="ru-RU" b="1" dirty="0">
              <a:latin typeface="Times New Roman" pitchFamily="18" charset="0"/>
            </a:endParaRPr>
          </a:p>
        </p:txBody>
      </p:sp>
      <p:sp>
        <p:nvSpPr>
          <p:cNvPr id="5197" name="AutoShape 191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468313" y="5084763"/>
            <a:ext cx="1871662" cy="936625"/>
          </a:xfrm>
          <a:prstGeom prst="actionButtonBlank">
            <a:avLst/>
          </a:prstGeom>
          <a:solidFill>
            <a:schemeClr val="accent3">
              <a:lumMod val="40000"/>
              <a:lumOff val="60000"/>
            </a:schemeClr>
          </a:solidFill>
          <a:ln w="12700">
            <a:solidFill>
              <a:srgbClr val="6633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400" b="1" dirty="0" smtClean="0">
                <a:latin typeface="Times New Roman" pitchFamily="18" charset="0"/>
              </a:rPr>
              <a:t>Герои битвы</a:t>
            </a:r>
            <a:endParaRPr lang="ru-RU" sz="1400" b="1" dirty="0">
              <a:latin typeface="Times New Roman" pitchFamily="18" charset="0"/>
            </a:endParaRPr>
          </a:p>
        </p:txBody>
      </p:sp>
      <p:sp>
        <p:nvSpPr>
          <p:cNvPr id="25694" name="WordArt 94" descr="Орех">
            <a:hlinkClick r:id="rId6" action="ppaction://hlinksldjump">
              <a:snd r:embed="rId27" name="coin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2700338" y="1844675"/>
            <a:ext cx="5762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50</a:t>
            </a:r>
          </a:p>
        </p:txBody>
      </p:sp>
      <p:sp>
        <p:nvSpPr>
          <p:cNvPr id="5199" name="AutoShape 202">
            <a:hlinkClick r:id="rId2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4716463" y="1628775"/>
            <a:ext cx="1295400" cy="863600"/>
          </a:xfrm>
          <a:prstGeom prst="actionButtonBlank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ru-RU" sz="3600" b="1">
              <a:solidFill>
                <a:schemeClr val="bg1"/>
              </a:solidFill>
              <a:latin typeface="Times New Roman" pitchFamily="18" charset="0"/>
            </a:endParaRPr>
          </a:p>
        </p:txBody>
      </p:sp>
      <p:sp>
        <p:nvSpPr>
          <p:cNvPr id="2" name="WordArt 94" descr="Орех">
            <a:hlinkClick r:id="rId5" action="ppaction://hlinksldjump">
              <a:snd r:embed="rId27" name="coin.wav"/>
            </a:hlinkClick>
          </p:cNvPr>
          <p:cNvSpPr>
            <a:spLocks noChangeArrowheads="1" noChangeShapeType="1" noTextEdit="1"/>
          </p:cNvSpPr>
          <p:nvPr/>
        </p:nvSpPr>
        <p:spPr bwMode="auto">
          <a:xfrm>
            <a:off x="3708400" y="1844675"/>
            <a:ext cx="7921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100</a:t>
            </a:r>
          </a:p>
        </p:txBody>
      </p:sp>
      <p:sp>
        <p:nvSpPr>
          <p:cNvPr id="3" name="WordArt 94" descr="Орех">
            <a:hlinkClick r:id="rId2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32363" y="1844675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150</a:t>
            </a:r>
          </a:p>
        </p:txBody>
      </p:sp>
      <p:sp>
        <p:nvSpPr>
          <p:cNvPr id="4" name="WordArt 94" descr="Орех">
            <a:hlinkClick r:id="rId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51725" y="1844675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250</a:t>
            </a:r>
          </a:p>
        </p:txBody>
      </p:sp>
      <p:sp>
        <p:nvSpPr>
          <p:cNvPr id="5" name="WordArt 94" descr="Орех">
            <a:hlinkClick r:id="rId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1844675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200</a:t>
            </a:r>
          </a:p>
        </p:txBody>
      </p:sp>
      <p:sp>
        <p:nvSpPr>
          <p:cNvPr id="6" name="WordArt 94" descr="Орех">
            <a:hlinkClick r:id="rId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2708275"/>
            <a:ext cx="5762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50</a:t>
            </a:r>
          </a:p>
        </p:txBody>
      </p:sp>
      <p:sp>
        <p:nvSpPr>
          <p:cNvPr id="7" name="WordArt 94" descr="Орех">
            <a:hlinkClick r:id="rId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08400" y="2708275"/>
            <a:ext cx="7921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100</a:t>
            </a:r>
          </a:p>
        </p:txBody>
      </p:sp>
      <p:sp>
        <p:nvSpPr>
          <p:cNvPr id="8" name="WordArt 94" descr="Орех">
            <a:hlinkClick r:id="rId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32363" y="2708275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150</a:t>
            </a:r>
          </a:p>
        </p:txBody>
      </p:sp>
      <p:sp>
        <p:nvSpPr>
          <p:cNvPr id="9" name="WordArt 94" descr="Орех">
            <a:hlinkClick r:id="rId1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2708275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200</a:t>
            </a:r>
          </a:p>
        </p:txBody>
      </p:sp>
      <p:sp>
        <p:nvSpPr>
          <p:cNvPr id="10" name="WordArt 94" descr="Орех">
            <a:hlinkClick r:id="rId1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51725" y="2708275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250</a:t>
            </a:r>
          </a:p>
        </p:txBody>
      </p:sp>
      <p:sp>
        <p:nvSpPr>
          <p:cNvPr id="11" name="WordArt 94" descr="Орех">
            <a:hlinkClick r:id="rId1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3573463"/>
            <a:ext cx="5762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50</a:t>
            </a:r>
          </a:p>
        </p:txBody>
      </p:sp>
      <p:sp>
        <p:nvSpPr>
          <p:cNvPr id="12" name="WordArt 94" descr="Орех">
            <a:hlinkClick r:id="rId1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08400" y="3573463"/>
            <a:ext cx="792163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100</a:t>
            </a:r>
          </a:p>
        </p:txBody>
      </p:sp>
      <p:sp>
        <p:nvSpPr>
          <p:cNvPr id="13" name="WordArt 94" descr="Орех">
            <a:hlinkClick r:id="rId1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32363" y="35734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150</a:t>
            </a:r>
          </a:p>
        </p:txBody>
      </p:sp>
      <p:sp>
        <p:nvSpPr>
          <p:cNvPr id="14" name="WordArt 94" descr="Орех">
            <a:hlinkClick r:id="rId1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35734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200</a:t>
            </a:r>
          </a:p>
        </p:txBody>
      </p:sp>
      <p:sp>
        <p:nvSpPr>
          <p:cNvPr id="15" name="WordArt 94" descr="Орех">
            <a:hlinkClick r:id="rId1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51725" y="35734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250</a:t>
            </a:r>
          </a:p>
        </p:txBody>
      </p:sp>
      <p:sp>
        <p:nvSpPr>
          <p:cNvPr id="16" name="WordArt 94" descr="Орех">
            <a:hlinkClick r:id="rId17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4437063"/>
            <a:ext cx="5762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50</a:t>
            </a:r>
          </a:p>
        </p:txBody>
      </p:sp>
      <p:sp>
        <p:nvSpPr>
          <p:cNvPr id="17" name="WordArt 94" descr="Орех">
            <a:hlinkClick r:id="rId18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79838" y="4437063"/>
            <a:ext cx="7921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100</a:t>
            </a:r>
          </a:p>
        </p:txBody>
      </p:sp>
      <p:sp>
        <p:nvSpPr>
          <p:cNvPr id="18" name="WordArt 94" descr="Орех">
            <a:hlinkClick r:id="rId21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32363" y="44370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150</a:t>
            </a:r>
          </a:p>
        </p:txBody>
      </p:sp>
      <p:sp>
        <p:nvSpPr>
          <p:cNvPr id="19" name="WordArt 94" descr="Орех">
            <a:hlinkClick r:id="rId19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451725" y="44370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250</a:t>
            </a:r>
          </a:p>
        </p:txBody>
      </p:sp>
      <p:sp>
        <p:nvSpPr>
          <p:cNvPr id="20" name="WordArt 94" descr="Орех">
            <a:hlinkClick r:id="rId20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44370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200</a:t>
            </a:r>
          </a:p>
        </p:txBody>
      </p:sp>
      <p:sp>
        <p:nvSpPr>
          <p:cNvPr id="21" name="WordArt 94" descr="Орех">
            <a:hlinkClick r:id="rId22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2700338" y="5300663"/>
            <a:ext cx="5762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50</a:t>
            </a:r>
          </a:p>
        </p:txBody>
      </p:sp>
      <p:sp>
        <p:nvSpPr>
          <p:cNvPr id="22" name="WordArt 94" descr="Орех">
            <a:hlinkClick r:id="rId26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3779838" y="5300663"/>
            <a:ext cx="792162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100</a:t>
            </a:r>
          </a:p>
        </p:txBody>
      </p:sp>
      <p:sp>
        <p:nvSpPr>
          <p:cNvPr id="23" name="WordArt 94" descr="Орех">
            <a:hlinkClick r:id="rId25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4932363" y="53006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150</a:t>
            </a:r>
          </a:p>
        </p:txBody>
      </p:sp>
      <p:sp>
        <p:nvSpPr>
          <p:cNvPr id="24" name="WordArt 94" descr="Орех">
            <a:hlinkClick r:id="rId23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7524750" y="53006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250</a:t>
            </a:r>
          </a:p>
        </p:txBody>
      </p:sp>
      <p:sp>
        <p:nvSpPr>
          <p:cNvPr id="25" name="WordArt 94" descr="Орех">
            <a:hlinkClick r:id="rId24" action="ppaction://hlinksldjump"/>
          </p:cNvPr>
          <p:cNvSpPr>
            <a:spLocks noChangeArrowheads="1" noChangeShapeType="1" noTextEdit="1"/>
          </p:cNvSpPr>
          <p:nvPr/>
        </p:nvSpPr>
        <p:spPr bwMode="auto">
          <a:xfrm>
            <a:off x="6227763" y="5300663"/>
            <a:ext cx="863600" cy="431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2400" b="1" kern="10" dirty="0">
                <a:ln w="25400">
                  <a:noFill/>
                  <a:round/>
                  <a:headEnd/>
                  <a:tailEnd/>
                </a:ln>
                <a:solidFill>
                  <a:schemeClr val="bg1"/>
                </a:solidFill>
                <a:latin typeface="Book Antiqua"/>
              </a:rPr>
              <a:t>200</a:t>
            </a:r>
          </a:p>
        </p:txBody>
      </p:sp>
    </p:spTree>
  </p:cSld>
  <p:clrMapOvr>
    <a:masterClrMapping/>
  </p:clrMapOvr>
  <p:transition spd="med">
    <p:push dir="d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256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6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56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69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106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7" fill="hold">
                      <p:stCondLst>
                        <p:cond delay="0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30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1" fill="hold">
                      <p:stCondLst>
                        <p:cond delay="0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3" fill="hold">
                      <p:stCondLst>
                        <p:cond delay="0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1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9" fill="hold">
                      <p:stCondLst>
                        <p:cond delay="0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24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3" fill="hold">
                      <p:stCondLst>
                        <p:cond delay="0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5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1" fill="hold">
                      <p:stCondLst>
                        <p:cond delay="0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5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9" fill="hold">
                      <p:stCondLst>
                        <p:cond delay="0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7" fill="hold">
                      <p:stCondLst>
                        <p:cond delay="0"/>
                      </p:stCondLst>
                      <p:childTnLst>
                        <p:par>
                          <p:cTn id="268" fill="hold">
                            <p:stCondLst>
                              <p:cond delay="0"/>
                            </p:stCondLst>
                            <p:childTnLst>
                              <p:par>
                                <p:cTn id="269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8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3" fill="hold">
                      <p:stCondLst>
                        <p:cond delay="0"/>
                      </p:stCondLst>
                      <p:childTnLst>
                        <p:par>
                          <p:cTn id="284" fill="hold">
                            <p:stCondLst>
                              <p:cond delay="0"/>
                            </p:stCondLst>
                            <p:childTnLst>
                              <p:par>
                                <p:cTn id="285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5694" grpId="0" animBg="1"/>
      <p:bldP spid="25694" grpId="1"/>
      <p:bldP spid="2" grpId="0" animBg="1"/>
      <p:bldP spid="2" grpId="1"/>
      <p:bldP spid="3" grpId="0" animBg="1"/>
      <p:bldP spid="3" grpId="1"/>
      <p:bldP spid="4" grpId="0" animBg="1"/>
      <p:bldP spid="4" grpId="1"/>
      <p:bldP spid="5" grpId="0" animBg="1"/>
      <p:bldP spid="5" grpId="1"/>
      <p:bldP spid="6" grpId="0" animBg="1"/>
      <p:bldP spid="7" grpId="0" animBg="1"/>
      <p:bldP spid="7" grpId="1"/>
      <p:bldP spid="8" grpId="0" animBg="1"/>
      <p:bldP spid="8" grpId="1"/>
      <p:bldP spid="9" grpId="0" animBg="1"/>
      <p:bldP spid="9" grpId="1"/>
      <p:bldP spid="10" grpId="0" animBg="1"/>
      <p:bldP spid="10" grpId="1"/>
      <p:bldP spid="11" grpId="0" animBg="1"/>
      <p:bldP spid="12" grpId="0" animBg="1"/>
      <p:bldP spid="12" grpId="1"/>
      <p:bldP spid="13" grpId="0" animBg="1"/>
      <p:bldP spid="13" grpId="1"/>
      <p:bldP spid="14" grpId="0" animBg="1"/>
      <p:bldP spid="14" grpId="1"/>
      <p:bldP spid="15" grpId="0" animBg="1"/>
      <p:bldP spid="15" grpId="1"/>
      <p:bldP spid="16" grpId="0" animBg="1"/>
      <p:bldP spid="17" grpId="0" animBg="1"/>
      <p:bldP spid="17" grpId="1"/>
      <p:bldP spid="18" grpId="0" animBg="1"/>
      <p:bldP spid="18" grpId="1"/>
      <p:bldP spid="19" grpId="0" animBg="1"/>
      <p:bldP spid="19" grpId="1"/>
      <p:bldP spid="20" grpId="0" animBg="1"/>
      <p:bldP spid="20" grpId="1"/>
      <p:bldP spid="21" grpId="0" animBg="1"/>
      <p:bldP spid="21" grpId="1"/>
      <p:bldP spid="22" grpId="0" animBg="1"/>
      <p:bldP spid="22" grpId="1"/>
      <p:bldP spid="23" grpId="0" animBg="1"/>
      <p:bldP spid="23" grpId="1"/>
      <p:bldP spid="24" grpId="0" animBg="1"/>
      <p:bldP spid="24" grpId="1"/>
      <p:bldP spid="25" grpId="0" animBg="1"/>
      <p:bldP spid="25" grpId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7868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дату окончательного завершения сопротивления северной группировки немцев; окончание Сталинградской битвы.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4034" name="Picture 2" descr="http://russian7.ru/wp-content/uploads/2013/02/Stalingrad-Surrender-p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3571900" cy="349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2 февраля 1943г.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://russian7.ru/wp-content/uploads/2013/02/Stalingrad-Surrender-px8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928934"/>
            <a:ext cx="3571900" cy="34915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44" y="1071546"/>
            <a:ext cx="878687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Назовите дату начала осуществления операции «Кольцо» (уничтожение окруженных немцев)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://map-site.narod.ru/operackolc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4572032" cy="385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10 января 1943г.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5058" name="Picture 2" descr="http://map-site.narod.ru/operackolco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7422" y="2143116"/>
            <a:ext cx="4572032" cy="3851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7106" name="Picture 2" descr="http://static.oper.ru/data/gallery/l1048754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643050"/>
            <a:ext cx="2786082" cy="4180756"/>
          </a:xfrm>
          <a:prstGeom prst="rect">
            <a:avLst/>
          </a:prstGeom>
          <a:noFill/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2071670" y="1000108"/>
            <a:ext cx="4922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название памятнику.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Дом Павлова.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 descr="http://static.oper.ru/data/gallery/l1048754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2000240"/>
            <a:ext cx="2786082" cy="41807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28926" y="1571612"/>
            <a:ext cx="2946803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71670" y="1000108"/>
            <a:ext cx="4922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название памятнику.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071546"/>
            <a:ext cx="892971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Памятник ансамбль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«Героям Сталинградской битвы».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285992"/>
            <a:ext cx="2946803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00240"/>
            <a:ext cx="2867105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71670" y="1000108"/>
            <a:ext cx="4922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название памятнику.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Мамаев курган.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00240"/>
            <a:ext cx="2867105" cy="3929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214422"/>
            <a:ext cx="850112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Это место называлось красным за царивший в те роковые дни цвет его скатов, железным – за то, что его поверхность на полуметровую глубину была начинена стальными и чугунными осколками, мертвым – потому что в нем нашли себе могилу десятки тысяч солдат. Назовите это место.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1857364"/>
            <a:ext cx="5429261" cy="36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071670" y="1000108"/>
            <a:ext cx="4922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название памятнику.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Скульптура «Скорбь матери».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2143116"/>
            <a:ext cx="6143641" cy="4095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785926"/>
            <a:ext cx="5572116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1"/>
          <p:cNvSpPr>
            <a:spLocks noChangeArrowheads="1"/>
          </p:cNvSpPr>
          <p:nvPr/>
        </p:nvSpPr>
        <p:spPr bwMode="auto">
          <a:xfrm>
            <a:off x="2071670" y="1000108"/>
            <a:ext cx="492211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Дайте название памятнику.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Стены руины.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5918" y="2143116"/>
            <a:ext cx="5572116" cy="3714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1" y="1428736"/>
            <a:ext cx="8501122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Утром 28 сентября 1942 г. в бою совершил подвиг воин 1-й роты 193 СД. Поднятая им на вражеский танк бутылка с горючей смесью воспламенилась от попадания пули. Охваченный пламенем, он бросился к танку, разбил о его броню вторую бутылку и лег на танк. Умирая, боец уничтожил танк врага вместе с экипажем.   Как звали бойца?.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Михаил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Паникаха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2428868"/>
            <a:ext cx="284923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428868"/>
            <a:ext cx="215301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7158" y="928670"/>
            <a:ext cx="850112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 обороне Сталинграда применялся огонь снайперов. Этот снайпер 284 –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стрелковой дивизии лично уничтожил 242 немца, а обученные им снайперскому делу воины уничтожили 1106 солдат и офицеров врага. Чтобы уничтожить этого снайпера немецкое командование доставило в Сталинград руководителя берлинской школы снайперов майора </a:t>
            </a:r>
            <a:r>
              <a:rPr lang="ru-RU" sz="3200" dirty="0" err="1" smtClean="0">
                <a:latin typeface="Times New Roman" pitchFamily="18" charset="0"/>
                <a:cs typeface="Times New Roman" pitchFamily="18" charset="0"/>
              </a:rPr>
              <a:t>Конингса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 Он был убит снайпером через 4 дня. Как звали снайпера?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Василий Зайцев.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488" y="2071678"/>
            <a:ext cx="3262383" cy="4306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928670"/>
            <a:ext cx="857256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В дни контрнаступления совершила подвиг санинструктор из 214 СД. 23 ноября 1942 года во время ожесточенных боев около </a:t>
            </a:r>
            <a:r>
              <a:rPr lang="ru-RU" sz="3100" dirty="0" err="1" smtClean="0">
                <a:latin typeface="Times New Roman" pitchFamily="18" charset="0"/>
                <a:cs typeface="Times New Roman" pitchFamily="18" charset="0"/>
              </a:rPr>
              <a:t>х.Панынино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 под огнем противника она оказывала мед. помощь и вынесла с поля боя 50 тяжелораненых бойцов. Она подняла бойцов в атаку и первой ворвалась в окопы противника. Несмотря на тяжелое ранение, оказавшееся смертельным, она стреляла из автомата до тех пор, пока оружие не выпало из её рук. Как звали санинструктора?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Гуля Королева.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428868"/>
            <a:ext cx="2571429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2428868"/>
            <a:ext cx="4942065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28926" y="1214422"/>
            <a:ext cx="29283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Мамаев курган.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t="2779" r="48199"/>
          <a:stretch>
            <a:fillRect/>
          </a:stretch>
        </p:blipFill>
        <p:spPr bwMode="auto">
          <a:xfrm>
            <a:off x="2500298" y="1857364"/>
            <a:ext cx="3714776" cy="46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928670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Самый юный защитник Сталинграда, сын 142 гвардейского стрелкового полка 47 гвардейской СД. Ему было 6 лет и он помогал бойцам как мог. Однажды он спас жизнь командиру полка Воробьеву, который стал его приемным отцом. Как звали сына полка?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Сережа Алешков.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2357430"/>
            <a:ext cx="2437861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2357430"/>
            <a:ext cx="274739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9938" name="AutoShape 2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0" name="AutoShape 4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2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4" name="AutoShape 8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928670"/>
            <a:ext cx="8572560" cy="5047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Дом в районе площади имени 9 января (ныне площадь Ленина) занимал господствующее положение над окружающей местностью. Отсюда можно было наблюдать и обстреливать занятую противником часть города на запад до 1км, а на север и юг- еще дальше. Небольшая группа солдат во главе с… захватила дом и превратила его в опорный пункт. Фашисты подвергли дом сокрушительному артиллерийскому и минометному обстрелу, бомбили его с воздуха, непрерывно </a:t>
            </a:r>
            <a:r>
              <a:rPr lang="ru-RU" sz="2300" dirty="0" err="1" smtClean="0">
                <a:latin typeface="Times New Roman" pitchFamily="18" charset="0"/>
                <a:cs typeface="Times New Roman" pitchFamily="18" charset="0"/>
              </a:rPr>
              <a:t>атаковывали</a:t>
            </a:r>
            <a:r>
              <a:rPr lang="ru-RU" sz="2300" dirty="0" smtClean="0">
                <a:latin typeface="Times New Roman" pitchFamily="18" charset="0"/>
                <a:cs typeface="Times New Roman" pitchFamily="18" charset="0"/>
              </a:rPr>
              <a:t>, но его защитники стойко в течении 58 дней и ночей отражали бесчисленные атаки врага, наносили ему потери и не позволяли гитлеровцам прорваться к Волге на этом участке. «Эта небольшая группа, - отмечаем Чуйков- обороняя один дом, уничтожила вражеских солдат больше, чем гитлеровцы потеряли при взятии Парижа». Кто возглавил оборону дома?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0" y="1428736"/>
            <a:ext cx="892971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Сержант Яков Павлов.</a:t>
            </a:r>
          </a:p>
        </p:txBody>
      </p:sp>
      <p:sp>
        <p:nvSpPr>
          <p:cNvPr id="38914" name="AutoShape 2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6" name="AutoShape 4" descr="data:image/jpeg;base64,/9j/4AAQSkZJRgABAQAAAQABAAD/2wCEAAkGBxQSEhQUEhQUFRUXGBQVFBgYFhcYFxcXFRcXFxgXFxUYHCggHBolHRQYITEhJSkrLi4uGB8zODMsNygtLisBCgoKBQUFDgUFDisZExkrKysrKysrKysrKysrKysrKysrKysrKysrKysrKysrKysrKysrKysrKysrKysrKysrK//AABEIAMIBBAMBIgACEQEDEQH/xAAcAAAABwEBAAAAAAAAAAAAAAAAAQIDBQYHBAj/xABFEAABAwIEAwUFBgMGBAcBAAABAAIDBBEFEiExBkFREyJhcZEHMoGhsRRCUmLB8CNy0TOSosLh8SRDc7IWF3SCo9LyFf/EABQBAQAAAAAAAAAAAAAAAAAAAAD/xAAUEQEAAAAAAAAAAAAAAAAAAAAA/9oADAMBAAIRAxEAPwDTGUregT7KNvRMQiQDknPtDgUHUynA2CWKcdE2Kg22SxUeCA+xCr3ELNXeDVYXVFhsqxxBUZnSEfh0+AQZZjzTpYdfHTr6KO4Up7zOuNmFWGshzOb01vf5rl4bpwJ6i2wbZBxSQ7353t6qQ4gpHOhYGtJd2egAJPLYDmp2m4eY2A1NW8xwixt95/IAc9Va+E3Plu8UxgjFmxCSwe5vMncgdLoMlwP2X1k7A6S0Adawdq63i0bHwUlVezymp9H1Ejnj3xZmTXq21/ndbJidVHDGXSPDAB7x5LHeJ+PHSteynjYRs55uHk/ia0W9UFVxLAWREgAnkHNla/XqRbS9ibKNp6OMnK4uBvuBmNtbkAHVdtFUloMj3PBuLiwsdbWLfj6FQjpzy0tt118UFrZwg2SN0lJO2oto5mUskafFjjcCx32VbrsNkhdllY5h6FMR1DmuzNLgdRcEg2O+oXVU4pLLYSvc8DRuY3IHn8EHRgVWyN95GlzOYG6dxaGJze0ieBf7hvcWUWCD4JxsZPigSMPkyZ8j8v4spy+qlsO4Wlmpn1DbBjL3JPNouR5rSMEwqsxGma1ksEMIABc0ZnOtoWltxltbmnqv2POy2hqnA7ua5pyOI8AfrdBI8O8PhlBkdZjsl7jrl3WRY3WylxaXZgD57aLb+IopoqQNawuma0Zcou1xWFY92naOMkfZk6kW0ueiCHcV38OBxqoQzcyMGouLEi+nldR5Vy9ndGztTK+3cta/K/P0BQa1NTdm4SN1yt6afvRYLxBVGWolksBmeTYbdP0W2cQ4+1tLKGPjzZDvruOl1gsrrkoEJQSAlBA41GCgNki6B5pVvwmS1O0E7ZiFTmlWPCn3ZlF9Bf16IO37UeqCchgNvdv5hEg3iLZNFl3jpojZIjae8EEg1qNzUlrkq6BqRuiq3EbbGU+A+gVrKqfEp/tPP9/RBRao9/Tof3opbhzD4KGKSsrHANfYRtOpP4QG7uJOwCjqaK82ouALkDn/ALqzcM8POmk+11YzEXFLEfdjZtmy/jNt+QQQwOIYnOwuZ9mhBEkIIGZovo9zXX1tyIHgtSpYS1oBcXHS5NrnTw0SKWnyXO5JuSnsyDgr8DhmIMre0tqA4ktB65drpbMEp2juwxj/ANjf6LuCRLIAgrnFPCNPVx5XtDTfRzQAQVkuIezaWMutZ7QbZudlrmPYoBGHi+htZUPGcXkOcEmxII5cgEGeVWA5L3BsL7+CjZIgFZ8VrM0Zbm1uTrv6qsyhBxyNsn6STWx+CTI1NDqEFx4X4lmopM0TtDo5p913mP1Wk4X7UTM9sYgbmP57DQa/dWL4bBLO7LGLlaNhDqOhh7SWzp2+8y4zX8B+vgguPGPGb4Ie5CHOdsc2g530WJY9xBLUOJlDfRdnFXFz6t/dHZsGw5+ZPoqzPUFxuUDd12R4m9rcoOi4SUED/wBocdyT5lNkpLUZQG1LaE2E7GgccNE0nX7JoIFsKsGB1b2B4aGna7nGwA6KvN3Vt4ZwZlRme+xs7Vl7ct0HHPikgcbT8/ut0+CC0CLCmWAbGwAae6EEGgxSXTjX9799EzTjqlR++glIjonAUzEU61A4FTuJWi0n836q4hUrHX6O/mP1KCG4doC+odyAAzEc9dlosH00VSwJzI2FwOZ7iL+Gwtb4q1UxsNd+aB970hrkgu3QY5B1NKJzbomO01SnP06IKbxjWCJrg6xuLjQabqNoeH2TRi0WY3BJcdNdeZK6OPZIpIBzcXOF9Pu6c1VuFuLjBA4PcSM1m2FtRbclBJcf8KxQ0wfeNj7gABu/gOayKoFv9ldOMOKftTw82a22mtzpuqPV1ocTYIOcuSOaMyXQj94X01H1QarwrhccFMHWIe4EknTqqjxY8F+YG/JWSqxD+HlDrm1vh5/vdVHGzpa3r6/qggZHJop0tTZCBKJGiQKBR3SEYQLCdZoE00p07IEmS6AKMBIKB2J9iDbYgqcrsVhe7PGySJ/Mtdofh1UACjugsUOJNtrU1I8P25BQAQQenGvSqd93XTLVxPmtcDkUFlY9dDSqtT1ptun/AP8ApO/2QWPtAN1n+MzXBvzcb7eKsrKousCqTiE12N/nJ+qDowQue6RrCGkd4O6Ab28SQrfhkpyAuNyd/wBlZ3hAa+eMPPcdK1p1tfoL+JsPitMdTgDuWDdiOiB8u0XFiNZ2bC7XQE2G59V1tNwFGVjXZycuYAaN5koM8xTjx8chJjma3KcoPulx2N+miqVb7Qq2R5LZHMG2UG49Cr9xLwNUVWeWeZriGu7GJoyxs5tHUnkT9NlkFdgc8BPaxOZrz235EHVBOS8TVMseV4BtzA1ufJRhLxGCQQLm1xa6sPs2wJ89U0tJLW6vFtLePLXotC9pvDMZo3FgDS0hwNt+t0GEVNSXHomWa80C3Wx6qw8RTNnMb2ZWtawNy5Q3LbxHvfHVBXyEonZCRuqBCB8VThs4+qRJO525JTKJAsuRFJRoAFKYJw7PV5uwZmy2vcgbqMYVs/sYpD9nkeW2Dn6HrYWQUb/y3rMuY5Afw5tfXZV6rwWeIlr43AhenZ4ARyWW8aRdm86jXbpryQZQ+MjdDMpHF4iDra5/d1GIHMyQk3SmIBdKukFyMFA40okkFGg9PtCgJ5NXeZ+qsDQqxVCznfzH6lAuKbULuMwAHVV989jYJyGU315ILJSVN9OjSfkqdijv4cY5En6Kew+X3z+R30VZxd5DYR+UoI2gqREWud7rZmO8g1wJPyW2QEEEg3BNweocAQV56xKpAFj+In1W18BzXpI2k3LWtt/KdvTVBOmO1giazVLlCLNZAzWsBjcCbCx16LK6jgx9VNaJzjHfWR3ujy6rUqimdKbZsrOdvePh4Bd0ETWgBoAA2QRfDHD0VFCI4h4udzc7qU5xNRiSlmaebHfIKSikDtWm41HpoUzikjWxSF/uhrr+VkHkipjsT4FKgfyK6MYAEr7bZj6XXIwa3QdYpdL8kxbRPSSmy57n4IG3hJKORyTdAE9SRZntbtmIHqUylNKDcH8AUcjI4cuWTJmDm+95nqrlgOGCmp2RNt3GgeduagOA8WjqoY58wErWiKQX2I8PHdW1kuiDOvaXPUMi7Rry2xAGVxBsfJVnBeG6mspnzSyyXaD2TXc7c9VpePUrJNXjMG6hu49ERxiNsbRJ/D0sdLAIPOtRI4nvE3GnlbkmCVJY7Ix08pj90ucR67qNQEggUQQGjBQRIFtKCJqCD1UGKoVZ38ST63Vze4AE3CpdZML2G6CPMd3a/RKdoUJ3mxXCJeuhQTVE6zZD+R5+SrONSd6L+X5qao5gYpugjd+qr2OSAvZ4M+eiCv4oQQNPD43/AKLT+F68wupejmhjvJ1rH1sswqpRlaDzLj6GyuUji1sQudGDT+iDYyNUzM1VXhjH5ZXBkhaQ23etZxvoM2tlbXhAbAqfxrxK9skdHSjNNLobfdbzJ9Fb3usCfAqAwHBW07paucjtpdXOcdI2fdYDyHU9UHTBgjjSfZ3yvaSNXsOVwubkByp/Hs02G0YZHL2zXns/4pLnt01Nybn47K91eMxRi5e0DrcW9Vh3tPxV09TmD2ujaG5Cx1xrf5oKBK5xJJ56lLhKS9++2pRA9EDrlZsB4QmqqWSZmzc1hzcW7geiqxfda1wTxlDTUkVM5hYcry97iACXEuFhuSboKGeDqnKHZNxdccvDk7d2O6bL0DwzSPNOzt2gP1Nt7NJJaD42su9+FsO7R6IPMr8MkH3XeiaNK7oV6WlwOM/dHoPqo+o4dhsSWNG+pA/fJBkvsvLm17Gm+VzXhw5HS489QtfixPISx+ltP2Vm3EmLwU80ZpcpdG67iOenu6eZUhjOONqYRLEdfvWIuPPyKC4YhjbWNNrOd90E81mfGnEskjOycGt/FY325KFqcXdqHEnfnsoaqna7lqg5XFFZS2EYX2zXOGpabEeHVLxbCzEwOPM2+V0EKjCJGEAKJGklAtqJE1BBu/8A4jp3/wDMv8XridWwk9x2vmfLmskw3Eyw2cdOR6f6KxUVdyB3trrrpugujp23975hJe8OvrZVn7Zc9Ln6pbqmx10+KCz05yxT25sVV4gq/wCM0dI2+qmKSb+FMLG/cFtjqR181T+I5D27r8g0f4QgbJu1nPvn6q+VJs5g/IPqs0jrGnL3gLECxPO+6uVTiskshNNBJO1rcucDLHcbjOdLDzQXLArhkxvrYW/Qq44BjraqIkHvxuMco5hwAO3QggrB5uKaxrXs7SCEO0IzNc4W6ZMxU97JaKQ1n2jt2vDw+OQNz3cSLjMS0DQi6DbZJw1hcdgCT5BZ02CrxzvmQ0tBchrW6yTAaXPIBX0xZw6N2xBB8joumipGxRtjYA1rRYACyCAoeB6GCOzohIG63mJk+TtB8Ase9odfROnLKSljaGmznt7oebA6NGmm11qXHdFW1VoKYhrXe87NYWHiNeiyzHuAJqS5lkY7c2bf0uUFKktyFkgBdE0NiUwUDkdi4AmwJAv0ViwmkdVVsMQd2l3sLjb7rLE/CwsqydviFoXshxCnjqH9qQ2VzQ2MnQfmAPU6INvjs0a6AD6KsYt7QaSBxbmL3D8IJ16XXL7QuI/s8GRh78mgtyHMrEqmXx8UGkYl7WXG4iiA6Fx/RUjH+JamcXfK7L+EGw+W4UFM5LL7tQFFJolQ1LmG7Tb9VyNNkpzkDk8ubfdc7kRKIoH6SrfG7MwkFd+JY26eNrHgXBvf4WtZRKAQKQRIwgCSQlIkAagjaiQNlXvgDAvtkbu9Yxuy26hwzA+t1RCrp7MOIo6OaUTEhkjW2IBd32u0FhrqHH0QaJRez5m73E/T4KZw3DqHM9sYY90RLXncNcACQT8fkVDV/Gj31MNPSgWcZDM9wuQyLRwbroc3dvyVOi9ozqeOWGCna2Q5mukzbub3BJltroLkX3v1QW/EHxVju3glLYohaWIRHtJXaHKWEXB0sD5pcOH0jmS1HZB4DC4RmJr35ti17jcl4NtAQADzWd03EFWIG09NA5gkN5ZL3lmc73u/plB11Gw2IXRi+LV0cLYjHBBTNLQYGSd54Opa97TmN+ZBBN9boLRghvTdu2GEnM5nZhrI4AxhLXukcLkO0NyCdhYbqFxK9VTF9LUROLs2aJuWHIAdRlzXI6F3KyjJ5K+uhyDsaemaMojaC1thsNi47dRdVTFYHRHs3PzWtoAQ0G3RAxSxhz7PdZu7jfkN7aHVbXwfFFSwQSRDLF2zHPc43JD2OBJJttmCzLgTBBVSyhwu1kTj4BzrNb/m9Fr1ThIiwrsmEuMcbS7mXFtnOvpzsQg0EbafsqtVvG0FNP2FXmhJsWvIzRnNfdw93bnoobg3iFxoo5S4uNKfs9Y06kxN0ZN5huV1+Yz7m1rnWUsb9Xta7bcA7ajXogdFW241FiLjxG91h/tN4nbLUuaz7vdve4Ol7gfFdvtQ4+JJpaa7Q2we8aHS4LQsnfITudUHS+fmmS66baEolAbj8kbTZJsgg7DXvd7z3OtoLkmw6C6J8t1zIXQOFyAdom7o7oAUlxRkpJQBEgjCAkYTgaLIyBZAhBGULICRI0RQBqCDUEDZVq4LwsGop8zbueXSNvqGxx/etzJcNOm/lH8K8PurJraiJusrvD8I/MflurbxA9uH19HIBaNrMjgOTPdOvOwdf4IJrhiANjL3WzMkqo3G2vemL/8AMFmdaLuqnDk9v+J7v6fJaDVVRhkxBgNxdlVH0LJGhjiP7rfVZ6yTOyqNrlxiPkS8/wBUFl4PmtEHXAcLhpOvdBuSL/y2Vcra3POS4ucM19fDl5LudV9nE1u2Vpbcb6720Vcc7VBqfCNS6qe/NlETAMoAtc2/QKgcVTZ6qY/mI9NFoHs2H/DOdpzFuemtyqFHQmet7L8ctj5F2vyug0T2ZYYIKXtZB3qh8YYPDNlZ6l30WnVENmWOugDhydfQC/Ia7rPeJsTEEtLC05WtfEbflY4b38gtGq2dpdhsBcA6EgtvmGpHhb4oMVw/FjhOJPLrmLMYKhtveiv3H25uDSD46jmtgirohExge0xvH/DuDu7Iywytz7ZtQPH1Wa+1HCQezqQ23aF8UljfVlxG7TQXDT6BUfAscqIo5oG2lp8jnSxPuW5btDnMI1abuB0890HNxcR9rnsR/aO531vqL211UW2Hm7uj5nyCtFbxbMYhG90YbYWZFFHG4jrK8C48m2PkqxNI55u7yAAt+/NA2519BoEoNSjHbQ7/AOl0RCAnIggUtrUBWU3w9hrJQ9z3EBgzZWtzvIG9m30HjsLa8lDAJxri03CCepoQ60RhzMma90DgGiRpF9c9xppqCdijruFpIos8kToSLC5cHtkJGrhb3eXMjVc9HirHQ9hOwuaDmjc0gPjJ3AJFi06XB6KzYbxDJLTtgbKxrohlY2WwbNGAQAXONhIAeeh0QUp+Fuy52kPAALst7tv1BHU20XE5tjqr/FQuaBOXuIzGOcZWv7IkFoIAIa5jgTY3AuD0UhQUQgjkiqqcmJzmOZLLG05QTY2sScptyQZhlSuzKsOO4O2N7nQ3MWazczSx17XPddrbxUf2JQRwZ0RmIqcoKQEEc9LLnrorFBEhBKcELIEFJKWUgoAAgjaiQa/kZh1G0MtYEZjbUuJ1d56fooP2rOD46aVuocDr5i4XHj/EDpBVU0tmljiYtLHunYnrbXxuoptb2+GvhOr6d4kb/wBN1wfQuKA6XHAY6Zz9TGJKWbq6CQd0+OXX+6EjheNrXVWcB3ZxF46FzXhoP+NVm6sXCx/h1hNyeyjb6v8A9EHHWv8A4Q+Z8VEXUvjZAa1o2AufEnmohqDVfZMbwyjT3vq3p8FCTllLijpH3sxzjpzcW6deqsHCMTcPpIpZveqHtsL2s13X4anzUX7T6Asm7Qe4QLefw/eiCt4/jBqakvF7aNaCdhbbyuSt/wACrjNTU8n44WPIsL3yi5v5rzzwpSdtVxtIuLSON9u7G9w+YC1v2fV0bsJY6YjLAZA4uPuhhL2nfkHBAn2o4pHHQuvYumlb2I091hHfHRtgTp+MdVi0UknfkaSABZ5DgNHm2W17uB6C+yk+LcZkqKgSSsLWBrewiNwBBu0N8xuRz8lOVtFTR1TaVlH2gm7J8TzUSA5Jmgh2xta5v/KUFNMWXKSQbgO0N7A30P5tNkpkh+d12YwIu0k7AFsbXlrASXd3WxuddcpPxUcgczW+SS53NIJQAugW0c04iagUCmIFGwIICT0JIOiMQm110U9KSL28EEvhGMPi0GxFnDdpGuhaeXh8VcxxmyanEMzW2a0DO0XPdAHukjos/EJAuR012GuyTHqbjZu5QdmIvDpCQ57xyLzcutzXOND1SA6+qXFqc3TbzQdzsjQ119Omyiq6a5KXVPJ0+K4pAQdUDXZ3Qe1OAopCg5ymynXJtyAmoI2oILT7RaK0/bM92QC55Zh/p9FVqeqLC633muY4dWu3BXZW4o6RuVxuL6eH7sFFlAVlZ+CBf7Qw7FjCemjjuPiqwpTBcRMPbW/5kTmDwJIsfqg58VqQ95te3jupngrheSsqGAtPZA3kcdrDXKPE7KW4N4Ze2JmIOh+0xd8GNmskZYbdpkOj7WOgWn8LVNOYnTQyNc37x0Baejm7g69EFE9sFWQ6GEaNaCbD0Gik8Zy1eFx1DiLiDO7mQ6MZCP7wVL9otQ6Sqc87bDXYAqxezioE9FUUpNnNDw3+SYf/AHB9UFK4ZqOzfPJzbTVFvAuAYPm9NPxWUU76dpPZFwleB1ADRc9NG6dQEMPYRT1R2cfs8I83yF5H/wAPyVihwZhDi1oa1xs8XN+8dMvPKLeKDt4jrJmyU0MdO2pjbR0gdG6EyAEtJuHN7zTrvdRdbj0prYJHUZY6KAQtgaX5izJI0PDspcLCQkaH3QukUtdiNa2n7VwBytdkJbHHEzukkC17NHO9yumroZZcSkMUEogMclLC8NdYMbCY435hyzNDr9CgruKV0MtoYqNtKRmJ773yPO4Di8DTTooEuU0ziOcRuje7tA5joz2gzPYHaEMkPeChCEAanGpLQnI2IDug1JunGBAvYeaVCLpt5T1KNUF14dwoSROubaHXzt/p6qcZgDOxO2ZtidbjbmNv2EOGiGU4JA57Dla2p67/ACQhqQKeoN7ixGml9NyDtrogqXFFQwvbHFroL2N7nYD1U5ivDn2eCKL79s8p/MRc+YG3wXH7MsJ+01zXuF2QAyu00u3Rg/vEH4K98T0zp5Gwx/20ptrswW7zz4AepsgyuCgdIHv1Ecfvu2BP4G9TquYEnQaD92WjcT8OPDYqenFomaNvoXOPvPf4nr4rhbgcNI0mQ9pJy5Nv5boKPJpy/dkxI4EahS2IjM4mw+G3ooaQIE2Tb0ebxSHIG3JopbkgoA1BG1BAw9tiklLkN/NNlAE7TR5nBo3cQB5k2CZsnIXlrmuGhBBHgQbg/JBsHs54gOHMdT1bHCHOSJm3c2NzrZmyNGobcXzcr6qY9oPDMckTq6gzNnABBpyLT3IBuG+8Q0k3VXp+JQ+MTRgNkse1bYbtG4/KSf6qQ4LxB1JK9zCRTSAEsN8plLxG6VjrZY2Zi4WJu4t0FrFBTOJYpWE09SwGSJrXSSR5nhhkAIbL3bNI20015qO4Txs0VR2g1aW2cL6EXBufKy0+i9oVEO0a5k0bpnuM0rowGiQ3AY6xJIaA1uo2brzUNiPB9HUZ5IZ2OMgvG6HKG5rkuzR7HcDQt8kEJxFhX2eQMsCJ60zM6Ojaxrm/D+O4KYwuNznHNa2YkdLDw6a7eBTGMtMdVhsEkglNNG/M9oIuATkDgdQ4BjWkLjxbH8rQ1oabg26hriTrrv4oHMfxFrA5rCW3Nn2Ni7XMAbHbU6HqqdUVZ0yXZ/K4j9UJnufudym+xvug5XG+6ACddGuiCkzuYwbuIHxKBunpnP0A8Sna1gZZg5b+fRWGUinjc5uhPd1FiCDsR8AqrLIXOJJuTugIJ2IJsJ7YIG3LpotwuRSOERFzwBc6jZBeo6nsqWwIDiBprY6b9PrsoCXFCYJGEnW1hfa2q7eIJckTGjS4vbb4238FVTJpZBrfsjibDRT1D9Mz7Xvbuxtv6XcUdHiDgGTn+1rZhGznlpmuAcR/MTv0AUNhtUX0FHRwkh8znh5uO63MXPJ8MoJ+CkcMnbNXOn2paFoEY5XY0sjb56ZtOnignOPMZ7OXI06tA0vsTfl12VSjw+SoObYedt+iKjD6+re93uXzG3IdP0UzjNZYlrGlvID5FBD4lQQwtLdHPO/n0VJrqN7Xd5pbz10Wu0HDrIYzVVh6lrD9SOvgsv4rxf7RKS0ZWDRoQQEibunSmXIElJKOyKyABBKaUEDLgkWQQQCyNoRoIJzA9m/9Ro+BabjyVyoJnCnkaHOy5Iha5tY1DwRbpbRGggqlY0djVf8ArH/5lBNlcwksJaSLEtJBIO4JHJGgglaFxvTnn2Upvz1kluueq90eQRoIG4x/2lKb76NBAoDvHyd+q6sHaPtDdOT/APsciQQK4kd3IP8Apj5k3UGAgggWwJxyCCBpqmeGh/GZ5j9EEEEpxby83KshGggs/CBs+c8xS1BB5g9wXHTQn1U5hxthJtpeaXNbS9rAX6oIIJXhTSLTof0T2HDNVRh2ozs31+8jQQdXtZectrm3/wCljz+aCCBt4XO8aoIIEFE4IIICRoII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18" name="AutoShape 6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0" name="AutoShape 8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922" name="AutoShape 10" descr="Картинки по запросу ультиматум паулюс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214554"/>
            <a:ext cx="2664137" cy="36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БЛИЦКРИГ 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«Война … и враг под Сталинградом»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1552850"/>
            <a:ext cx="5715040" cy="4590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86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6786578" y="214290"/>
            <a:ext cx="2112962" cy="679450"/>
          </a:xfrm>
          <a:prstGeom prst="actionButtonBlank">
            <a:avLst/>
          </a:prstGeom>
          <a:solidFill>
            <a:schemeClr val="accent3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III</a:t>
            </a:r>
            <a:r>
              <a:rPr lang="ru-RU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 </a:t>
            </a:r>
            <a:r>
              <a:rPr lang="ru-RU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тур</a:t>
            </a:r>
            <a:r>
              <a:rPr lang="ru-RU" sz="3600" dirty="0">
                <a:solidFill>
                  <a:schemeClr val="bg1"/>
                </a:solidFill>
                <a:latin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ДЕЛАЙТЕ СТАВКИ.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5-конечная звезда 3">
            <a:hlinkClick r:id="rId2" action="ppaction://hlinksldjump"/>
          </p:cNvPr>
          <p:cNvSpPr/>
          <p:nvPr/>
        </p:nvSpPr>
        <p:spPr>
          <a:xfrm>
            <a:off x="1142976" y="2285992"/>
            <a:ext cx="3214710" cy="25717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</a:t>
            </a:r>
            <a:endParaRPr lang="ru-RU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5-конечная звезда 4">
            <a:hlinkClick r:id="rId3" action="ppaction://hlinksldjump"/>
          </p:cNvPr>
          <p:cNvSpPr/>
          <p:nvPr/>
        </p:nvSpPr>
        <p:spPr>
          <a:xfrm>
            <a:off x="4857752" y="2285992"/>
            <a:ext cx="3214710" cy="2571768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2</a:t>
            </a:r>
            <a:endParaRPr lang="ru-RU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вопрос 1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" name="вопрос 2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24000" y="1576388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548680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ru-RU" b="1" dirty="0"/>
              <a:t>Список использованной литературы:</a:t>
            </a:r>
            <a:endParaRPr lang="ru-RU" dirty="0"/>
          </a:p>
          <a:p>
            <a:pPr lvl="0"/>
            <a:r>
              <a:rPr lang="ru-RU" u="sng" dirty="0">
                <a:hlinkClick r:id="rId2"/>
              </a:rPr>
              <a:t>www.stalingrad-battle.ru</a:t>
            </a:r>
            <a:r>
              <a:rPr lang="ru-RU" dirty="0"/>
              <a:t>  — Музей-заповедник «Сталинградская битва».</a:t>
            </a:r>
          </a:p>
          <a:p>
            <a:pPr lvl="0"/>
            <a:r>
              <a:rPr lang="ru-RU" dirty="0"/>
              <a:t>kinofilms.tv/</a:t>
            </a:r>
            <a:r>
              <a:rPr lang="ru-RU" dirty="0" err="1"/>
              <a:t>film</a:t>
            </a:r>
            <a:r>
              <a:rPr lang="ru-RU" dirty="0"/>
              <a:t>/</a:t>
            </a:r>
            <a:r>
              <a:rPr lang="ru-RU" dirty="0" err="1"/>
              <a:t>stalingradskaya-bitva</a:t>
            </a:r>
            <a:r>
              <a:rPr lang="ru-RU" dirty="0"/>
              <a:t>/29257/  — документальный фильм «Сталинградская битва» (1949).</a:t>
            </a:r>
          </a:p>
          <a:p>
            <a:pPr lvl="0"/>
            <a:r>
              <a:rPr lang="ru-RU" dirty="0"/>
              <a:t>Великая Отечественная война. События. Люди. Документы: краткий исторический справочник. М., 1990.</a:t>
            </a:r>
          </a:p>
          <a:p>
            <a:pPr lvl="0"/>
            <a:r>
              <a:rPr lang="ru-RU" dirty="0"/>
              <a:t>Видео фильм </a:t>
            </a:r>
            <a:r>
              <a:rPr lang="ru-RU" u="sng" dirty="0">
                <a:hlinkClick r:id="rId3"/>
              </a:rPr>
              <a:t>http://www.youtube.com/watch?v=6bFUDrhR7To</a:t>
            </a:r>
            <a:r>
              <a:rPr lang="ru-RU" dirty="0"/>
              <a:t>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96208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214422"/>
            <a:ext cx="8715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Дайте краткую характеристику данному документу. 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s://encrypted-tbn0.gstatic.com/images?q=tbn:ANd9GcQ7r7Sq4PbHcBynutRHWaks_NqS-XVSGzsyIhJfGiUMci-4P5A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325099">
            <a:off x="4040144" y="2243161"/>
            <a:ext cx="2908134" cy="39835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1214422"/>
            <a:ext cx="8128444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Приказ народного комиссара обороны СССР</a:t>
            </a: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от 28 июля 1942 года №227 «Ни шагу назад!»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Prikaz_227_Ni_shagu_nazad.jpg"/>
          <p:cNvPicPr>
            <a:picLocks noChangeAspect="1"/>
          </p:cNvPicPr>
          <p:nvPr/>
        </p:nvPicPr>
        <p:blipFill>
          <a:blip r:embed="rId3" cstate="print"/>
          <a:srcRect b="57191"/>
          <a:stretch>
            <a:fillRect/>
          </a:stretch>
        </p:blipFill>
        <p:spPr>
          <a:xfrm>
            <a:off x="1357290" y="2714620"/>
            <a:ext cx="6199117" cy="36391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0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684213" y="5876925"/>
            <a:ext cx="1439862" cy="288925"/>
          </a:xfrm>
          <a:prstGeom prst="rect">
            <a:avLst/>
          </a:prstGeom>
          <a:solidFill>
            <a:schemeClr val="accent2">
              <a:lumMod val="75000"/>
            </a:schemeClr>
          </a:solidFill>
          <a:ln w="12700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</a:rPr>
              <a:t>ОТВЕТ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944003" y="214290"/>
            <a:ext cx="29097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ВОПРОС.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1142984"/>
            <a:ext cx="742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Какой высотой обозначался Мамаев курган на военных картах?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t="2779" r="48199"/>
          <a:stretch>
            <a:fillRect/>
          </a:stretch>
        </p:blipFill>
        <p:spPr bwMode="auto">
          <a:xfrm>
            <a:off x="2500298" y="2214831"/>
            <a:ext cx="3714776" cy="46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>
            <a:hlinkClick r:id="rId2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58214" y="5857892"/>
            <a:ext cx="547713" cy="593709"/>
          </a:xfrm>
          <a:prstGeom prst="actionButtonHome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286116" y="214290"/>
            <a:ext cx="22255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ОТВЕТ.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926" y="1214422"/>
            <a:ext cx="251023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Высота 102,0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t="2779" r="48199"/>
          <a:stretch>
            <a:fillRect/>
          </a:stretch>
        </p:blipFill>
        <p:spPr bwMode="auto">
          <a:xfrm>
            <a:off x="2500298" y="1928802"/>
            <a:ext cx="3714776" cy="4643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958</Words>
  <Application>Microsoft Office PowerPoint</Application>
  <PresentationFormat>Экран (4:3)</PresentationFormat>
  <Paragraphs>179</Paragraphs>
  <Slides>58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58</vt:i4>
      </vt:variant>
    </vt:vector>
  </HeadingPairs>
  <TitlesOfParts>
    <vt:vector size="59" baseType="lpstr">
      <vt:lpstr>Тема Office</vt:lpstr>
      <vt:lpstr>Презентация к уроку мужества с элементом интеллектуальной игры, посвященный 72-й годовщине разгрома немецко-фашистских войск под Сталинградом  «Нам в эти дни ещё дороже стала святая Сталинградская земля»                        Авторы: Кононова Зоя Владимировна,      учитель физической культуры                      Жаворонкина Ирина Владимировна, учитель английского языка           I квалификационная категория  с.Староселье, 2015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БЛИЦКРИГ  «Война … и враг под Сталинградом»</vt:lpstr>
      <vt:lpstr>ДЕЛАЙТЕ СТАВКИ.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Света</dc:creator>
  <cp:lastModifiedBy>андрей</cp:lastModifiedBy>
  <cp:revision>29</cp:revision>
  <dcterms:created xsi:type="dcterms:W3CDTF">2015-02-12T07:41:29Z</dcterms:created>
  <dcterms:modified xsi:type="dcterms:W3CDTF">2016-06-30T11:34:26Z</dcterms:modified>
</cp:coreProperties>
</file>