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6" r:id="rId3"/>
    <p:sldId id="263" r:id="rId4"/>
    <p:sldId id="264" r:id="rId5"/>
    <p:sldId id="259" r:id="rId6"/>
    <p:sldId id="265" r:id="rId7"/>
    <p:sldId id="266" r:id="rId8"/>
    <p:sldId id="267" r:id="rId9"/>
    <p:sldId id="257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DC3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7EDE-9724-4530-9071-C7032B959DB5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4897A-7B6B-4584-8089-AF0FCA689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Кликнуть на героев,</a:t>
            </a:r>
            <a:r>
              <a:rPr lang="ru-RU" baseline="0" dirty="0" smtClean="0"/>
              <a:t> узнать своим ли он голосом говорит слово «тетрадь»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4897A-7B6B-4584-8089-AF0FCA68946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ADBA-0A2B-47EE-9636-EE3BBBD317A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1D3A-8AD1-473E-99E2-74D024885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-dk.kiev.ua/upload/shop-bumaga/tetrad3.jpg" TargetMode="External"/><Relationship Id="rId3" Type="http://schemas.openxmlformats.org/officeDocument/2006/relationships/hyperlink" Target="http://images01.olx.ru/ui/4/61/28/69895328_1---.jpg" TargetMode="External"/><Relationship Id="rId7" Type="http://schemas.openxmlformats.org/officeDocument/2006/relationships/hyperlink" Target="http://www.bocaballroom.com/Newsletters/scott_s_notes.jpg" TargetMode="External"/><Relationship Id="rId2" Type="http://schemas.openxmlformats.org/officeDocument/2006/relationships/hyperlink" Target="http://s-k-shop.narod.ru/stuff_images/a-File003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musik.ru/upload/userimages/drqfukzkoaytmdrknpmto.jpeg" TargetMode="External"/><Relationship Id="rId5" Type="http://schemas.openxmlformats.org/officeDocument/2006/relationships/hyperlink" Target="http://img.labirint.ru/images/comments_pic/0845/01labkedo1225822475.jpg" TargetMode="External"/><Relationship Id="rId4" Type="http://schemas.openxmlformats.org/officeDocument/2006/relationships/hyperlink" Target="http://www.coollady.ru/puc/5/GS/06_1.jpg" TargetMode="External"/><Relationship Id="rId9" Type="http://schemas.openxmlformats.org/officeDocument/2006/relationships/hyperlink" Target="http://img.samsonopt.ru/x/401077_x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dn.gollos.com/3772/Prod/1107094/Logo/638074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audio5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-k-shop.narod.ru/stuff_images/a-File003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071678"/>
            <a:ext cx="724749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Bookman Old Style" pitchFamily="18" charset="0"/>
              </a:rPr>
              <a:t>Словарная работа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2066" y="4857760"/>
            <a:ext cx="3599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no Pro" pitchFamily="18" charset="0"/>
              </a:rPr>
              <a:t>автор – Зорина А.Д.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no Pro" pitchFamily="18" charset="0"/>
              </a:rPr>
              <a:t>учитель начальных классов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no Pro" pitchFamily="18" charset="0"/>
              </a:rPr>
              <a:t>МС(К)ОУ С)К)ОШ </a:t>
            </a:r>
            <a:r>
              <a:rPr lang="en-US" b="1" i="1" dirty="0" smtClean="0">
                <a:solidFill>
                  <a:srgbClr val="002060"/>
                </a:solidFill>
                <a:latin typeface="Arno Pro" pitchFamily="18" charset="0"/>
              </a:rPr>
              <a:t>VIII </a:t>
            </a:r>
            <a:r>
              <a:rPr lang="ru-RU" b="1" i="1" dirty="0" smtClean="0">
                <a:solidFill>
                  <a:srgbClr val="002060"/>
                </a:solidFill>
                <a:latin typeface="Arno Pro" pitchFamily="18" charset="0"/>
              </a:rPr>
              <a:t> вида № 79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no Pro" pitchFamily="18" charset="0"/>
              </a:rPr>
              <a:t>г. Ижевск </a:t>
            </a:r>
            <a:endParaRPr lang="ru-RU" b="1" i="1" dirty="0">
              <a:solidFill>
                <a:srgbClr val="002060"/>
              </a:solidFill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714488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Bookman Old Style" pitchFamily="18" charset="0"/>
              </a:rPr>
              <a:t>с</a:t>
            </a:r>
            <a:r>
              <a:rPr lang="ru-RU" sz="6600" b="1" dirty="0" smtClean="0">
                <a:latin typeface="Bookman Old Style" pitchFamily="18" charset="0"/>
              </a:rPr>
              <a:t>лава пишет в </a:t>
            </a:r>
            <a:r>
              <a:rPr lang="ru-RU" sz="6600" b="1" dirty="0" err="1" smtClean="0">
                <a:latin typeface="Bookman Old Style" pitchFamily="18" charset="0"/>
              </a:rPr>
              <a:t>тетлади</a:t>
            </a:r>
            <a:r>
              <a:rPr lang="ru-RU" sz="6600" b="1" dirty="0" smtClean="0">
                <a:latin typeface="Bookman Old Style" pitchFamily="18" charset="0"/>
              </a:rPr>
              <a:t>.</a:t>
            </a:r>
            <a:endParaRPr lang="ru-RU" sz="6600" b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643314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F0"/>
                </a:solidFill>
                <a:latin typeface="Bookman Old Style" pitchFamily="18" charset="0"/>
              </a:rPr>
              <a:t>С</a:t>
            </a:r>
            <a:r>
              <a:rPr lang="ru-RU" sz="6600" b="1" dirty="0" smtClean="0">
                <a:latin typeface="Bookman Old Style" pitchFamily="18" charset="0"/>
              </a:rPr>
              <a:t>лава пиш</a:t>
            </a:r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ru-RU" sz="6600" b="1" dirty="0" smtClean="0">
                <a:latin typeface="Bookman Old Style" pitchFamily="18" charset="0"/>
              </a:rPr>
              <a:t>т  в т</a:t>
            </a:r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ru-RU" sz="6600" b="1" dirty="0" smtClean="0">
                <a:latin typeface="Bookman Old Style" pitchFamily="18" charset="0"/>
              </a:rPr>
              <a:t>т</a:t>
            </a:r>
            <a:r>
              <a:rPr lang="ru-RU" sz="6600" b="1" dirty="0" smtClean="0">
                <a:solidFill>
                  <a:srgbClr val="00B0F0"/>
                </a:solidFill>
                <a:latin typeface="Bookman Old Style" pitchFamily="18" charset="0"/>
              </a:rPr>
              <a:t>р</a:t>
            </a:r>
            <a:r>
              <a:rPr lang="ru-RU" sz="6600" b="1" dirty="0" smtClean="0">
                <a:latin typeface="Bookman Old Style" pitchFamily="18" charset="0"/>
              </a:rPr>
              <a:t>ад</a:t>
            </a:r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ru-RU" sz="6600" b="1" dirty="0" smtClean="0">
                <a:solidFill>
                  <a:srgbClr val="00B050"/>
                </a:solidFill>
                <a:latin typeface="Bookman Old Style" pitchFamily="18" charset="0"/>
              </a:rPr>
              <a:t>.</a:t>
            </a:r>
            <a:endParaRPr lang="ru-RU" sz="6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500042"/>
            <a:ext cx="4115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no Pro" pitchFamily="18" charset="0"/>
              </a:rPr>
              <a:t>Найди    оши</a:t>
            </a:r>
            <a:r>
              <a:rPr lang="ru-RU" sz="4400" b="1" dirty="0" smtClean="0">
                <a:solidFill>
                  <a:srgbClr val="0000FF"/>
                </a:solidFill>
                <a:latin typeface="Arno Pro" pitchFamily="18" charset="0"/>
              </a:rPr>
              <a:t>б</a:t>
            </a:r>
            <a:r>
              <a:rPr lang="ru-RU" sz="4400" b="1" dirty="0" smtClean="0">
                <a:solidFill>
                  <a:srgbClr val="FF0000"/>
                </a:solidFill>
                <a:latin typeface="Arno Pro" pitchFamily="18" charset="0"/>
              </a:rPr>
              <a:t>ки </a:t>
            </a:r>
            <a:endParaRPr lang="ru-RU" sz="4400" b="1" dirty="0">
              <a:solidFill>
                <a:srgbClr val="FF0000"/>
              </a:solidFill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500306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http://s-k-shop.narod.ru/stuff_images/a-File0031.jpg</a:t>
            </a:r>
            <a:r>
              <a:rPr lang="ru-RU" dirty="0" smtClean="0"/>
              <a:t>  тетрадь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928934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http://images01.olx.ru/ui/4/61/28/69895328_1---.jpg</a:t>
            </a:r>
            <a:r>
              <a:rPr lang="ru-RU" dirty="0" smtClean="0"/>
              <a:t> сундук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8586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http://www.coollady.ru/puc/5/GS/06_1.jpg</a:t>
            </a:r>
            <a:r>
              <a:rPr lang="ru-RU" dirty="0" smtClean="0"/>
              <a:t>  Карабас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1481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http://img.labirint.ru/images/comments_pic/0845/01labkedo1225822475.jpg</a:t>
            </a:r>
            <a:r>
              <a:rPr lang="ru-RU" dirty="0" smtClean="0"/>
              <a:t> Буратино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8592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http://www.mamusik.ru/upload/userimages/drqfukzkoaytmdrknpmto.jpeg</a:t>
            </a:r>
            <a:r>
              <a:rPr lang="ru-RU" dirty="0" smtClean="0"/>
              <a:t> </a:t>
            </a:r>
            <a:r>
              <a:rPr lang="ru-RU" dirty="0" err="1" smtClean="0"/>
              <a:t>Мальвина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85723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http://www.mamusik.ru/upload/userimages/drqfukzkoaytmdrknpmto.jpeg</a:t>
            </a:r>
            <a:r>
              <a:rPr lang="ru-RU" dirty="0" smtClean="0"/>
              <a:t> Пьеро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1910" y="3528726"/>
            <a:ext cx="6857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http://www.bocaballroom.com/Newsletters/scott_s_notes.jpg</a:t>
            </a:r>
            <a:r>
              <a:rPr lang="ru-RU" dirty="0" smtClean="0"/>
              <a:t> тетрадь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357166"/>
            <a:ext cx="5285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no Pro" pitchFamily="18" charset="0"/>
              </a:rPr>
              <a:t>Использованные ресурсы Интернет</a:t>
            </a:r>
            <a:endParaRPr lang="ru-RU" sz="2800" dirty="0">
              <a:solidFill>
                <a:srgbClr val="7030A0"/>
              </a:solidFill>
              <a:latin typeface="Arno Pro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92919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http://e-dk.kiev.ua/upload/shop-bumaga/tetrad3.jpg</a:t>
            </a:r>
            <a:r>
              <a:rPr lang="ru-RU" dirty="0" smtClean="0"/>
              <a:t> тетради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57214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http://img.samsonopt.ru/x/401077_x.png</a:t>
            </a:r>
            <a:r>
              <a:rPr lang="ru-RU" dirty="0" smtClean="0"/>
              <a:t> тетрадь по русскому языку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ages01.olx.ru/ui/4/61/28/69895328_1--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278040"/>
            <a:ext cx="5452105" cy="55799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6073" y="404664"/>
            <a:ext cx="70631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Что, что в сундучке лежит?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 Что, что в маленьком лежит?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067944" y="27089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33663">
            <a:off x="630010" y="969251"/>
            <a:ext cx="7575167" cy="13392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  <a:latin typeface="Bookman Old Style" pitchFamily="18" charset="0"/>
              </a:rPr>
              <a:t>тетрадь</a:t>
            </a:r>
            <a:endParaRPr lang="ru-RU" sz="9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Картинка 1 из 999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887">
            <a:off x="3556444" y="2647165"/>
            <a:ext cx="3171825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1033663">
            <a:off x="630009" y="969251"/>
            <a:ext cx="7575167" cy="13392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214422"/>
            <a:ext cx="2572292" cy="385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131840" y="4077072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00794" y="2500306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43438" y="1285860"/>
            <a:ext cx="2286016" cy="310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56414">
            <a:off x="928662" y="5143512"/>
            <a:ext cx="1714512" cy="124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3108" y="357166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Узнай по голосу</a:t>
            </a:r>
            <a:endParaRPr lang="ru-RU" sz="40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5004048" y="2060848"/>
            <a:ext cx="304800" cy="3048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3059832" y="4509120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6948264" y="4293096"/>
            <a:ext cx="304800" cy="304800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2195736" y="162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Арка 6"/>
          <p:cNvSpPr/>
          <p:nvPr/>
        </p:nvSpPr>
        <p:spPr>
          <a:xfrm rot="10800000">
            <a:off x="142844" y="2786058"/>
            <a:ext cx="1428760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1714480" y="2786058"/>
            <a:ext cx="1928826" cy="5000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 rot="17842306">
            <a:off x="2456157" y="1828970"/>
            <a:ext cx="428628" cy="28575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00232" y="857232"/>
            <a:ext cx="5532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Arno Pro" pitchFamily="18" charset="0"/>
              </a:rPr>
              <a:t>Сделайанализ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no Pro" pitchFamily="18" charset="0"/>
              </a:rPr>
              <a:t> слова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no Pro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5000636"/>
            <a:ext cx="571504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5000636"/>
            <a:ext cx="571504" cy="571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5000636"/>
            <a:ext cx="571504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5000636"/>
            <a:ext cx="571504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29190" y="5000636"/>
            <a:ext cx="571504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5000636"/>
            <a:ext cx="571504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835696" y="3933056"/>
            <a:ext cx="4714908" cy="2071702"/>
            <a:chOff x="2214546" y="3071810"/>
            <a:chExt cx="4714908" cy="207170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214546" y="3571876"/>
              <a:ext cx="4714908" cy="15716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9058" y="3071810"/>
              <a:ext cx="1288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no Pro" pitchFamily="18" charset="0"/>
                </a:rPr>
                <a:t>Проверь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1928802"/>
            <a:ext cx="44291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Bookman Old Style" pitchFamily="18" charset="0"/>
              </a:rPr>
              <a:t>Т</a:t>
            </a:r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ru-RU" sz="6600" b="1" dirty="0" smtClean="0">
                <a:latin typeface="Bookman Old Style" pitchFamily="18" charset="0"/>
              </a:rPr>
              <a:t>традь–</a:t>
            </a:r>
            <a:endParaRPr lang="ru-RU" sz="6600" b="1" dirty="0"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57686" y="2143116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Bookman Old Style" pitchFamily="18" charset="0"/>
              </a:rPr>
              <a:t>7б., 6 </a:t>
            </a:r>
            <a:r>
              <a:rPr lang="ru-RU" sz="6000" b="1" dirty="0" err="1" smtClean="0">
                <a:latin typeface="Bookman Old Style" pitchFamily="18" charset="0"/>
              </a:rPr>
              <a:t>зв</a:t>
            </a:r>
            <a:r>
              <a:rPr lang="ru-RU" sz="6000" b="1" dirty="0" smtClean="0">
                <a:latin typeface="Bookman Old Style" pitchFamily="18" charset="0"/>
              </a:rPr>
              <a:t>.</a:t>
            </a:r>
            <a:endParaRPr lang="ru-RU" sz="6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78089">
            <a:off x="385486" y="968133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latin typeface="Century Gothic" pitchFamily="34" charset="0"/>
              </a:rPr>
              <a:t>т</a:t>
            </a:r>
            <a:r>
              <a:rPr lang="ru-RU" sz="8800" b="1" dirty="0" err="1" smtClean="0">
                <a:solidFill>
                  <a:srgbClr val="FF0000"/>
                </a:solidFill>
                <a:latin typeface="Century Gothic" pitchFamily="34" charset="0"/>
              </a:rPr>
              <a:t>е</a:t>
            </a:r>
            <a:r>
              <a:rPr lang="ru-RU" sz="5400" b="1" dirty="0" err="1" smtClean="0">
                <a:latin typeface="Century Gothic" pitchFamily="34" charset="0"/>
              </a:rPr>
              <a:t>т</a:t>
            </a:r>
            <a:r>
              <a:rPr lang="ru-RU" sz="5400" b="1" dirty="0" smtClean="0">
                <a:latin typeface="Century Gothic" pitchFamily="34" charset="0"/>
              </a:rPr>
              <a:t> </a:t>
            </a:r>
            <a:r>
              <a:rPr lang="ru-RU" sz="5400" b="1" dirty="0" err="1" smtClean="0">
                <a:latin typeface="Century Gothic" pitchFamily="34" charset="0"/>
              </a:rPr>
              <a:t>р</a:t>
            </a:r>
            <a:r>
              <a:rPr lang="ru-RU" sz="5400" b="1" dirty="0" smtClean="0">
                <a:latin typeface="Century Gothic" pitchFamily="34" charset="0"/>
              </a:rPr>
              <a:t> а </a:t>
            </a:r>
            <a:r>
              <a:rPr lang="ru-RU" sz="5400" b="1" dirty="0" err="1" smtClean="0">
                <a:latin typeface="Century Gothic" pitchFamily="34" charset="0"/>
              </a:rPr>
              <a:t>д</a:t>
            </a:r>
            <a:r>
              <a:rPr lang="ru-RU" sz="5400" b="1" dirty="0" smtClean="0">
                <a:latin typeface="Century Gothic" pitchFamily="34" charset="0"/>
              </a:rPr>
              <a:t> </a:t>
            </a:r>
            <a:r>
              <a:rPr lang="ru-RU" sz="5400" b="1" dirty="0" err="1" smtClean="0">
                <a:latin typeface="Century Gothic" pitchFamily="34" charset="0"/>
              </a:rPr>
              <a:t>ь</a:t>
            </a:r>
            <a:endParaRPr lang="ru-RU" sz="54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3372" y="2428868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т</a:t>
            </a:r>
            <a:r>
              <a:rPr lang="ru-RU" sz="9600" b="1" i="1" dirty="0" smtClean="0">
                <a:solidFill>
                  <a:srgbClr val="0DC316"/>
                </a:solidFill>
                <a:latin typeface="Courier New" pitchFamily="49" charset="0"/>
                <a:cs typeface="Courier New" pitchFamily="49" charset="0"/>
              </a:rPr>
              <a:t>е</a:t>
            </a:r>
            <a:r>
              <a:rPr lang="ru-RU" sz="7200" b="1" i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традь</a:t>
            </a:r>
            <a:endParaRPr lang="ru-RU" sz="7200" b="1" i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4643446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  <a:latin typeface="Century Gothic" pitchFamily="34" charset="0"/>
              </a:rPr>
              <a:t>Т</a:t>
            </a:r>
            <a:r>
              <a:rPr lang="ru-RU" sz="5400" b="1" dirty="0" smtClean="0">
                <a:latin typeface="Century Gothic" pitchFamily="34" charset="0"/>
              </a:rPr>
              <a:t>Е</a:t>
            </a:r>
            <a:r>
              <a:rPr lang="ru-RU" sz="8800" b="1" dirty="0" smtClean="0">
                <a:solidFill>
                  <a:srgbClr val="7030A0"/>
                </a:solidFill>
                <a:latin typeface="Century Gothic" pitchFamily="34" charset="0"/>
              </a:rPr>
              <a:t>ТРАДЬ</a:t>
            </a:r>
            <a:endParaRPr lang="ru-RU" sz="88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947174">
            <a:off x="4462501" y="118569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00FF"/>
                </a:solidFill>
                <a:latin typeface="Bookman Old Style" pitchFamily="18" charset="0"/>
              </a:rPr>
              <a:t>т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е</a:t>
            </a:r>
            <a:r>
              <a:rPr lang="ru-RU" sz="5400" b="1" i="1" dirty="0" smtClean="0">
                <a:solidFill>
                  <a:srgbClr val="0000FF"/>
                </a:solidFill>
                <a:latin typeface="Bookman Old Style" pitchFamily="18" charset="0"/>
              </a:rPr>
              <a:t>традь</a:t>
            </a:r>
            <a:endParaRPr lang="ru-RU" sz="54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85785" y="78579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Вставь пропущенные предлоги 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928934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Записал          тетради.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857628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Положил               тетрадь.  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1714488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Bookman Old Style" pitchFamily="18" charset="0"/>
              </a:rPr>
              <a:t>в</a:t>
            </a:r>
            <a:endParaRPr lang="ru-RU" sz="54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5214950"/>
            <a:ext cx="1574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Bookman Old Style" pitchFamily="18" charset="0"/>
              </a:rPr>
              <a:t>под</a:t>
            </a:r>
            <a:endParaRPr lang="ru-RU" sz="5400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5286388"/>
            <a:ext cx="958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Bookman Old Style" pitchFamily="18" charset="0"/>
              </a:rPr>
              <a:t>за</a:t>
            </a:r>
            <a:endParaRPr lang="ru-RU" sz="5400" b="1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5214950"/>
            <a:ext cx="614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Bookman Old Style" pitchFamily="18" charset="0"/>
              </a:rPr>
              <a:t>у</a:t>
            </a:r>
            <a:endParaRPr lang="ru-RU" sz="54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1785926"/>
            <a:ext cx="2332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Bookman Old Style" pitchFamily="18" charset="0"/>
              </a:rPr>
              <a:t>около</a:t>
            </a:r>
            <a:endParaRPr lang="ru-RU" sz="5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00364 0.1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17917 -0.2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00108"/>
            <a:ext cx="6805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Что значит </a:t>
            </a:r>
            <a:r>
              <a:rPr lang="ru-RU" sz="3200" b="1" dirty="0" smtClean="0">
                <a:latin typeface="Bookman Old Style" pitchFamily="18" charset="0"/>
              </a:rPr>
              <a:t>ОБЩАЯ</a:t>
            </a:r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 тетрадь?</a:t>
            </a:r>
            <a:endParaRPr lang="ru-RU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2669">
            <a:off x="785786" y="2000240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5737">
            <a:off x="5572132" y="2571744"/>
            <a:ext cx="3071818" cy="30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2643174" y="5715016"/>
            <a:ext cx="1214446" cy="71438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85852" y="5661248"/>
            <a:ext cx="1428760" cy="768148"/>
            <a:chOff x="1928794" y="1214422"/>
            <a:chExt cx="1428760" cy="914400"/>
          </a:xfrm>
        </p:grpSpPr>
        <p:sp>
          <p:nvSpPr>
            <p:cNvPr id="4" name="Минус 3"/>
            <p:cNvSpPr/>
            <p:nvPr/>
          </p:nvSpPr>
          <p:spPr>
            <a:xfrm>
              <a:off x="2143108" y="1214422"/>
              <a:ext cx="1214446" cy="914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Минус 6"/>
            <p:cNvSpPr/>
            <p:nvPr/>
          </p:nvSpPr>
          <p:spPr>
            <a:xfrm rot="16200000">
              <a:off x="2100242" y="1114412"/>
              <a:ext cx="571504" cy="914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Блок-схема: узел 7"/>
          <p:cNvSpPr/>
          <p:nvPr/>
        </p:nvSpPr>
        <p:spPr>
          <a:xfrm>
            <a:off x="7215206" y="600076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а 5 из 55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3116"/>
            <a:ext cx="3076575" cy="3810000"/>
          </a:xfrm>
          <a:prstGeom prst="rect">
            <a:avLst/>
          </a:prstGeom>
          <a:noFill/>
        </p:spPr>
      </p:pic>
      <p:sp>
        <p:nvSpPr>
          <p:cNvPr id="10" name="Минус 9"/>
          <p:cNvSpPr/>
          <p:nvPr/>
        </p:nvSpPr>
        <p:spPr>
          <a:xfrm>
            <a:off x="4071934" y="5715016"/>
            <a:ext cx="1214446" cy="71438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5572132" y="5715016"/>
            <a:ext cx="1214446" cy="71438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00298" y="928670"/>
            <a:ext cx="4320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no Pro" pitchFamily="18" charset="0"/>
              </a:rPr>
              <a:t>Составьте предложение</a:t>
            </a:r>
            <a:endParaRPr lang="ru-RU" sz="3200" b="1" dirty="0">
              <a:solidFill>
                <a:srgbClr val="0070C0"/>
              </a:solidFill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149</Words>
  <Application>Microsoft Office PowerPoint</Application>
  <PresentationFormat>Экран (4:3)</PresentationFormat>
  <Paragraphs>42</Paragraphs>
  <Slides>11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Dacha</dc:creator>
  <cp:lastModifiedBy>Школа</cp:lastModifiedBy>
  <cp:revision>31</cp:revision>
  <dcterms:created xsi:type="dcterms:W3CDTF">2009-10-24T17:24:04Z</dcterms:created>
  <dcterms:modified xsi:type="dcterms:W3CDTF">2011-12-14T12:17:25Z</dcterms:modified>
</cp:coreProperties>
</file>