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F9E87-EFB9-45E0-9E45-41C99E855E2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9DE07-F2E8-4FC4-9A60-A29A85D5F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4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9DE07-F2E8-4FC4-9A60-A29A85D5F7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9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D212B44-91F9-425A-BAEF-968A6989CC0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6DC9B4-B4ED-49E3-82F7-DD8A18AF437D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2B44-91F9-425A-BAEF-968A6989CC0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C9B4-B4ED-49E3-82F7-DD8A18AF4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2B44-91F9-425A-BAEF-968A6989CC0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C9B4-B4ED-49E3-82F7-DD8A18AF4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2B44-91F9-425A-BAEF-968A6989CC0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C9B4-B4ED-49E3-82F7-DD8A18AF4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2B44-91F9-425A-BAEF-968A6989CC0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C9B4-B4ED-49E3-82F7-DD8A18AF4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2B44-91F9-425A-BAEF-968A6989CC0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C9B4-B4ED-49E3-82F7-DD8A18AF43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2B44-91F9-425A-BAEF-968A6989CC0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C9B4-B4ED-49E3-82F7-DD8A18AF4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2B44-91F9-425A-BAEF-968A6989CC0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C9B4-B4ED-49E3-82F7-DD8A18AF4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2B44-91F9-425A-BAEF-968A6989CC0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C9B4-B4ED-49E3-82F7-DD8A18AF4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2B44-91F9-425A-BAEF-968A6989CC0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C9B4-B4ED-49E3-82F7-DD8A18AF437D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2B44-91F9-425A-BAEF-968A6989CC0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C9B4-B4ED-49E3-82F7-DD8A18AF4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D212B44-91F9-425A-BAEF-968A6989CC0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26DC9B4-B4ED-49E3-82F7-DD8A18AF43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1" y="2420888"/>
            <a:ext cx="3672408" cy="19897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Система образования в Японии.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Кулешенко</a:t>
            </a:r>
            <a:r>
              <a:rPr lang="ru-RU" dirty="0" smtClean="0"/>
              <a:t> Ксения </a:t>
            </a:r>
          </a:p>
          <a:p>
            <a:r>
              <a:rPr lang="ru-RU" dirty="0" smtClean="0"/>
              <a:t>«МАГУ»  ФИИС </a:t>
            </a:r>
          </a:p>
          <a:p>
            <a:r>
              <a:rPr lang="ru-RU" dirty="0" smtClean="0"/>
              <a:t>2-БПО-ДГИ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1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04856" cy="11521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Считается, что история современной японской школы начинается со второй половины XIX в. Но ее философская основа своими корнями уходит в глубь веков.</a:t>
            </a:r>
            <a:r>
              <a:rPr lang="ru-RU" sz="2000" dirty="0"/>
              <a:t>  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844824"/>
            <a:ext cx="4896543" cy="468052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1400" b="1" dirty="0" smtClean="0"/>
              <a:t>	В </a:t>
            </a:r>
            <a:r>
              <a:rPr lang="ru-RU" sz="1400" b="1" dirty="0"/>
              <a:t>период, предшествовавший реставрации </a:t>
            </a:r>
            <a:r>
              <a:rPr lang="ru-RU" sz="1400" b="1" dirty="0" err="1"/>
              <a:t>Мэйдзи</a:t>
            </a:r>
            <a:r>
              <a:rPr lang="ru-RU" sz="1400" b="1" dirty="0"/>
              <a:t>, </a:t>
            </a:r>
            <a:r>
              <a:rPr lang="ru-RU" sz="1400" b="1" dirty="0" smtClean="0"/>
              <a:t>Самураи занимались </a:t>
            </a:r>
            <a:r>
              <a:rPr lang="ru-RU" sz="1400" b="1" dirty="0"/>
              <a:t>не только военным делом, но и политикой. В связи с этим по всей Японии тогда распространились школы, предназначенные для обучения детей самураев</a:t>
            </a:r>
            <a:r>
              <a:rPr lang="ru-RU" sz="1400" b="1" dirty="0" smtClean="0"/>
              <a:t>.</a:t>
            </a:r>
          </a:p>
          <a:p>
            <a:pPr marL="68580" indent="0" algn="just">
              <a:buNone/>
            </a:pPr>
            <a:r>
              <a:rPr lang="ru-RU" sz="1400" b="1" dirty="0" smtClean="0"/>
              <a:t>	В </a:t>
            </a:r>
            <a:r>
              <a:rPr lang="ru-RU" sz="1400" b="1" dirty="0"/>
              <a:t>этих школах обучали тому, что требовалось военному </a:t>
            </a:r>
            <a:r>
              <a:rPr lang="ru-RU" sz="1400" b="1" dirty="0" smtClean="0"/>
              <a:t>сословию:</a:t>
            </a:r>
          </a:p>
          <a:p>
            <a:pPr algn="just"/>
            <a:r>
              <a:rPr lang="ru-RU" sz="1400" b="1" dirty="0" smtClean="0"/>
              <a:t>самурайский </a:t>
            </a:r>
            <a:r>
              <a:rPr lang="ru-RU" sz="1400" b="1" dirty="0"/>
              <a:t>кодекс </a:t>
            </a:r>
            <a:r>
              <a:rPr lang="ru-RU" sz="1400" b="1" dirty="0" smtClean="0"/>
              <a:t>поведения </a:t>
            </a:r>
          </a:p>
          <a:p>
            <a:pPr algn="just"/>
            <a:r>
              <a:rPr lang="ru-RU" sz="1400" b="1" dirty="0" smtClean="0"/>
              <a:t>моральные ценности</a:t>
            </a:r>
          </a:p>
          <a:p>
            <a:pPr algn="just"/>
            <a:r>
              <a:rPr lang="ru-RU" sz="1400" b="1" dirty="0" smtClean="0"/>
              <a:t>религиозные догмы</a:t>
            </a:r>
          </a:p>
          <a:p>
            <a:pPr algn="just"/>
            <a:r>
              <a:rPr lang="ru-RU" sz="1400" b="1" dirty="0" smtClean="0"/>
              <a:t>основы </a:t>
            </a:r>
            <a:r>
              <a:rPr lang="ru-RU" sz="1400" b="1" dirty="0"/>
              <a:t>боевого искусства. </a:t>
            </a:r>
            <a:endParaRPr lang="ru-RU" sz="1400" b="1" dirty="0" smtClean="0"/>
          </a:p>
          <a:p>
            <a:pPr marL="68580" indent="0" algn="just">
              <a:buNone/>
            </a:pPr>
            <a:r>
              <a:rPr lang="ru-RU" sz="1400" b="1" dirty="0" smtClean="0"/>
              <a:t>	В </a:t>
            </a:r>
            <a:r>
              <a:rPr lang="ru-RU" sz="1400" b="1" dirty="0"/>
              <a:t>эпоху феодализма в Японии функционировали также приходские школы </a:t>
            </a:r>
            <a:r>
              <a:rPr lang="ru-RU" sz="1400" b="1" i="1" dirty="0"/>
              <a:t>(«</a:t>
            </a:r>
            <a:r>
              <a:rPr lang="ru-RU" sz="1400" b="1" i="1" dirty="0" err="1"/>
              <a:t>тэракоя</a:t>
            </a:r>
            <a:r>
              <a:rPr lang="ru-RU" sz="1400" b="1" i="1" dirty="0"/>
              <a:t>»</a:t>
            </a:r>
            <a:r>
              <a:rPr lang="ru-RU" sz="1400" b="1" dirty="0"/>
              <a:t>), в которых обучали чтению, письму и счету. </a:t>
            </a:r>
            <a:endParaRPr lang="ru-RU" sz="1400" b="1" dirty="0" smtClean="0"/>
          </a:p>
          <a:p>
            <a:pPr marL="68580" indent="0" algn="just">
              <a:buNone/>
            </a:pPr>
            <a:r>
              <a:rPr lang="ru-RU" sz="1400" b="1" dirty="0" smtClean="0"/>
              <a:t>	Эти </a:t>
            </a:r>
            <a:r>
              <a:rPr lang="ru-RU" sz="1400" b="1" dirty="0"/>
              <a:t>школы посещали дети горожан и крестьян, в них обучались и взрослые. Обучение в таких школах осуществлялось исключительно на добровольных началах.  </a:t>
            </a:r>
            <a:endParaRPr lang="ru-RU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4640" r="3197" b="4085"/>
          <a:stretch/>
        </p:blipFill>
        <p:spPr>
          <a:xfrm>
            <a:off x="5508105" y="2295306"/>
            <a:ext cx="3077410" cy="40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776864" cy="5904656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b="1" dirty="0"/>
              <a:t>После реставрации </a:t>
            </a:r>
            <a:r>
              <a:rPr lang="ru-RU" b="1" dirty="0" err="1"/>
              <a:t>Мэйдзи</a:t>
            </a:r>
            <a:r>
              <a:rPr lang="ru-RU" b="1" dirty="0"/>
              <a:t>, когда Япония стала усиленно развивать свою экономику, потребовалось большое количество формально обученных работников</a:t>
            </a:r>
            <a:r>
              <a:rPr lang="ru-RU" b="1" dirty="0" smtClean="0"/>
              <a:t>.</a:t>
            </a:r>
          </a:p>
          <a:p>
            <a:pPr marL="68580" indent="0" algn="just">
              <a:buNone/>
            </a:pPr>
            <a:r>
              <a:rPr lang="ru-RU" b="1" dirty="0" smtClean="0"/>
              <a:t> </a:t>
            </a:r>
            <a:r>
              <a:rPr lang="ru-RU" b="1" dirty="0"/>
              <a:t>В стране впервые за ее историю была создана единая система образования, включающая начальную, среднюю и высшую школы. </a:t>
            </a:r>
            <a:endParaRPr lang="ru-RU" b="1" dirty="0" smtClean="0"/>
          </a:p>
          <a:p>
            <a:pPr marL="68580" indent="0" algn="just">
              <a:buNone/>
            </a:pPr>
            <a:endParaRPr lang="ru-RU" b="1" dirty="0" smtClean="0"/>
          </a:p>
          <a:p>
            <a:pPr marL="68580" indent="0" algn="r">
              <a:buNone/>
            </a:pPr>
            <a:r>
              <a:rPr lang="ru-RU" b="1" i="1" dirty="0" smtClean="0"/>
              <a:t> </a:t>
            </a:r>
          </a:p>
          <a:p>
            <a:pPr marL="68580" indent="0" algn="just">
              <a:buNone/>
            </a:pPr>
            <a:endParaRPr lang="ru-RU" b="1" dirty="0" smtClean="0"/>
          </a:p>
          <a:p>
            <a:pPr marL="68580" indent="0" algn="just">
              <a:buNone/>
            </a:pPr>
            <a:endParaRPr lang="ru-RU" b="1" dirty="0"/>
          </a:p>
          <a:p>
            <a:pPr marL="68580" indent="0" algn="just">
              <a:buNone/>
            </a:pPr>
            <a:endParaRPr lang="ru-RU" b="1" dirty="0" smtClean="0"/>
          </a:p>
          <a:p>
            <a:pPr marL="68580" indent="0" algn="just">
              <a:buNone/>
            </a:pPr>
            <a:r>
              <a:rPr lang="ru-RU" b="1" dirty="0" smtClean="0"/>
              <a:t>Всеобщее </a:t>
            </a:r>
            <a:r>
              <a:rPr lang="ru-RU" b="1" dirty="0"/>
              <a:t>обязательное четырехлетнее обучение было провозглашено в Японии еще за три десятилетия до XX века. В 1907 году правительство ввело шестилетнее обязательное обучение. Уже в первые десятилетия XX века шестилетнее образование получали до 99% детей. Только через сорок лет после этого, т. е. в 1974 году, Япония перешла к обязательному девятилетнему обучению.  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8" b="29777"/>
          <a:stretch/>
        </p:blipFill>
        <p:spPr>
          <a:xfrm>
            <a:off x="1115616" y="2636912"/>
            <a:ext cx="6839744" cy="12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1" y="764704"/>
            <a:ext cx="7370588" cy="5257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615" y="6069267"/>
            <a:ext cx="767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Японские школьницы в традиционной одежде в конце ХIХ века</a:t>
            </a:r>
          </a:p>
        </p:txBody>
      </p:sp>
    </p:spTree>
    <p:extLst>
      <p:ext uri="{BB962C8B-B14F-4D97-AF65-F5344CB8AC3E}">
        <p14:creationId xmlns:p14="http://schemas.microsoft.com/office/powerpoint/2010/main" val="2106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0442" y="764704"/>
            <a:ext cx="4194006" cy="565961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600" b="1" dirty="0"/>
              <a:t>В предвоенное </a:t>
            </a:r>
            <a:r>
              <a:rPr lang="ru-RU" sz="1600" b="1" dirty="0" smtClean="0"/>
              <a:t>время господствовала </a:t>
            </a:r>
            <a:r>
              <a:rPr lang="ru-RU" sz="1600" b="1" dirty="0"/>
              <a:t>система «</a:t>
            </a:r>
            <a:r>
              <a:rPr lang="ru-RU" sz="1600" b="1" dirty="0" err="1"/>
              <a:t>сусин</a:t>
            </a:r>
            <a:r>
              <a:rPr lang="ru-RU" sz="1600" b="1" dirty="0"/>
              <a:t>», которая нацеливала учителей на воспитание у школьников целой системы националистических ценностей </a:t>
            </a:r>
            <a:r>
              <a:rPr lang="ru-RU" sz="1600" b="1" dirty="0" smtClean="0"/>
              <a:t>:</a:t>
            </a:r>
          </a:p>
          <a:p>
            <a:r>
              <a:rPr lang="ru-RU" sz="1600" b="1" dirty="0" smtClean="0"/>
              <a:t>преданность императору</a:t>
            </a:r>
          </a:p>
          <a:p>
            <a:r>
              <a:rPr lang="ru-RU" sz="1600" b="1" dirty="0" smtClean="0"/>
              <a:t>национальное превосходство</a:t>
            </a:r>
          </a:p>
          <a:p>
            <a:r>
              <a:rPr lang="ru-RU" sz="1600" b="1" dirty="0" smtClean="0"/>
              <a:t>бескорыстное </a:t>
            </a:r>
            <a:r>
              <a:rPr lang="ru-RU" sz="1600" b="1" dirty="0"/>
              <a:t>служение буржуазному </a:t>
            </a:r>
            <a:r>
              <a:rPr lang="ru-RU" sz="1600" b="1" dirty="0" smtClean="0"/>
              <a:t>государству</a:t>
            </a:r>
          </a:p>
          <a:p>
            <a:pPr marL="68580" indent="0">
              <a:buNone/>
            </a:pPr>
            <a:r>
              <a:rPr lang="ru-RU" sz="1600" b="1" dirty="0" smtClean="0"/>
              <a:t> </a:t>
            </a:r>
            <a:r>
              <a:rPr lang="ru-RU" sz="1600" b="1" dirty="0"/>
              <a:t>После капитуляции система «</a:t>
            </a:r>
            <a:r>
              <a:rPr lang="ru-RU" sz="1600" b="1" dirty="0" err="1"/>
              <a:t>сусин</a:t>
            </a:r>
            <a:r>
              <a:rPr lang="ru-RU" sz="1600" b="1" dirty="0"/>
              <a:t>» была упразднена, но в 1957 году она возродилась под названием «</a:t>
            </a:r>
            <a:r>
              <a:rPr lang="ru-RU" sz="1600" b="1" dirty="0" err="1"/>
              <a:t>дотоку</a:t>
            </a:r>
            <a:r>
              <a:rPr lang="ru-RU" sz="1600" b="1" dirty="0"/>
              <a:t>». Из прежней системы устранили лишь явные ультранационалистические мотивы, сохранив ее конфуцианскую основу. Применительно к общеобразовательной школе — это моральное воспитание, интенсивное обучение и беспрерывные экзамены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" t="4242" r="5490" b="6263"/>
          <a:stretch/>
        </p:blipFill>
        <p:spPr>
          <a:xfrm>
            <a:off x="683568" y="548680"/>
            <a:ext cx="3726873" cy="554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Япония в наши дни.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992888" cy="568863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600" b="1" dirty="0" smtClean="0"/>
              <a:t>Особенности системы образования:</a:t>
            </a:r>
          </a:p>
          <a:p>
            <a:r>
              <a:rPr lang="ru-RU" sz="1600" b="1" dirty="0" smtClean="0"/>
              <a:t>Японский </a:t>
            </a:r>
            <a:r>
              <a:rPr lang="ru-RU" sz="1600" b="1" dirty="0"/>
              <a:t>учебный год начинается 1 апреля, а заканчивается в марте. </a:t>
            </a:r>
            <a:endParaRPr lang="ru-RU" sz="1600" b="1" dirty="0" smtClean="0"/>
          </a:p>
          <a:p>
            <a:r>
              <a:rPr lang="ru-RU" sz="1600" b="1" dirty="0" smtClean="0"/>
              <a:t>Он </a:t>
            </a:r>
            <a:r>
              <a:rPr lang="ru-RU" sz="1600" b="1" dirty="0"/>
              <a:t>разделен на три семестра с 40-дневными каникулами в июле и августе и с зимними каникулами в конце декабря. </a:t>
            </a:r>
            <a:endParaRPr lang="ru-RU" sz="1600" b="1" dirty="0" smtClean="0"/>
          </a:p>
          <a:p>
            <a:r>
              <a:rPr lang="ru-RU" sz="1600" b="1" dirty="0" smtClean="0"/>
              <a:t>Японские </a:t>
            </a:r>
            <a:r>
              <a:rPr lang="ru-RU" sz="1600" b="1" dirty="0"/>
              <a:t>дети посещают школу 240 дней в году, включая занятия по субботам (в США учебный год длится 180 учебных дней). </a:t>
            </a:r>
            <a:endParaRPr lang="ru-RU" sz="1600" b="1" dirty="0" smtClean="0"/>
          </a:p>
          <a:p>
            <a:r>
              <a:rPr lang="ru-RU" sz="1600" b="1" dirty="0" smtClean="0"/>
              <a:t>Классы </a:t>
            </a:r>
            <a:r>
              <a:rPr lang="ru-RU" sz="1600" b="1" dirty="0"/>
              <a:t>в японских школах по установленной норме могут доходить до 45 человек. </a:t>
            </a:r>
            <a:endParaRPr lang="ru-RU" sz="1600" b="1" dirty="0" smtClean="0"/>
          </a:p>
          <a:p>
            <a:r>
              <a:rPr lang="ru-RU" sz="1600" b="1" dirty="0"/>
              <a:t> </a:t>
            </a:r>
            <a:r>
              <a:rPr lang="ru-RU" sz="1600" b="1" dirty="0" smtClean="0"/>
              <a:t>Японская школа куль-</a:t>
            </a:r>
          </a:p>
          <a:p>
            <a:pPr marL="68580" indent="0">
              <a:buNone/>
            </a:pPr>
            <a:r>
              <a:rPr lang="ru-RU" sz="1600" b="1" dirty="0" err="1" smtClean="0"/>
              <a:t>тивирует</a:t>
            </a:r>
            <a:r>
              <a:rPr lang="ru-RU" sz="1600" b="1" dirty="0" smtClean="0"/>
              <a:t>  национальный</a:t>
            </a:r>
          </a:p>
          <a:p>
            <a:pPr marL="68580" indent="0">
              <a:buNone/>
            </a:pPr>
            <a:r>
              <a:rPr lang="ru-RU" sz="1600" b="1" dirty="0" smtClean="0"/>
              <a:t> дух.</a:t>
            </a:r>
          </a:p>
          <a:p>
            <a:r>
              <a:rPr lang="ru-RU" sz="1600" b="1" dirty="0" smtClean="0"/>
              <a:t>В </a:t>
            </a:r>
            <a:r>
              <a:rPr lang="ru-RU" sz="1600" b="1" dirty="0"/>
              <a:t>японской </a:t>
            </a:r>
            <a:r>
              <a:rPr lang="ru-RU" sz="1600" b="1" dirty="0" smtClean="0"/>
              <a:t>школе,</a:t>
            </a:r>
          </a:p>
          <a:p>
            <a:pPr marL="68580" indent="0">
              <a:buNone/>
            </a:pPr>
            <a:r>
              <a:rPr lang="ru-RU" sz="1600" b="1" dirty="0" smtClean="0"/>
              <a:t>особенно </a:t>
            </a:r>
            <a:r>
              <a:rPr lang="ru-RU" sz="1600" b="1" dirty="0"/>
              <a:t>в </a:t>
            </a:r>
            <a:r>
              <a:rPr lang="ru-RU" sz="1600" b="1" dirty="0" smtClean="0"/>
              <a:t>начальной,</a:t>
            </a:r>
          </a:p>
          <a:p>
            <a:pPr marL="68580" indent="0">
              <a:buNone/>
            </a:pPr>
            <a:r>
              <a:rPr lang="ru-RU" sz="1600" b="1" dirty="0" smtClean="0"/>
              <a:t>воспитывается  </a:t>
            </a:r>
            <a:r>
              <a:rPr lang="ru-RU" sz="1600" b="1" dirty="0" err="1" smtClean="0"/>
              <a:t>уваже</a:t>
            </a:r>
            <a:r>
              <a:rPr lang="ru-RU" sz="1600" b="1" dirty="0" smtClean="0"/>
              <a:t> -</a:t>
            </a:r>
          </a:p>
          <a:p>
            <a:pPr marL="68580" indent="0">
              <a:buNone/>
            </a:pPr>
            <a:r>
              <a:rPr lang="ru-RU" sz="1600" b="1" dirty="0" err="1" smtClean="0"/>
              <a:t>ние</a:t>
            </a:r>
            <a:r>
              <a:rPr lang="ru-RU" sz="1600" b="1" dirty="0" smtClean="0"/>
              <a:t> </a:t>
            </a:r>
            <a:r>
              <a:rPr lang="ru-RU" sz="1600" b="1" dirty="0"/>
              <a:t>к родителям </a:t>
            </a:r>
            <a:r>
              <a:rPr lang="ru-RU" sz="1600" b="1" dirty="0" smtClean="0"/>
              <a:t>и стар-</a:t>
            </a:r>
          </a:p>
          <a:p>
            <a:pPr marL="68580" indent="0">
              <a:buNone/>
            </a:pPr>
            <a:r>
              <a:rPr lang="ru-RU" sz="1600" b="1" dirty="0" err="1" smtClean="0"/>
              <a:t>шим</a:t>
            </a:r>
            <a:r>
              <a:rPr lang="ru-RU" sz="1600" b="1" dirty="0"/>
              <a:t>, вера в друзей. </a:t>
            </a:r>
            <a:endParaRPr lang="ru-RU" sz="1600" b="1" dirty="0" smtClean="0"/>
          </a:p>
          <a:p>
            <a:r>
              <a:rPr lang="ru-RU" sz="1600" b="1" dirty="0"/>
              <a:t>Н</a:t>
            </a:r>
            <a:r>
              <a:rPr lang="ru-RU" sz="1600" b="1" dirty="0" smtClean="0"/>
              <a:t>равственный аспект</a:t>
            </a:r>
          </a:p>
          <a:p>
            <a:pPr marL="68580" indent="0">
              <a:buNone/>
            </a:pPr>
            <a:r>
              <a:rPr lang="ru-RU" sz="1600" b="1" dirty="0" smtClean="0"/>
              <a:t>является основной </a:t>
            </a:r>
            <a:r>
              <a:rPr lang="ru-RU" sz="1600" b="1" dirty="0"/>
              <a:t>особенностью, которая отличает японскую общеобразовательную школу от западной.  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64" y="2996952"/>
            <a:ext cx="5355372" cy="28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8664" y="692696"/>
            <a:ext cx="3393776" cy="305219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500" b="1" dirty="0" smtClean="0"/>
              <a:t>	В японской начальной школе </a:t>
            </a:r>
            <a:r>
              <a:rPr lang="ru-RU" sz="1500" b="1" dirty="0"/>
              <a:t>п</a:t>
            </a:r>
            <a:r>
              <a:rPr lang="ru-RU" sz="1500" b="1" dirty="0" smtClean="0"/>
              <a:t>роисходит </a:t>
            </a:r>
            <a:r>
              <a:rPr lang="ru-RU" sz="1500" b="1" dirty="0"/>
              <a:t>взаимодействие семейного и школьного воспитания учащихся. </a:t>
            </a:r>
            <a:r>
              <a:rPr lang="ru-RU" sz="1500" b="1" dirty="0" smtClean="0"/>
              <a:t>Школьники сталкиваются </a:t>
            </a:r>
            <a:r>
              <a:rPr lang="ru-RU" sz="1500" b="1" dirty="0"/>
              <a:t>с культом авторитетов. </a:t>
            </a:r>
            <a:r>
              <a:rPr lang="ru-RU" sz="1500" b="1" dirty="0" smtClean="0"/>
              <a:t>Дома— </a:t>
            </a:r>
            <a:r>
              <a:rPr lang="ru-RU" sz="1500" b="1" dirty="0"/>
              <a:t>авторитет родителей, в школе — авторитет учителя. Оба авторитета непререкаемы. Учащихся начальной школы </a:t>
            </a:r>
            <a:r>
              <a:rPr lang="ru-RU" sz="1500" b="1" dirty="0" smtClean="0"/>
              <a:t>должны безгранично </a:t>
            </a:r>
            <a:r>
              <a:rPr lang="ru-RU" sz="1500" b="1" dirty="0"/>
              <a:t>уважать эти </a:t>
            </a:r>
            <a:r>
              <a:rPr lang="ru-RU" sz="1500" b="1" dirty="0" smtClean="0"/>
              <a:t>авторитеты</a:t>
            </a:r>
            <a:endParaRPr lang="ru-RU" sz="15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4" y="620688"/>
            <a:ext cx="44958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0766" y="3770136"/>
            <a:ext cx="79616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</a:rPr>
              <a:t>Японские дети обучаются групповому поведению. Именно в школе у них формируются ростки </a:t>
            </a:r>
            <a:r>
              <a:rPr lang="ru-RU" sz="1600" b="1" dirty="0" err="1" smtClean="0">
                <a:solidFill>
                  <a:schemeClr val="tx2"/>
                </a:solidFill>
              </a:rPr>
              <a:t>группизма</a:t>
            </a:r>
            <a:r>
              <a:rPr lang="ru-RU" sz="1600" b="1" dirty="0" smtClean="0">
                <a:solidFill>
                  <a:schemeClr val="tx2"/>
                </a:solidFill>
              </a:rPr>
              <a:t>, перерастающие в устойчивые стереотипы поведения. Для этого учащихся вовлекают в групповые беседы, где каждый обязан открываться перед другими и объясняться по поводу допущенных проступков. </a:t>
            </a:r>
            <a:r>
              <a:rPr lang="ru-RU" sz="1600" b="1" dirty="0" smtClean="0">
                <a:solidFill>
                  <a:schemeClr val="tx2"/>
                </a:solidFill>
              </a:rPr>
              <a:t>Здесь</a:t>
            </a:r>
            <a:r>
              <a:rPr lang="ru-RU" sz="1600" b="1" dirty="0" smtClean="0">
                <a:solidFill>
                  <a:schemeClr val="tx2"/>
                </a:solidFill>
              </a:rPr>
              <a:t> подчиняют групповому общению всю жизнь школьника — и сам процесс обучения, и все его свободное время, с целью научить учащихся уважать друг друга и быть преданными своей группе.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</a:rPr>
              <a:t>В связи с этим в школах учащихся не делят (как, например, в США) на </a:t>
            </a:r>
            <a:r>
              <a:rPr lang="ru-RU" sz="1600" b="1" i="1" dirty="0" smtClean="0">
                <a:solidFill>
                  <a:schemeClr val="tx2"/>
                </a:solidFill>
              </a:rPr>
              <a:t>способных, малоспособных и неспособных</a:t>
            </a:r>
            <a:r>
              <a:rPr lang="ru-RU" sz="1600" b="1" dirty="0" smtClean="0">
                <a:solidFill>
                  <a:schemeClr val="tx2"/>
                </a:solidFill>
              </a:rPr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25587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920880" cy="57606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b="1" dirty="0"/>
              <a:t>Японский школьник сдает жесткие вступительные экзамены в среднюю школу второй ступени, в колледж, в университет. Экзамены постоянно преследуют его и в ходе обучения. Поэтому учебный процесс в японских школах </a:t>
            </a:r>
            <a:r>
              <a:rPr lang="ru-RU" sz="2000" b="1" dirty="0" smtClean="0"/>
              <a:t>ориентирован не на творческое овладение знаниями, а на запоминание, т.е</a:t>
            </a:r>
            <a:r>
              <a:rPr lang="ru-RU" sz="2000" b="1" dirty="0"/>
              <a:t>. на приобретение такой информации </a:t>
            </a:r>
            <a:r>
              <a:rPr lang="ru-RU" sz="2000" b="1" dirty="0" smtClean="0"/>
              <a:t>(</a:t>
            </a:r>
            <a:r>
              <a:rPr lang="ru-RU" sz="2000" b="1" dirty="0"/>
              <a:t>например</a:t>
            </a:r>
            <a:r>
              <a:rPr lang="ru-RU" sz="2000" b="1" dirty="0" smtClean="0"/>
              <a:t>,</a:t>
            </a:r>
          </a:p>
          <a:p>
            <a:pPr marL="68580" indent="0">
              <a:buNone/>
            </a:pPr>
            <a:r>
              <a:rPr lang="ru-RU" sz="2000" b="1" dirty="0" smtClean="0"/>
              <a:t>даты </a:t>
            </a:r>
            <a:r>
              <a:rPr lang="ru-RU" sz="2000" b="1" dirty="0"/>
              <a:t>битв, химические </a:t>
            </a:r>
            <a:endParaRPr lang="ru-RU" sz="2000" b="1" dirty="0" smtClean="0"/>
          </a:p>
          <a:p>
            <a:pPr marL="68580" indent="0">
              <a:buNone/>
            </a:pPr>
            <a:r>
              <a:rPr lang="ru-RU" sz="2000" b="1" dirty="0" smtClean="0"/>
              <a:t>формулы </a:t>
            </a:r>
            <a:r>
              <a:rPr lang="ru-RU" sz="2000" b="1" dirty="0"/>
              <a:t>и т. д</a:t>
            </a:r>
            <a:r>
              <a:rPr lang="ru-RU" sz="2000" b="1" dirty="0" smtClean="0"/>
              <a:t>.),которая</a:t>
            </a:r>
          </a:p>
          <a:p>
            <a:pPr marL="68580" indent="0">
              <a:buNone/>
            </a:pPr>
            <a:r>
              <a:rPr lang="ru-RU" sz="2000" b="1" dirty="0" smtClean="0"/>
              <a:t>может </a:t>
            </a:r>
            <a:r>
              <a:rPr lang="ru-RU" sz="2000" b="1" dirty="0"/>
              <a:t>понадобиться </a:t>
            </a:r>
            <a:r>
              <a:rPr lang="ru-RU" sz="2000" b="1" dirty="0"/>
              <a:t>н</a:t>
            </a:r>
            <a:r>
              <a:rPr lang="ru-RU" sz="2000" b="1" dirty="0" smtClean="0"/>
              <a:t>а</a:t>
            </a:r>
          </a:p>
          <a:p>
            <a:pPr marL="68580" indent="0">
              <a:buNone/>
            </a:pPr>
            <a:r>
              <a:rPr lang="ru-RU" sz="2000" b="1" dirty="0" smtClean="0"/>
              <a:t>экзаменах</a:t>
            </a:r>
            <a:r>
              <a:rPr lang="ru-RU" sz="2000" b="1" dirty="0"/>
              <a:t>. Обучение в </a:t>
            </a:r>
            <a:endParaRPr lang="ru-RU" sz="2000" b="1" dirty="0" smtClean="0"/>
          </a:p>
          <a:p>
            <a:pPr marL="68580" indent="0">
              <a:buNone/>
            </a:pPr>
            <a:r>
              <a:rPr lang="ru-RU" sz="2000" b="1" dirty="0" smtClean="0"/>
              <a:t>представлении </a:t>
            </a:r>
            <a:r>
              <a:rPr lang="ru-RU" sz="2000" b="1" dirty="0"/>
              <a:t>многих </a:t>
            </a:r>
            <a:endParaRPr lang="ru-RU" sz="2000" b="1" dirty="0" smtClean="0"/>
          </a:p>
          <a:p>
            <a:pPr marL="68580" indent="0">
              <a:buNone/>
            </a:pPr>
            <a:r>
              <a:rPr lang="ru-RU" sz="2000" b="1" dirty="0" smtClean="0"/>
              <a:t>японцев </a:t>
            </a:r>
            <a:r>
              <a:rPr lang="ru-RU" sz="2000" b="1" dirty="0"/>
              <a:t>выглядит лишь </a:t>
            </a:r>
            <a:endParaRPr lang="ru-RU" sz="2000" b="1" dirty="0" smtClean="0"/>
          </a:p>
          <a:p>
            <a:pPr marL="68580" indent="0">
              <a:buNone/>
            </a:pPr>
            <a:r>
              <a:rPr lang="ru-RU" sz="2000" b="1" dirty="0" smtClean="0"/>
              <a:t>как </a:t>
            </a:r>
            <a:r>
              <a:rPr lang="ru-RU" sz="2000" b="1" dirty="0"/>
              <a:t>подготовка </a:t>
            </a:r>
            <a:endParaRPr lang="ru-RU" sz="2000" b="1" dirty="0" smtClean="0"/>
          </a:p>
          <a:p>
            <a:pPr marL="68580" indent="0">
              <a:buNone/>
            </a:pPr>
            <a:r>
              <a:rPr lang="ru-RU" sz="2000" b="1" dirty="0" smtClean="0"/>
              <a:t>к экзаменам.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90" y="2780928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20080"/>
          </a:xfrm>
        </p:spPr>
        <p:txBody>
          <a:bodyPr/>
          <a:lstStyle/>
          <a:p>
            <a:pPr algn="ctr"/>
            <a:r>
              <a:rPr lang="ru-RU" b="1" dirty="0" smtClean="0"/>
              <a:t>Вывод.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60840" cy="4824536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b="1" dirty="0" smtClean="0"/>
              <a:t>В целом же японская система общего образования выполняет социальный заказ правящих классов Японии. </a:t>
            </a:r>
          </a:p>
          <a:p>
            <a:r>
              <a:rPr lang="ru-RU" b="1" dirty="0" smtClean="0"/>
              <a:t>Главные задачи:</a:t>
            </a:r>
          </a:p>
          <a:p>
            <a:r>
              <a:rPr lang="ru-RU" b="1" dirty="0" smtClean="0"/>
              <a:t>подготовка молодежи для овладения сложными профессиями современного производства</a:t>
            </a:r>
          </a:p>
          <a:p>
            <a:r>
              <a:rPr lang="ru-RU" b="1" dirty="0" smtClean="0"/>
              <a:t>воспитание у молодых людей навыков безоговорочного подчинения авторитету. </a:t>
            </a:r>
          </a:p>
          <a:p>
            <a:pPr marL="68580" indent="0" algn="ctr">
              <a:buNone/>
            </a:pPr>
            <a:r>
              <a:rPr lang="ru-RU" b="1" i="1" dirty="0" smtClean="0"/>
              <a:t>Профессор Токийского университета Т. </a:t>
            </a:r>
            <a:r>
              <a:rPr lang="ru-RU" b="1" i="1" dirty="0" err="1" smtClean="0"/>
              <a:t>Хэмми</a:t>
            </a:r>
            <a:r>
              <a:rPr lang="ru-RU" b="1" i="1" dirty="0" smtClean="0"/>
              <a:t> заметил, что японские школы «не заботятся о том, чтобы учащийся умел вести полемику. Для них важно, чтобы он всегда отвечал: „Я вас понял"».</a:t>
            </a:r>
            <a:r>
              <a:rPr lang="ru-RU" i="1" dirty="0" smtClean="0"/>
              <a:t> </a:t>
            </a:r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2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</TotalTime>
  <Words>551</Words>
  <Application>Microsoft Office PowerPoint</Application>
  <PresentationFormat>Экран (4:3)</PresentationFormat>
  <Paragraphs>62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  Система образования в Японии. </vt:lpstr>
      <vt:lpstr>Считается, что история современной японской школы начинается со второй половины XIX в. Но ее философская основа своими корнями уходит в глубь веков.  </vt:lpstr>
      <vt:lpstr>Презентация PowerPoint</vt:lpstr>
      <vt:lpstr>Презентация PowerPoint</vt:lpstr>
      <vt:lpstr>Презентация PowerPoint</vt:lpstr>
      <vt:lpstr>Япония в наши дни.</vt:lpstr>
      <vt:lpstr>Презентация PowerPoint</vt:lpstr>
      <vt:lpstr>Презентация PowerPoint</vt:lpstr>
      <vt:lpstr>Вывод.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педагогики. Япония.</dc:title>
  <dc:creator>RePack by Diakov</dc:creator>
  <cp:lastModifiedBy>RePack by Diakov</cp:lastModifiedBy>
  <cp:revision>8</cp:revision>
  <dcterms:created xsi:type="dcterms:W3CDTF">2015-12-06T19:02:11Z</dcterms:created>
  <dcterms:modified xsi:type="dcterms:W3CDTF">2015-12-06T20:22:26Z</dcterms:modified>
</cp:coreProperties>
</file>