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87" r:id="rId3"/>
    <p:sldId id="288" r:id="rId4"/>
    <p:sldId id="289" r:id="rId5"/>
    <p:sldId id="290" r:id="rId6"/>
    <p:sldId id="294" r:id="rId7"/>
    <p:sldId id="291" r:id="rId8"/>
    <p:sldId id="292" r:id="rId9"/>
    <p:sldId id="295" r:id="rId10"/>
    <p:sldId id="293" r:id="rId11"/>
    <p:sldId id="297" r:id="rId12"/>
    <p:sldId id="298" r:id="rId13"/>
    <p:sldId id="301" r:id="rId14"/>
    <p:sldId id="299" r:id="rId15"/>
    <p:sldId id="300" r:id="rId16"/>
    <p:sldId id="265" r:id="rId17"/>
    <p:sldId id="266" r:id="rId18"/>
    <p:sldId id="258" r:id="rId19"/>
    <p:sldId id="270" r:id="rId20"/>
    <p:sldId id="302" r:id="rId21"/>
    <p:sldId id="303" r:id="rId22"/>
    <p:sldId id="304" r:id="rId23"/>
    <p:sldId id="305" r:id="rId24"/>
    <p:sldId id="306" r:id="rId25"/>
    <p:sldId id="308" r:id="rId26"/>
    <p:sldId id="285" r:id="rId27"/>
    <p:sldId id="309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EF75D2-4F0A-49F2-A6FD-92B01786CE68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B27FAC-2985-4A09-AE11-13FCB8C55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637D1A-0AF8-4B81-B7A5-32EE970FCA4F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595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46EA20-B2F3-4506-833D-DCB8828F37FC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839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9673-D92B-4159-A03C-6C52FBD098C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3B3C-FEF6-4963-BB89-0E17D4A4E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37590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8FFD-05C3-45B8-9DE6-7ED29A6E748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6D84-DE85-4CDC-A67E-AB720A3D8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89678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E474-4ED3-43D5-BDED-460C2DE02D5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76A3-FD30-4C44-8853-5EC35E706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67474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5D22-B1C8-430D-A0B3-4FC7DC9C551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2CAE-C094-45AC-A5FD-3695F221F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73985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A26FD-49A8-4942-A58D-8ECF55F2C20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5C71-C8E1-42B7-AC68-94DC2B23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10026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912A-B126-4F05-95EC-AE0E7E79481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D2CC-7060-4A1A-8203-3E84D8CD0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95794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1C2D-1057-4AA5-A16E-2CC02762760A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2403-9E32-4782-A3B7-2661854E9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41786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DE26-AC59-4D66-B563-27D718887F67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11AE-78A2-49F5-9F10-8C7F85C6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10818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3518-D062-4F90-B24C-8DB1865CC49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035F-B7DE-4E8A-90B3-8D63D7E2B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1284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F3D6-DF6B-47CE-AAD0-7C77E6E4F18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8A3C-B8C9-4247-89CB-07D9E63CB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37234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6952-4216-4275-A201-550ED1B3C603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3915-CFE4-4412-B86B-814E03774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94148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9A5EE-3AFA-4A15-8F0A-9713196367D8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DB05B6-C9D9-465B-9C9B-811CD3B7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pypast.ru/uploads/posts/thumbs/1264684375_tropa_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13/universman.13/0_1f04d_30cfb01f_X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vgtorrent.ru/forum/photos/0810021645244663_f23_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3306/nadezhdmorozova.36/0_21a56_4baa05a7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981075"/>
            <a:ext cx="9144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8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8800" b="1" i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- жилище</a:t>
            </a:r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030288"/>
            <a:ext cx="3492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большинства народов мира сложились свои тради­ции создания жилища.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1079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Изба – дом русского человека</a:t>
            </a:r>
          </a:p>
        </p:txBody>
      </p:sp>
      <p:pic>
        <p:nvPicPr>
          <p:cNvPr id="22535" name="Picture 6" descr="Картинка 18 из 878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3967" y="644643"/>
            <a:ext cx="5351885" cy="35684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9013" y="4346575"/>
            <a:ext cx="39957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они и у русского народа. С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в летописях упоминается дом -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истопка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истба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изба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 то есть срубленный дом.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Picture 2" descr="C:\Users\User\Desktop\SDC137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5" y="3256438"/>
            <a:ext cx="4705889" cy="35306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9050" y="115888"/>
            <a:ext cx="4662488" cy="2760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Многообразен вид русских изб: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четырёхстенные,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пятистенные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тре­мя, пятью, а иногда и с большим числом окон по фасаду, крытые соломой или дран-кой, с деревянным настилом или земляным полом.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2" y="2876362"/>
            <a:ext cx="3748040" cy="400146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4580" name="Picture 2" descr="http://www.ethnomuseum.ru/imgp/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237" y="116632"/>
            <a:ext cx="4599896" cy="30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slavyanskaya-kultura.ru/images/cca9d2f0b7d8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3212632"/>
            <a:ext cx="5264412" cy="36453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" y="112713"/>
            <a:ext cx="9117012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 планировка избы оставалась неизменной: </a:t>
            </a: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</a:t>
            </a:r>
            <a:r>
              <a:rPr lang="ru-RU" sz="2400" b="1" spc="-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сени,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одну сторону от них жилая часть – </a:t>
            </a:r>
            <a:r>
              <a:rPr lang="ru-RU" sz="2400" b="1" spc="-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отап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ливаемый сруб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другую -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клеть </a:t>
            </a:r>
            <a:r>
              <a:rPr lang="ru-RU" sz="2400" b="1" spc="-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(горница)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место для хранения домашнего имуще­ства и для ночлега в тёплое время года. Сбоку от печи наверху до стены настилали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тёплой избе примыкали 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хозяйственные помещения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18" y="2181224"/>
            <a:ext cx="5040950" cy="46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Картинка 9 из 7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2181225"/>
            <a:ext cx="3759591" cy="46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7025" y="2349500"/>
            <a:ext cx="1111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Полати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Для мамы\Изба\сени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3" y="19359"/>
            <a:ext cx="4166368" cy="352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2" descr="C:\Users\User\Desktop\SDC13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47357"/>
            <a:ext cx="4368000" cy="327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8863" y="3128963"/>
            <a:ext cx="7604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0200" y="3630613"/>
            <a:ext cx="20066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строение русской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избы</a:t>
            </a:r>
          </a:p>
        </p:txBody>
      </p:sp>
      <p:pic>
        <p:nvPicPr>
          <p:cNvPr id="69634" name="Picture 2" descr="http://stranstvie.com/wp-content/uploads/2008/08/etno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696" y="19359"/>
            <a:ext cx="4799999" cy="35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85113" y="3028950"/>
            <a:ext cx="1003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Клеть </a:t>
            </a:r>
          </a:p>
        </p:txBody>
      </p:sp>
      <p:pic>
        <p:nvPicPr>
          <p:cNvPr id="69636" name="Picture 4" descr="http://www.museum.ru/imgB.asp?152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99" y="3547357"/>
            <a:ext cx="2960241" cy="327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5" y="115888"/>
            <a:ext cx="9172575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Избу срубить – дело непростое.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Глав­ный инструмент – топор, бывало всю избу делали без единого гвоздя. </a:t>
            </a:r>
          </a:p>
          <a:p>
            <a:pPr algn="ctr" eaLnBrk="1" hangingPunct="1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Че­тыре бревна, связанные в квадрат, образуют венец.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 кладётся сле­дующий венец, без щелей между брёвнами.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чтобы связь была прочной, в верхнем бревне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вытёсы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-вали желоб, плотно прилегающий к нижнему брев­ну.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48880"/>
            <a:ext cx="5410233" cy="44009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629" name="Picture 5" descr="http://static.ngs.ru/cache/market/4e049394c1583308da7969807fab224f_1381118763_1000_10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" b="-2067"/>
          <a:stretch/>
        </p:blipFill>
        <p:spPr bwMode="auto">
          <a:xfrm>
            <a:off x="5341103" y="2412450"/>
            <a:ext cx="3767401" cy="44009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67"/>
          <a:stretch/>
        </p:blipFill>
        <p:spPr>
          <a:xfrm>
            <a:off x="2157272" y="2424956"/>
            <a:ext cx="3157721" cy="12920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3" y="5084763"/>
            <a:ext cx="3563937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Изба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богатырица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 вырезной,</a:t>
            </a:r>
          </a:p>
          <a:p>
            <a:pPr algn="just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Оконце, как глазница,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Клюев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00" y="45192"/>
            <a:ext cx="8543180" cy="511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4300" y="5100638"/>
            <a:ext cx="5111750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spc="-8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теперь, когда вот новым светом</a:t>
            </a:r>
          </a:p>
          <a:p>
            <a:pPr algn="just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spc="-8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моей коснулась жизнь судьбы,</a:t>
            </a:r>
          </a:p>
          <a:p>
            <a:pPr algn="just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равно остался я поэтом </a:t>
            </a:r>
          </a:p>
          <a:p>
            <a:pPr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бревенчатой избы... </a:t>
            </a:r>
          </a:p>
          <a:p>
            <a:pPr algn="r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Есенин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8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внешнем декоративном убранстве изб также проявились талант народных зодчих.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Резные ажурные наличники на окнах, затейливый конёк над крышей, сказочные крылеч­ки (или гульбища) с кружевными деревянными украшениями... </a:t>
            </a:r>
          </a:p>
        </p:txBody>
      </p:sp>
      <p:pic>
        <p:nvPicPr>
          <p:cNvPr id="3" name="Picture 6" descr="9c1d7cb9aed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463" y="3068960"/>
            <a:ext cx="4506545" cy="367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Для мамы\Изба\наличник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089230"/>
            <a:ext cx="4242033" cy="367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2" descr="C:\Users\HOME\Desktop\Для мамы\Изба\конек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68" y="2110469"/>
            <a:ext cx="2783040" cy="45588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x_nikit_kimr_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157" y="2089230"/>
            <a:ext cx="3368019" cy="4515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absent.ru/images/content/restoran_russkaya_izba/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569" y="2164704"/>
            <a:ext cx="3024000" cy="22322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dob.1september.ru/2010/05/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504" y="4442555"/>
            <a:ext cx="3024000" cy="22377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504" y="2042616"/>
            <a:ext cx="6168992" cy="46267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Жилища </a:t>
            </a: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народов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0075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Гренландии, на Аляске и в Арктике до сих пор люди живут в снежном доме —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иглу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прост и тем не менее неплохо защищает людей от арктичес­кой стужи. Внутренняя высота – 2 метра, диаметр – 3-4 метра. </a:t>
            </a:r>
          </a:p>
        </p:txBody>
      </p:sp>
      <p:pic>
        <p:nvPicPr>
          <p:cNvPr id="4" name="Picture 7" descr="lgInupiatIglo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284984"/>
            <a:ext cx="5251579" cy="34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_iglu_p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587" y="3412183"/>
            <a:ext cx="3780000" cy="34643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0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2389" y="1917430"/>
            <a:ext cx="3780000" cy="16471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image0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88" y="1933575"/>
            <a:ext cx="20304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5" descr="image0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188" y="1895475"/>
            <a:ext cx="178593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5" descr="image0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1933575"/>
            <a:ext cx="21637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813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кочевых народов Крайнего Севера (чукчей, эвенков, коряков и др.) существует переносное жилище -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яранга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имеющее цилинд­рическую форму и коническую крышу. В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ярангах имеется несколько жилых по­мещений.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" y="1628800"/>
            <a:ext cx="6201846" cy="5143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5" descr="yaranga-hutte-siber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961313" cy="140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3106205_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429" y="4828550"/>
            <a:ext cx="2915404" cy="194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ukyaranga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056" y="1628801"/>
            <a:ext cx="2746270" cy="3199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139700"/>
            <a:ext cx="4824412" cy="251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некоторых северных народов основным видом жилища является конический шестовой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крытый берестой. Его внутреннее помещение достигает в диаметре 3-8 метров. </a:t>
            </a:r>
          </a:p>
        </p:txBody>
      </p:sp>
      <p:pic>
        <p:nvPicPr>
          <p:cNvPr id="31748" name="Picture 4" descr="http://chudinov.ru/wp-content/uploads/2007/09/mokoid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033319"/>
            <a:ext cx="4407996" cy="38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godkosmicheskojjery.ru/ethnos/chum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26" y="2564904"/>
            <a:ext cx="4055150" cy="419975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1377"/>
            <a:ext cx="4318805" cy="2911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225"/>
            <a:ext cx="9109075" cy="40338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3200" b="1" i="1" spc="-1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с проверкой домашнего задания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представляли собой храмы первых мировых цивилизаций: Древнего Египта, Месопотамии, Греции, Рима?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храм называют моделью мира?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особенности храмовой архитектуры христианства?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отли­чаются католические храмы от храмов православной церкви?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устро­ена базилика?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устройство традиционных буддийских храмов?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представляет собой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Борободур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крупнейший памятник буддийской архитектуры?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3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сооружениях ислама: мечетях, минаретах, медресе. </a:t>
            </a:r>
          </a:p>
          <a:p>
            <a:pPr marL="432000" indent="-288000" eaLnBrk="1" hangingPunct="1">
              <a:lnSpc>
                <a:spcPts val="22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шедевры исламской архитектуры вам извест­ны?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b="-59"/>
          <a:stretch/>
        </p:blipFill>
        <p:spPr>
          <a:xfrm>
            <a:off x="2023500" y="3938354"/>
            <a:ext cx="2796929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DSC04251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8633" y="3937624"/>
            <a:ext cx="1656184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560" y="3906000"/>
            <a:ext cx="2664296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906000"/>
            <a:ext cx="2051390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amla1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583" y="82915"/>
            <a:ext cx="4392488" cy="37824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umblr_lat310Ym8b1qa0l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071" y="82915"/>
            <a:ext cx="4578083" cy="34335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2" descr="http://hrenovina.net/wp-content/inyu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503613"/>
            <a:ext cx="37576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25" y="3860800"/>
            <a:ext cx="53292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Жилища обитателей Средней Азии и Монголии -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юрты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лёгкие удоб­ные дома без внутренних перегородок.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Круглое основание делится на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частей. Кочевая юрта легко разбирается в пределах часа. Её общий вес составляет 300-400 кг.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38" y="836613"/>
            <a:ext cx="3944937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Жилища народов Африки поражают неожиданными решениями и формами.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африканские народы жи­вут в круглых, как шар, массивных глиняных домах с единственным вхо­дом в виде удлинённого овала, без окон. Другие хижины по форме напоминают цилиндры. </a:t>
            </a:r>
          </a:p>
        </p:txBody>
      </p:sp>
      <p:pic>
        <p:nvPicPr>
          <p:cNvPr id="3" name="Picture 6" descr="arch_afrika_0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0662" y="166328"/>
            <a:ext cx="5112000" cy="30466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302500" y="288925"/>
            <a:ext cx="166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Зимбабве</a:t>
            </a:r>
          </a:p>
        </p:txBody>
      </p:sp>
      <p:pic>
        <p:nvPicPr>
          <p:cNvPr id="7" name="Picture 7" descr="Camero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0662" y="3212976"/>
            <a:ext cx="5113338" cy="35714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0200" y="6270625"/>
            <a:ext cx="203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Камерун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115888"/>
            <a:ext cx="4457700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дома в виде усечённого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конуса, их стены очень крепкие и спо­собны стоять долгие годы. Живут и в </a:t>
            </a: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круглых глиняных мазанках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четырёхугольных домах из обожжённого кирпича. Есть круглые дома с удлинённым входом и двускатной крышей. </a:t>
            </a:r>
          </a:p>
        </p:txBody>
      </p:sp>
      <p:pic>
        <p:nvPicPr>
          <p:cNvPr id="4" name="Picture 11" descr="Картинка 14 из 3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04" y="3667648"/>
            <a:ext cx="4392488" cy="3145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88" y="6381750"/>
            <a:ext cx="27813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Юго-западная Африка</a:t>
            </a:r>
          </a:p>
        </p:txBody>
      </p:sp>
      <p:pic>
        <p:nvPicPr>
          <p:cNvPr id="6" name="Picture 7" descr="lesedivill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2791" y="130773"/>
            <a:ext cx="4680000" cy="32114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46588" y="2911475"/>
            <a:ext cx="1100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ЮАР</a:t>
            </a:r>
          </a:p>
        </p:txBody>
      </p:sp>
      <p:pic>
        <p:nvPicPr>
          <p:cNvPr id="8" name="Picture 5" descr="dogon-houses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985" y="3324425"/>
            <a:ext cx="4680000" cy="3510000"/>
          </a:xfrm>
          <a:prstGeom prst="rect">
            <a:avLst/>
          </a:prstGeom>
          <a:noFill/>
          <a:ln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70400" y="3411538"/>
            <a:ext cx="1604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825" y="188913"/>
            <a:ext cx="4067175" cy="309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Африке есть хижины, стоящие посреди воды, крытые папирусом, на сваях, намертво вбитых в дно.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паводок люди коротают время либо на широких платформах хижин, либо в лодках - пирогах. </a:t>
            </a:r>
            <a:endParaRPr lang="ru-RU" sz="24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6" name="Picture 2" descr="http://content.foto.mail.ru/mail/svetlana-fevral/_answers/i-8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8" y="95028"/>
            <a:ext cx="5117371" cy="38380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288" y="3817938"/>
            <a:ext cx="3779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Бенине по сей день успешно строятся дома на сваях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88" y="4724400"/>
            <a:ext cx="40290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Сваи подгнивают через </a:t>
            </a:r>
          </a:p>
          <a:p>
            <a:pPr algn="ctr">
              <a:defRPr/>
            </a:pP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8-10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лет, и тогда жителям приходится справлять ново­селье. </a:t>
            </a:r>
          </a:p>
        </p:txBody>
      </p:sp>
      <p:pic>
        <p:nvPicPr>
          <p:cNvPr id="7" name="Picture 12" descr="1012439_PH019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002" y="3212976"/>
            <a:ext cx="4962082" cy="36423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650"/>
            <a:ext cx="46259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  <a:tabLst>
                <a:tab pos="666115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Конструк­ция традиционного японского дома сложилась </a:t>
            </a:r>
          </a:p>
          <a:p>
            <a:pPr algn="ctr">
              <a:lnSpc>
                <a:spcPts val="2600"/>
              </a:lnSpc>
              <a:spcAft>
                <a:spcPts val="0"/>
              </a:spcAft>
              <a:tabLst>
                <a:tab pos="666115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векам.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Японский дом - это прежде всего крыша, опирающаяся на деревян­ный каркас.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японского климата дом нужно часто проветривать снизу, а поэтому он приподнят над уровнем земли примерно на 60 см. </a:t>
            </a:r>
          </a:p>
        </p:txBody>
      </p:sp>
      <p:pic>
        <p:nvPicPr>
          <p:cNvPr id="74754" name="Picture 2" descr="http://arthic.ru/dal/ris1/image0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68" y="3789040"/>
            <a:ext cx="3888000" cy="30855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jap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47838"/>
            <a:ext cx="4464000" cy="3231764"/>
          </a:xfrm>
          <a:prstGeom prst="rect">
            <a:avLst/>
          </a:prstGeom>
          <a:noFill/>
          <a:ln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Деревянные дома Японии.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356992"/>
            <a:ext cx="446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4787900" cy="320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дома нет никакой мебели, лишь пол устлан </a:t>
            </a:r>
          </a:p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та­тами – жёсткими соломенными циновками. Черепичная или тростнико­вая кровля японского дома имеет большие навесы.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Естественным продолжением японского дома является сад. </a:t>
            </a:r>
          </a:p>
        </p:txBody>
      </p:sp>
      <p:pic>
        <p:nvPicPr>
          <p:cNvPr id="75780" name="Picture 4" descr="http://ya-ru.ru/wp-content/uploads/514385399_cc031ab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573016"/>
            <a:ext cx="4797124" cy="31948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http://miuki.info/wp-content/gallery/views/8e2802cc9c9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628" y="3573016"/>
            <a:ext cx="4034276" cy="32112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http://img-fotki.yandex.ru/get/5636/123177916.234/0_dc0dd_ab923216_X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673" y="47492"/>
            <a:ext cx="4444080" cy="3587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44450"/>
            <a:ext cx="903763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432000" indent="-324000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  <a:tabLst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заключается своеобразие жилищных построек различных народов мира? </a:t>
            </a:r>
          </a:p>
          <a:p>
            <a:pPr marL="432000" indent="-324000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  <a:tabLst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их архитектуре учитываются природно-климатические усло­вия и образ жизни человека? </a:t>
            </a:r>
          </a:p>
          <a:p>
            <a:pPr marL="432000" indent="-324000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  <a:tabLst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Приходилось ли вам видеть какие-либо не­обычные дома - жилища человека?</a:t>
            </a:r>
          </a:p>
          <a:p>
            <a:pPr marL="432000" indent="-324000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  <a:tabLst>
                <a:tab pos="90995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ваши впечатления?</a:t>
            </a:r>
          </a:p>
          <a:p>
            <a:pPr marL="432000" indent="-324000">
              <a:lnSpc>
                <a:spcPts val="28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доме в будущем вы хотели бы жить и почему?</a:t>
            </a:r>
          </a:p>
        </p:txBody>
      </p:sp>
      <p:pic>
        <p:nvPicPr>
          <p:cNvPr id="5" name="Picture 4" descr="http://img-fotki.yandex.ru/get/4713/27701632.48/0_65e16_4e58024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" y="3475452"/>
            <a:ext cx="3523981" cy="32403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3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5454" y="3475450"/>
            <a:ext cx="2649017" cy="31939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hudinov.ru/wp-content/uploads/2007/09/mokoid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95" y="3454358"/>
            <a:ext cx="2874509" cy="32403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М.: Дрофа, 2007.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Ю.Е.Галушкина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Учитель. 2007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художественной культуры (поурочное планирование), 8 класс.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Корифей. 2009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47625">
              <a:lnSpc>
                <a:spcPct val="150000"/>
              </a:lnSpc>
              <a:spcAft>
                <a:spcPts val="0"/>
              </a:spcAft>
              <a:tabLst>
                <a:tab pos="909955" algn="l"/>
              </a:tabLst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03230"/>
      </p:ext>
    </p:extLst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5312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Архитектура – летопись мира,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которая говорит тогда, когда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уже молчат и песни, и предания.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Н. В. Гоголь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764091"/>
            <a:ext cx="7693801" cy="36004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3" y="115888"/>
            <a:ext cx="9144001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протяжении истории человек не только возводил храмы, но и строил дома, служившие ему защитой от холода, дождя и зноя. Человек начинал за­думываться о благоустройстве и уюте своего жилища.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0" y="5326063"/>
            <a:ext cx="5465763" cy="141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ts val="2100"/>
              </a:lnSpc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не ограничива­лись тем, что было необходимо для безопасности, но захотели и всего того, что способно создать всяческие удобства»</a:t>
            </a:r>
          </a:p>
          <a:p>
            <a:pPr algn="r" eaLnBrk="1" hangingPunct="1">
              <a:defRPr/>
            </a:pP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Итальянский архитектор Альберти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16388" name="Рисунок 3" descr="Большая Азишская пещера. Стоянка Древнего человека.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" y="1630650"/>
            <a:ext cx="5528460" cy="3714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04_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553" y="1630650"/>
            <a:ext cx="3688685" cy="50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12888" y="1727200"/>
            <a:ext cx="390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Жилище пещерного человека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38" y="714375"/>
            <a:ext cx="5580062" cy="2427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древнейшем городе Иерихоне археологи обнаружили остатки глинобитных одноквартирных домов с полами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покрытыми штукатур­кой из извести. В кладке подобных домов были обнаружены и оконные проёмы. </a:t>
            </a:r>
          </a:p>
        </p:txBody>
      </p:sp>
      <p:pic>
        <p:nvPicPr>
          <p:cNvPr id="17411" name="Picture 7" descr="Картинка 28 из 3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747487"/>
            <a:ext cx="3060830" cy="30920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Иерихон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49561"/>
            <a:ext cx="5221230" cy="325975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013" y="6165850"/>
            <a:ext cx="47736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Иерихон. Основан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 тыс. до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н.э</a:t>
            </a:r>
            <a:endParaRPr lang="ru-RU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Археологические раскопки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9438" y="49213"/>
            <a:ext cx="3883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Взятие Иерихона. 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Миниатюра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Ж.Фуке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ок.1475г.</a:t>
            </a:r>
          </a:p>
        </p:txBody>
      </p:sp>
      <p:pic>
        <p:nvPicPr>
          <p:cNvPr id="1741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667" y="120969"/>
            <a:ext cx="3089275" cy="352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838" y="400050"/>
            <a:ext cx="53641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часть горожан города Ура в Месопотамии жила в одно­этажных домах из сырцового кирпича,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где насчитывалось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до 10 небольших комнат, освещенных маленькими окнами.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71595" y="2862416"/>
            <a:ext cx="7009316" cy="39955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3975" y="4595813"/>
            <a:ext cx="21780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шумерский город Ур.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тыс. до н.э.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i="1" spc="-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рхеологические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раскопки</a:t>
            </a:r>
          </a:p>
        </p:txBody>
      </p:sp>
      <p:pic>
        <p:nvPicPr>
          <p:cNvPr id="18437" name="Picture 2" descr="C:\Users\User\Desktop\Новая папка\Дом из сырцового кирпич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9" y="116631"/>
            <a:ext cx="3719513" cy="27860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88925" y="2825750"/>
            <a:ext cx="168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из сырцового кирпича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404813"/>
            <a:ext cx="4643437" cy="2759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Егип­те кирпичные дома богатых людей возводились посреди фруктовых садов с прудом и беседками.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Комнаты имели окна под потолком, а стены и пол покрывались фресковыми росписями. 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304"/>
            <a:ext cx="4536000" cy="34124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5"/>
            <a:ext cx="4101749" cy="35730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8" y="4221163"/>
            <a:ext cx="4572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на смену простым и незамысловатым жилищам придут удобные дома с гале­реями и колоннадами.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487363"/>
            <a:ext cx="4383087" cy="2759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жилые дома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современном понимании)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начинают возводить в Древнем Риме.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крупных городах Древнего Рима начали возводить и первые многоэтажные дома -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инсулы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2550" y="3644900"/>
            <a:ext cx="24495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Инсула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Риме (реконструкция)</a:t>
            </a:r>
          </a:p>
        </p:txBody>
      </p:sp>
      <p:pic>
        <p:nvPicPr>
          <p:cNvPr id="20485" name="Picture 4" descr="http://img-fotki.yandex.ru/get/4713/27701632.48/0_65e16_4e58024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3134"/>
            <a:ext cx="4778279" cy="36638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s47.radikal.ru/i118/0812/76/647abb41bc2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374" y="3275528"/>
            <a:ext cx="5332643" cy="35824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6225"/>
            <a:ext cx="4140200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городами строили виллы, поражавшие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ве-лико­лепием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роскошью.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Подобные постройки можно было встретить в одном из красивейших италийских городов - Помпее, разрушен­ном </a:t>
            </a:r>
          </a:p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79 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 извержения вулкана Везувия.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3930650"/>
            <a:ext cx="48053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Вилла Мистерий. Находится возле города Помпея. II в. до н.э.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наиболее сохранившихся.</a:t>
            </a:r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351" y="91799"/>
            <a:ext cx="4967287" cy="37258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816" y="4882424"/>
            <a:ext cx="4981514" cy="172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3763478"/>
            <a:ext cx="4196986" cy="30715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1044575" y="6389688"/>
            <a:ext cx="420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Реконструкция внешнего вида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073525" y="139700"/>
            <a:ext cx="321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вид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5245100" y="3786188"/>
            <a:ext cx="3792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Знаменитые фрески виллы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1182</Words>
  <Application>Microsoft Office PowerPoint</Application>
  <PresentationFormat>Экран (4:3)</PresentationFormat>
  <Paragraphs>106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Arbat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113</cp:revision>
  <dcterms:created xsi:type="dcterms:W3CDTF">2010-11-13T05:43:33Z</dcterms:created>
  <dcterms:modified xsi:type="dcterms:W3CDTF">2016-01-28T10:26:14Z</dcterms:modified>
</cp:coreProperties>
</file>