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
  </p:handout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468313" y="3671888"/>
            <a:ext cx="6048375" cy="1109662"/>
          </a:xfrm>
        </p:spPr>
        <p:txBody>
          <a:bodyPr/>
          <a:lstStyle>
            <a:lvl1pPr>
              <a:defRPr sz="3200" b="1">
                <a:solidFill>
                  <a:schemeClr val="bg1"/>
                </a:solidFill>
              </a:defRPr>
            </a:lvl1pPr>
          </a:lstStyle>
          <a:p>
            <a:r>
              <a:rPr lang="ru-RU" smtClean="0"/>
              <a:t>Образец заголовка</a:t>
            </a:r>
            <a:endParaRPr lang="ru-RU"/>
          </a:p>
        </p:txBody>
      </p:sp>
      <p:sp>
        <p:nvSpPr>
          <p:cNvPr id="5123" name="Rectangle 3"/>
          <p:cNvSpPr>
            <a:spLocks noGrp="1" noChangeArrowheads="1"/>
          </p:cNvSpPr>
          <p:nvPr>
            <p:ph type="subTitle" idx="1"/>
          </p:nvPr>
        </p:nvSpPr>
        <p:spPr>
          <a:xfrm>
            <a:off x="468313" y="4532313"/>
            <a:ext cx="6048375" cy="696912"/>
          </a:xfrm>
        </p:spPr>
        <p:txBody>
          <a:bodyPr/>
          <a:lstStyle>
            <a:lvl1pPr marL="0" indent="0">
              <a:buFontTx/>
              <a:buNone/>
              <a:defRPr sz="2400" b="1">
                <a:solidFill>
                  <a:schemeClr val="bg1"/>
                </a:solidFill>
              </a:defRPr>
            </a:lvl1pPr>
          </a:lstStyle>
          <a:p>
            <a:r>
              <a:rPr lang="ru-RU" smtClean="0"/>
              <a:t>Образец подзаголовка</a:t>
            </a: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10388" y="1984375"/>
            <a:ext cx="1909762" cy="44672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176338" y="1984375"/>
            <a:ext cx="5581650" cy="44672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176338" y="2492375"/>
            <a:ext cx="3744912" cy="3959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73650" y="2492375"/>
            <a:ext cx="3746500" cy="3959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87450" y="1984375"/>
            <a:ext cx="6553200" cy="508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ru-RU" smtClean="0"/>
          </a:p>
        </p:txBody>
      </p:sp>
      <p:sp>
        <p:nvSpPr>
          <p:cNvPr id="1027" name="Rectangle 3"/>
          <p:cNvSpPr>
            <a:spLocks noGrp="1" noChangeArrowheads="1"/>
          </p:cNvSpPr>
          <p:nvPr>
            <p:ph type="body" idx="1"/>
          </p:nvPr>
        </p:nvSpPr>
        <p:spPr bwMode="auto">
          <a:xfrm>
            <a:off x="1176338" y="2492375"/>
            <a:ext cx="7643812" cy="3959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600">
          <a:solidFill>
            <a:schemeClr val="bg2"/>
          </a:solidFill>
          <a:latin typeface="+mj-lt"/>
          <a:ea typeface="+mj-ea"/>
          <a:cs typeface="+mj-cs"/>
        </a:defRPr>
      </a:lvl1pPr>
      <a:lvl2pPr algn="l" rtl="0" eaLnBrk="1" fontAlgn="base" hangingPunct="1">
        <a:spcBef>
          <a:spcPct val="0"/>
        </a:spcBef>
        <a:spcAft>
          <a:spcPct val="0"/>
        </a:spcAft>
        <a:defRPr sz="3600">
          <a:solidFill>
            <a:schemeClr val="bg2"/>
          </a:solidFill>
          <a:latin typeface="Arial" charset="0"/>
        </a:defRPr>
      </a:lvl2pPr>
      <a:lvl3pPr algn="l" rtl="0" eaLnBrk="1" fontAlgn="base" hangingPunct="1">
        <a:spcBef>
          <a:spcPct val="0"/>
        </a:spcBef>
        <a:spcAft>
          <a:spcPct val="0"/>
        </a:spcAft>
        <a:defRPr sz="3600">
          <a:solidFill>
            <a:schemeClr val="bg2"/>
          </a:solidFill>
          <a:latin typeface="Arial" charset="0"/>
        </a:defRPr>
      </a:lvl3pPr>
      <a:lvl4pPr algn="l" rtl="0" eaLnBrk="1" fontAlgn="base" hangingPunct="1">
        <a:spcBef>
          <a:spcPct val="0"/>
        </a:spcBef>
        <a:spcAft>
          <a:spcPct val="0"/>
        </a:spcAft>
        <a:defRPr sz="3600">
          <a:solidFill>
            <a:schemeClr val="bg2"/>
          </a:solidFill>
          <a:latin typeface="Arial" charset="0"/>
        </a:defRPr>
      </a:lvl4pPr>
      <a:lvl5pPr algn="l" rtl="0" eaLnBrk="1" fontAlgn="base" hangingPunct="1">
        <a:spcBef>
          <a:spcPct val="0"/>
        </a:spcBef>
        <a:spcAft>
          <a:spcPct val="0"/>
        </a:spcAft>
        <a:defRPr sz="3600">
          <a:solidFill>
            <a:schemeClr val="bg2"/>
          </a:solidFill>
          <a:latin typeface="Arial" charset="0"/>
        </a:defRPr>
      </a:lvl5pPr>
      <a:lvl6pPr marL="457200" algn="l" rtl="0" eaLnBrk="1" fontAlgn="base" hangingPunct="1">
        <a:spcBef>
          <a:spcPct val="0"/>
        </a:spcBef>
        <a:spcAft>
          <a:spcPct val="0"/>
        </a:spcAft>
        <a:defRPr sz="3600">
          <a:solidFill>
            <a:schemeClr val="bg2"/>
          </a:solidFill>
          <a:latin typeface="Arial" charset="0"/>
        </a:defRPr>
      </a:lvl6pPr>
      <a:lvl7pPr marL="914400" algn="l" rtl="0" eaLnBrk="1" fontAlgn="base" hangingPunct="1">
        <a:spcBef>
          <a:spcPct val="0"/>
        </a:spcBef>
        <a:spcAft>
          <a:spcPct val="0"/>
        </a:spcAft>
        <a:defRPr sz="3600">
          <a:solidFill>
            <a:schemeClr val="bg2"/>
          </a:solidFill>
          <a:latin typeface="Arial" charset="0"/>
        </a:defRPr>
      </a:lvl7pPr>
      <a:lvl8pPr marL="1371600" algn="l" rtl="0" eaLnBrk="1" fontAlgn="base" hangingPunct="1">
        <a:spcBef>
          <a:spcPct val="0"/>
        </a:spcBef>
        <a:spcAft>
          <a:spcPct val="0"/>
        </a:spcAft>
        <a:defRPr sz="3600">
          <a:solidFill>
            <a:schemeClr val="bg2"/>
          </a:solidFill>
          <a:latin typeface="Arial" charset="0"/>
        </a:defRPr>
      </a:lvl8pPr>
      <a:lvl9pPr marL="1828800" algn="l" rtl="0" eaLnBrk="1" fontAlgn="base" hangingPunct="1">
        <a:spcBef>
          <a:spcPct val="0"/>
        </a:spcBef>
        <a:spcAft>
          <a:spcPct val="0"/>
        </a:spcAft>
        <a:defRPr sz="3600">
          <a:solidFill>
            <a:schemeClr val="bg2"/>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b="1">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3059832" y="692696"/>
            <a:ext cx="5400675" cy="665163"/>
          </a:xfrm>
          <a:noFill/>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36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The history of </a:t>
            </a:r>
            <a:br>
              <a:rPr lang="en-US" sz="36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br>
            <a:r>
              <a:rPr lang="en-US" sz="36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Trafalgar Square</a:t>
            </a:r>
            <a:endParaRPr lang="uk-UA" sz="36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ahoma" charset="0"/>
            </a:endParaRPr>
          </a:p>
        </p:txBody>
      </p:sp>
      <p:pic>
        <p:nvPicPr>
          <p:cNvPr id="4" name="Рисунок 3" descr="trafalgar11.jpg"/>
          <p:cNvPicPr>
            <a:picLocks noChangeAspect="1"/>
          </p:cNvPicPr>
          <p:nvPr/>
        </p:nvPicPr>
        <p:blipFill>
          <a:blip r:embed="rId2" cstate="print"/>
          <a:stretch>
            <a:fillRect/>
          </a:stretch>
        </p:blipFill>
        <p:spPr>
          <a:xfrm>
            <a:off x="4179145" y="2780928"/>
            <a:ext cx="4964855" cy="3384376"/>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royal_horce1.jpg"/>
          <p:cNvPicPr>
            <a:picLocks noChangeAspect="1"/>
          </p:cNvPicPr>
          <p:nvPr/>
        </p:nvPicPr>
        <p:blipFill>
          <a:blip r:embed="rId2" cstate="print"/>
          <a:stretch>
            <a:fillRect/>
          </a:stretch>
        </p:blipFill>
        <p:spPr>
          <a:xfrm>
            <a:off x="5940152" y="3672680"/>
            <a:ext cx="2987824" cy="1988568"/>
          </a:xfrm>
          <a:prstGeom prst="rect">
            <a:avLst/>
          </a:prstGeom>
        </p:spPr>
      </p:pic>
      <p:pic>
        <p:nvPicPr>
          <p:cNvPr id="8" name="Рисунок 7" descr="royal_horce2.jpg"/>
          <p:cNvPicPr>
            <a:picLocks noChangeAspect="1"/>
          </p:cNvPicPr>
          <p:nvPr/>
        </p:nvPicPr>
        <p:blipFill>
          <a:blip r:embed="rId3" cstate="print"/>
          <a:stretch>
            <a:fillRect/>
          </a:stretch>
        </p:blipFill>
        <p:spPr>
          <a:xfrm>
            <a:off x="5940152" y="744763"/>
            <a:ext cx="2952328" cy="2180181"/>
          </a:xfrm>
          <a:prstGeom prst="rect">
            <a:avLst/>
          </a:prstGeom>
        </p:spPr>
      </p:pic>
      <p:sp>
        <p:nvSpPr>
          <p:cNvPr id="5" name="Прямоугольник 4"/>
          <p:cNvSpPr/>
          <p:nvPr/>
        </p:nvSpPr>
        <p:spPr>
          <a:xfrm>
            <a:off x="251520" y="1690930"/>
            <a:ext cx="5472608" cy="3970318"/>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n-US" sz="3600" dirty="0">
                <a:latin typeface="Times New Roman" pitchFamily="18" charset="0"/>
                <a:cs typeface="Times New Roman" pitchFamily="18" charset="0"/>
              </a:rPr>
              <a:t>B</a:t>
            </a:r>
            <a:r>
              <a:rPr lang="en-US" sz="3600" dirty="0" smtClean="0">
                <a:latin typeface="Times New Roman" pitchFamily="18" charset="0"/>
                <a:cs typeface="Times New Roman" pitchFamily="18" charset="0"/>
              </a:rPr>
              <a:t>efore the XIX century, this is the place where the royal stables</a:t>
            </a:r>
            <a:r>
              <a:rPr lang="ru-RU"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are situated. King Edward I decided to make out the stables and build on this site square, which originally bore his name.</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1835696" y="1268760"/>
            <a:ext cx="4572000" cy="3970318"/>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2">
            <a:schemeClr val="accent6"/>
          </a:fillRef>
          <a:effectRef idx="1">
            <a:schemeClr val="accent6"/>
          </a:effectRef>
          <a:fontRef idx="minor">
            <a:schemeClr val="dk1"/>
          </a:fontRef>
        </p:style>
        <p:txBody>
          <a:bodyPr>
            <a:spAutoFit/>
          </a:bodyPr>
          <a:lstStyle/>
          <a:p>
            <a:pPr algn="ctr"/>
            <a:r>
              <a:rPr lang="en-US" sz="3600" dirty="0">
                <a:solidFill>
                  <a:schemeClr val="dk1"/>
                </a:solidFill>
                <a:latin typeface="Times New Roman" pitchFamily="18" charset="0"/>
                <a:cs typeface="Times New Roman" pitchFamily="18" charset="0"/>
              </a:rPr>
              <a:t>Architect Charles Berry drafted area, its theme was dedicated to the victory of the British fleet in 1805 in the battle off Cape Trafalgar</a:t>
            </a:r>
            <a:r>
              <a:rPr lang="en-US" sz="3600" dirty="0" smtClean="0">
                <a:solidFill>
                  <a:schemeClr val="dk1"/>
                </a:solidFill>
                <a:latin typeface="Times New Roman" pitchFamily="18" charset="0"/>
                <a:cs typeface="Times New Roman" pitchFamily="18" charset="0"/>
              </a:rPr>
              <a:t>.</a:t>
            </a:r>
            <a:endParaRPr lang="ru-RU" dirty="0"/>
          </a:p>
        </p:txBody>
      </p:sp>
      <p:pic>
        <p:nvPicPr>
          <p:cNvPr id="5" name="Рисунок 4" descr="1316197914_barry.jpg"/>
          <p:cNvPicPr>
            <a:picLocks noChangeAspect="1"/>
          </p:cNvPicPr>
          <p:nvPr/>
        </p:nvPicPr>
        <p:blipFill>
          <a:blip r:embed="rId3" cstate="print"/>
          <a:stretch>
            <a:fillRect/>
          </a:stretch>
        </p:blipFill>
        <p:spPr>
          <a:xfrm>
            <a:off x="6426200" y="1268760"/>
            <a:ext cx="2717800" cy="381000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148064" y="476672"/>
            <a:ext cx="3358612" cy="646331"/>
          </a:xfrm>
          <a:prstGeom prst="rect">
            <a:avLst/>
          </a:prstGeom>
        </p:spPr>
        <p:txBody>
          <a:bodyPr wrap="none">
            <a:spAutoFit/>
          </a:bodyPr>
          <a:lstStyle/>
          <a:p>
            <a:r>
              <a:rPr lang="en-US" sz="3600"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Nelson's Column</a:t>
            </a:r>
            <a:endParaRPr lang="ru-RU" sz="3600" dirty="0">
              <a:solidFill>
                <a:srgbClr val="0000CC"/>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Прямоугольник 4"/>
          <p:cNvSpPr/>
          <p:nvPr/>
        </p:nvSpPr>
        <p:spPr>
          <a:xfrm>
            <a:off x="648072" y="1436578"/>
            <a:ext cx="4572000" cy="5016758"/>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2">
            <a:schemeClr val="accent6"/>
          </a:fillRef>
          <a:effectRef idx="1">
            <a:schemeClr val="accent6"/>
          </a:effectRef>
          <a:fontRef idx="minor">
            <a:schemeClr val="dk1"/>
          </a:fontRef>
        </p:style>
        <p:txBody>
          <a:bodyPr>
            <a:spAutoFit/>
          </a:bodyPr>
          <a:lstStyle/>
          <a:p>
            <a:pPr algn="ctr"/>
            <a:r>
              <a:rPr lang="en-US" sz="3200" dirty="0" smtClean="0">
                <a:latin typeface="Times New Roman" pitchFamily="18" charset="0"/>
                <a:cs typeface="Times New Roman" pitchFamily="18" charset="0"/>
              </a:rPr>
              <a:t>In the center of the square there is a monument to the legendary Admiral - a column topped by a five-meter figure of Horatio Nelson. Installed a 44-meter column was in 1842, </a:t>
            </a:r>
            <a:r>
              <a:rPr lang="en-US" sz="3200" dirty="0" smtClean="0">
                <a:latin typeface="Times New Roman" pitchFamily="18" charset="0"/>
                <a:cs typeface="Times New Roman" pitchFamily="18" charset="0"/>
              </a:rPr>
              <a:t>it </a:t>
            </a:r>
            <a:r>
              <a:rPr lang="en-US" sz="3200" dirty="0" smtClean="0">
                <a:latin typeface="Times New Roman" pitchFamily="18" charset="0"/>
                <a:cs typeface="Times New Roman" pitchFamily="18" charset="0"/>
              </a:rPr>
              <a:t>made the sculptor William </a:t>
            </a:r>
            <a:r>
              <a:rPr lang="en-US" sz="3200" dirty="0" err="1" smtClean="0">
                <a:latin typeface="Times New Roman" pitchFamily="18" charset="0"/>
                <a:cs typeface="Times New Roman" pitchFamily="18" charset="0"/>
              </a:rPr>
              <a:t>Railton</a:t>
            </a:r>
            <a:r>
              <a:rPr lang="en-US" sz="3200" dirty="0" smtClean="0">
                <a:latin typeface="Times New Roman" pitchFamily="18" charset="0"/>
                <a:cs typeface="Times New Roman" pitchFamily="18" charset="0"/>
              </a:rPr>
              <a:t> of dark gray granite.</a:t>
            </a:r>
            <a:endParaRPr lang="ru-RU" sz="3200" dirty="0">
              <a:latin typeface="Times New Roman" pitchFamily="18" charset="0"/>
              <a:cs typeface="Times New Roman" pitchFamily="18" charset="0"/>
            </a:endParaRPr>
          </a:p>
        </p:txBody>
      </p:sp>
      <p:pic>
        <p:nvPicPr>
          <p:cNvPr id="6" name="Рисунок 5" descr="berlin.jpg"/>
          <p:cNvPicPr>
            <a:picLocks noChangeAspect="1"/>
          </p:cNvPicPr>
          <p:nvPr/>
        </p:nvPicPr>
        <p:blipFill>
          <a:blip r:embed="rId2" cstate="print"/>
          <a:stretch>
            <a:fillRect/>
          </a:stretch>
        </p:blipFill>
        <p:spPr>
          <a:xfrm>
            <a:off x="6012160" y="1196752"/>
            <a:ext cx="2647950" cy="527685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1916832"/>
            <a:ext cx="4572000" cy="34163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2">
            <a:schemeClr val="accent6"/>
          </a:fillRef>
          <a:effectRef idx="1">
            <a:schemeClr val="accent6"/>
          </a:effectRef>
          <a:fontRef idx="minor">
            <a:schemeClr val="dk1"/>
          </a:fontRef>
        </p:style>
        <p:txBody>
          <a:bodyPr>
            <a:spAutoFit/>
          </a:bodyPr>
          <a:lstStyle/>
          <a:p>
            <a:pPr algn="ctr"/>
            <a:r>
              <a:rPr lang="en-US" sz="3600" dirty="0" smtClean="0">
                <a:latin typeface="Times New Roman" pitchFamily="18" charset="0"/>
                <a:cs typeface="Times New Roman" pitchFamily="18" charset="0"/>
              </a:rPr>
              <a:t>After a quarter century, the colony were four six-meter work </a:t>
            </a:r>
            <a:r>
              <a:rPr lang="en-US" sz="3600" dirty="0" err="1" smtClean="0">
                <a:latin typeface="Times New Roman" pitchFamily="18" charset="0"/>
                <a:cs typeface="Times New Roman" pitchFamily="18" charset="0"/>
              </a:rPr>
              <a:t>Lendsira</a:t>
            </a:r>
            <a:r>
              <a:rPr lang="en-US" sz="3600" dirty="0" smtClean="0">
                <a:latin typeface="Times New Roman" pitchFamily="18" charset="0"/>
                <a:cs typeface="Times New Roman" pitchFamily="18" charset="0"/>
              </a:rPr>
              <a:t> lion. The height of each lion reaches 6.5 meters.</a:t>
            </a:r>
            <a:endParaRPr lang="ru-RU" sz="3600" dirty="0">
              <a:latin typeface="Times New Roman" pitchFamily="18" charset="0"/>
              <a:cs typeface="Times New Roman" pitchFamily="18" charset="0"/>
            </a:endParaRPr>
          </a:p>
        </p:txBody>
      </p:sp>
      <p:pic>
        <p:nvPicPr>
          <p:cNvPr id="5" name="Рисунок 4" descr="en-trafalgar-square-lion.jpg"/>
          <p:cNvPicPr>
            <a:picLocks noChangeAspect="1"/>
          </p:cNvPicPr>
          <p:nvPr/>
        </p:nvPicPr>
        <p:blipFill>
          <a:blip r:embed="rId2" cstate="print"/>
          <a:stretch>
            <a:fillRect/>
          </a:stretch>
        </p:blipFill>
        <p:spPr>
          <a:xfrm>
            <a:off x="6588224" y="548680"/>
            <a:ext cx="2143125" cy="2857500"/>
          </a:xfrm>
          <a:prstGeom prst="rect">
            <a:avLst/>
          </a:prstGeom>
        </p:spPr>
      </p:pic>
      <p:pic>
        <p:nvPicPr>
          <p:cNvPr id="6" name="Рисунок 5" descr="0_4155.jpg"/>
          <p:cNvPicPr>
            <a:picLocks noChangeAspect="1"/>
          </p:cNvPicPr>
          <p:nvPr/>
        </p:nvPicPr>
        <p:blipFill>
          <a:blip r:embed="rId3" cstate="print"/>
          <a:stretch>
            <a:fillRect/>
          </a:stretch>
        </p:blipFill>
        <p:spPr>
          <a:xfrm>
            <a:off x="5436096" y="2924944"/>
            <a:ext cx="2736304" cy="273630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1920" y="548680"/>
            <a:ext cx="5040560" cy="508000"/>
          </a:xfrm>
        </p:spPr>
        <p:txBody>
          <a:bodyPr/>
          <a:lstStyle/>
          <a:p>
            <a:pPr algn="ctr"/>
            <a:r>
              <a:rPr lang="en-US" dirty="0" smtClean="0">
                <a:effectLst>
                  <a:outerShdw blurRad="38100" dist="38100" dir="2700000" algn="tl">
                    <a:srgbClr val="000000">
                      <a:alpha val="43137"/>
                    </a:srgbClr>
                  </a:outerShdw>
                </a:effectLst>
                <a:latin typeface="Times New Roman" pitchFamily="18" charset="0"/>
                <a:cs typeface="Times New Roman" pitchFamily="18" charset="0"/>
              </a:rPr>
              <a:t>Monument to Charles I</a:t>
            </a:r>
            <a:endParaRPr lang="ru-RU"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Прямоугольник 3"/>
          <p:cNvSpPr/>
          <p:nvPr/>
        </p:nvSpPr>
        <p:spPr>
          <a:xfrm>
            <a:off x="251520" y="1268760"/>
            <a:ext cx="6336704" cy="517064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n-US" sz="3000" dirty="0" smtClean="0">
                <a:latin typeface="Times New Roman" pitchFamily="18" charset="0"/>
                <a:cs typeface="Times New Roman" pitchFamily="18" charset="0"/>
              </a:rPr>
              <a:t>In the southern part of the square is a bronze monument to Charles I, who was sitting on a horse. During the Civil War, after the execution of the king, Cromwell ordered the destruction of the statue, but the Cavaliers kept monument, and in 1675, during the reign of Charles II was restored to the original location. Every year on January 30 the day of execution of King lay a wreath at the monument.</a:t>
            </a:r>
            <a:endParaRPr lang="ru-RU" sz="3000" dirty="0">
              <a:latin typeface="Times New Roman" pitchFamily="18" charset="0"/>
              <a:cs typeface="Times New Roman" pitchFamily="18" charset="0"/>
            </a:endParaRPr>
          </a:p>
        </p:txBody>
      </p:sp>
      <p:pic>
        <p:nvPicPr>
          <p:cNvPr id="5" name="Рисунок 4" descr="the_statue_of_Charles_I.jpg"/>
          <p:cNvPicPr>
            <a:picLocks noChangeAspect="1"/>
          </p:cNvPicPr>
          <p:nvPr/>
        </p:nvPicPr>
        <p:blipFill>
          <a:blip r:embed="rId2" cstate="print"/>
          <a:stretch>
            <a:fillRect/>
          </a:stretch>
        </p:blipFill>
        <p:spPr>
          <a:xfrm>
            <a:off x="6660232" y="1268760"/>
            <a:ext cx="2308864" cy="3456384"/>
          </a:xfrm>
          <a:prstGeom prst="rect">
            <a:avLst/>
          </a:prstGeom>
          <a:ln>
            <a:noFill/>
          </a:ln>
          <a:effectLst>
            <a:softEdge rad="112500"/>
          </a:effectLst>
        </p:spPr>
      </p:pic>
      <p:sp>
        <p:nvSpPr>
          <p:cNvPr id="6" name="Прямоугольник 5"/>
          <p:cNvSpPr/>
          <p:nvPr/>
        </p:nvSpPr>
        <p:spPr>
          <a:xfrm>
            <a:off x="6804248" y="4811668"/>
            <a:ext cx="2123728" cy="1569660"/>
          </a:xfrm>
          <a:prstGeom prst="rect">
            <a:avLst/>
          </a:prstGeom>
        </p:spPr>
        <p:txBody>
          <a:bodyPr wrap="square">
            <a:spAutoFit/>
          </a:bodyPr>
          <a:lstStyle/>
          <a:p>
            <a:pPr algn="ctr"/>
            <a:r>
              <a:rPr lang="en-US" sz="2400"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It is the starting point of all London distances.</a:t>
            </a:r>
            <a:endParaRPr lang="ru-RU" sz="2400" dirty="0">
              <a:solidFill>
                <a:srgbClr val="0000CC"/>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548680"/>
            <a:ext cx="4104630" cy="508000"/>
          </a:xfrm>
        </p:spPr>
        <p:txBody>
          <a:bodyPr/>
          <a:lstStyle/>
          <a:p>
            <a:pPr algn="ctr"/>
            <a:r>
              <a:rPr lang="en-US"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Sculpture Trafalgar Square</a:t>
            </a:r>
            <a:endParaRPr lang="ru-RU" dirty="0">
              <a:solidFill>
                <a:srgbClr val="0000CC"/>
              </a:solidFill>
              <a:effectLst>
                <a:outerShdw blurRad="38100" dist="38100" dir="2700000" algn="tl">
                  <a:srgbClr val="000000">
                    <a:alpha val="43137"/>
                  </a:srgbClr>
                </a:outerShdw>
              </a:effectLst>
            </a:endParaRPr>
          </a:p>
        </p:txBody>
      </p:sp>
      <p:sp>
        <p:nvSpPr>
          <p:cNvPr id="4" name="Прямоугольник 3"/>
          <p:cNvSpPr/>
          <p:nvPr/>
        </p:nvSpPr>
        <p:spPr>
          <a:xfrm>
            <a:off x="323528" y="1412776"/>
            <a:ext cx="5688632" cy="5016758"/>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n-US" sz="3200" dirty="0" smtClean="0">
                <a:solidFill>
                  <a:srgbClr val="0000CC"/>
                </a:solidFill>
                <a:latin typeface="Times New Roman" pitchFamily="18" charset="0"/>
                <a:cs typeface="Times New Roman" pitchFamily="18" charset="0"/>
              </a:rPr>
              <a:t>Today, the four corners of the square are four pedestal, which were installed in 1841.</a:t>
            </a:r>
            <a:br>
              <a:rPr lang="en-US" sz="3200" dirty="0" smtClean="0">
                <a:solidFill>
                  <a:srgbClr val="0000CC"/>
                </a:solidFill>
                <a:latin typeface="Times New Roman" pitchFamily="18" charset="0"/>
                <a:cs typeface="Times New Roman" pitchFamily="18" charset="0"/>
              </a:rPr>
            </a:br>
            <a:r>
              <a:rPr lang="en-US" sz="3200" dirty="0" smtClean="0">
                <a:solidFill>
                  <a:srgbClr val="0000CC"/>
                </a:solidFill>
                <a:latin typeface="Times New Roman" pitchFamily="18" charset="0"/>
                <a:cs typeface="Times New Roman" pitchFamily="18" charset="0"/>
              </a:rPr>
              <a:t>Three of them are top of the monument: King George IV, General Charles James Napier and General Henry Havelock. All of these sites are created and installed by popular demand of citizens.</a:t>
            </a:r>
            <a:endParaRPr lang="ru-RU" sz="3200" dirty="0">
              <a:solidFill>
                <a:srgbClr val="0000CC"/>
              </a:solidFill>
              <a:latin typeface="Times New Roman" pitchFamily="18" charset="0"/>
              <a:cs typeface="Times New Roman" pitchFamily="18" charset="0"/>
            </a:endParaRPr>
          </a:p>
        </p:txBody>
      </p:sp>
      <p:pic>
        <p:nvPicPr>
          <p:cNvPr id="5" name="Рисунок 4" descr="32_img4.jpg"/>
          <p:cNvPicPr>
            <a:picLocks noChangeAspect="1"/>
          </p:cNvPicPr>
          <p:nvPr/>
        </p:nvPicPr>
        <p:blipFill>
          <a:blip r:embed="rId2" cstate="print"/>
          <a:stretch>
            <a:fillRect/>
          </a:stretch>
        </p:blipFill>
        <p:spPr>
          <a:xfrm>
            <a:off x="6012160" y="2492896"/>
            <a:ext cx="2973748" cy="216024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krasivo">
  <a:themeElements>
    <a:clrScheme name="template 3">
      <a:dk1>
        <a:srgbClr val="4D4D4D"/>
      </a:dk1>
      <a:lt1>
        <a:srgbClr val="FFFFFF"/>
      </a:lt1>
      <a:dk2>
        <a:srgbClr val="4D4D4D"/>
      </a:dk2>
      <a:lt2>
        <a:srgbClr val="003399"/>
      </a:lt2>
      <a:accent1>
        <a:srgbClr val="66CCFF"/>
      </a:accent1>
      <a:accent2>
        <a:srgbClr val="3366FF"/>
      </a:accent2>
      <a:accent3>
        <a:srgbClr val="FFFFFF"/>
      </a:accent3>
      <a:accent4>
        <a:srgbClr val="404040"/>
      </a:accent4>
      <a:accent5>
        <a:srgbClr val="B8E2FF"/>
      </a:accent5>
      <a:accent6>
        <a:srgbClr val="2D5CE7"/>
      </a:accent6>
      <a:hlink>
        <a:srgbClr val="FFCC00"/>
      </a:hlink>
      <a:folHlink>
        <a:srgbClr val="DDDDDD"/>
      </a:folHlink>
    </a:clrScheme>
    <a:fontScheme name="template">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4D4D4D"/>
        </a:dk1>
        <a:lt1>
          <a:srgbClr val="FFFFFF"/>
        </a:lt1>
        <a:dk2>
          <a:srgbClr val="4D4D4D"/>
        </a:dk2>
        <a:lt2>
          <a:srgbClr val="0099FF"/>
        </a:lt2>
        <a:accent1>
          <a:srgbClr val="003399"/>
        </a:accent1>
        <a:accent2>
          <a:srgbClr val="CCECFF"/>
        </a:accent2>
        <a:accent3>
          <a:srgbClr val="FFFFFF"/>
        </a:accent3>
        <a:accent4>
          <a:srgbClr val="404040"/>
        </a:accent4>
        <a:accent5>
          <a:srgbClr val="AAADCA"/>
        </a:accent5>
        <a:accent6>
          <a:srgbClr val="B9D6E7"/>
        </a:accent6>
        <a:hlink>
          <a:srgbClr val="6699FF"/>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333333"/>
        </a:dk1>
        <a:lt1>
          <a:srgbClr val="FFFFFF"/>
        </a:lt1>
        <a:dk2>
          <a:srgbClr val="808080"/>
        </a:dk2>
        <a:lt2>
          <a:srgbClr val="003366"/>
        </a:lt2>
        <a:accent1>
          <a:srgbClr val="6699FF"/>
        </a:accent1>
        <a:accent2>
          <a:srgbClr val="990000"/>
        </a:accent2>
        <a:accent3>
          <a:srgbClr val="FFFFFF"/>
        </a:accent3>
        <a:accent4>
          <a:srgbClr val="2A2A2A"/>
        </a:accent4>
        <a:accent5>
          <a:srgbClr val="B8CAFF"/>
        </a:accent5>
        <a:accent6>
          <a:srgbClr val="8A0000"/>
        </a:accent6>
        <a:hlink>
          <a:srgbClr val="0066CC"/>
        </a:hlink>
        <a:folHlink>
          <a:srgbClr val="DDDDDD"/>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4D4D4D"/>
        </a:dk2>
        <a:lt2>
          <a:srgbClr val="003399"/>
        </a:lt2>
        <a:accent1>
          <a:srgbClr val="66CCFF"/>
        </a:accent1>
        <a:accent2>
          <a:srgbClr val="3366FF"/>
        </a:accent2>
        <a:accent3>
          <a:srgbClr val="FFFFFF"/>
        </a:accent3>
        <a:accent4>
          <a:srgbClr val="404040"/>
        </a:accent4>
        <a:accent5>
          <a:srgbClr val="B8E2FF"/>
        </a:accent5>
        <a:accent6>
          <a:srgbClr val="2D5CE7"/>
        </a:accent6>
        <a:hlink>
          <a:srgbClr val="FFCC00"/>
        </a:hlink>
        <a:folHlink>
          <a:srgbClr val="DDDDDD"/>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4D4D4D"/>
        </a:dk2>
        <a:lt2>
          <a:srgbClr val="003399"/>
        </a:lt2>
        <a:accent1>
          <a:srgbClr val="6699FF"/>
        </a:accent1>
        <a:accent2>
          <a:srgbClr val="3366FF"/>
        </a:accent2>
        <a:accent3>
          <a:srgbClr val="FFFFFF"/>
        </a:accent3>
        <a:accent4>
          <a:srgbClr val="404040"/>
        </a:accent4>
        <a:accent5>
          <a:srgbClr val="B8CAFF"/>
        </a:accent5>
        <a:accent6>
          <a:srgbClr val="2D5CE7"/>
        </a:accent6>
        <a:hlink>
          <a:srgbClr val="0099FF"/>
        </a:hlink>
        <a:folHlink>
          <a:srgbClr val="DDDDDD"/>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4D4D4D"/>
        </a:dk2>
        <a:lt2>
          <a:srgbClr val="003399"/>
        </a:lt2>
        <a:accent1>
          <a:srgbClr val="6699FF"/>
        </a:accent1>
        <a:accent2>
          <a:srgbClr val="CC0000"/>
        </a:accent2>
        <a:accent3>
          <a:srgbClr val="FFFFFF"/>
        </a:accent3>
        <a:accent4>
          <a:srgbClr val="404040"/>
        </a:accent4>
        <a:accent5>
          <a:srgbClr val="B8CAFF"/>
        </a:accent5>
        <a:accent6>
          <a:srgbClr val="B90000"/>
        </a:accent6>
        <a:hlink>
          <a:srgbClr val="0099FF"/>
        </a:hlink>
        <a:folHlink>
          <a:srgbClr val="DDDDDD"/>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4D4D4D"/>
        </a:dk2>
        <a:lt2>
          <a:srgbClr val="003399"/>
        </a:lt2>
        <a:accent1>
          <a:srgbClr val="6699FF"/>
        </a:accent1>
        <a:accent2>
          <a:srgbClr val="99CCFF"/>
        </a:accent2>
        <a:accent3>
          <a:srgbClr val="FFFFFF"/>
        </a:accent3>
        <a:accent4>
          <a:srgbClr val="404040"/>
        </a:accent4>
        <a:accent5>
          <a:srgbClr val="B8CAFF"/>
        </a:accent5>
        <a:accent6>
          <a:srgbClr val="8AB9E7"/>
        </a:accent6>
        <a:hlink>
          <a:srgbClr val="0099F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krasivo</Template>
  <TotalTime>47</TotalTime>
  <Words>255</Words>
  <Application>Microsoft Office PowerPoint</Application>
  <PresentationFormat>Экран (4:3)</PresentationFormat>
  <Paragraphs>11</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Tahoma</vt:lpstr>
      <vt:lpstr>Verdana</vt:lpstr>
      <vt:lpstr>굴림</vt:lpstr>
      <vt:lpstr>krasivo</vt:lpstr>
      <vt:lpstr>The history of  Trafalgar Square</vt:lpstr>
      <vt:lpstr>Слайд 2</vt:lpstr>
      <vt:lpstr>Слайд 3</vt:lpstr>
      <vt:lpstr>Слайд 4</vt:lpstr>
      <vt:lpstr>Слайд 5</vt:lpstr>
      <vt:lpstr>Monument to Charles I</vt:lpstr>
      <vt:lpstr>Sculpture Trafalgar Square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сергей</dc:creator>
  <cp:lastModifiedBy>сергей</cp:lastModifiedBy>
  <cp:revision>10</cp:revision>
  <dcterms:created xsi:type="dcterms:W3CDTF">2013-02-17T08:28:44Z</dcterms:created>
  <dcterms:modified xsi:type="dcterms:W3CDTF">2013-02-17T09:16:13Z</dcterms:modified>
</cp:coreProperties>
</file>