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59" r:id="rId4"/>
    <p:sldId id="257" r:id="rId5"/>
    <p:sldId id="260" r:id="rId6"/>
    <p:sldId id="267" r:id="rId7"/>
    <p:sldId id="258" r:id="rId8"/>
    <p:sldId id="262" r:id="rId9"/>
    <p:sldId id="263" r:id="rId10"/>
    <p:sldId id="264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33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010A1D6-C21E-423E-9FF7-38DEAB3A06BD}" type="datetimeFigureOut">
              <a:rPr lang="ru-RU" smtClean="0"/>
              <a:pPr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9FE5005-6168-49B4-AF38-22F375704B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1\Desktop\&#1062;&#1048;&#1058;&#1088;&#1091;&#1089;\28.10.mp4" TargetMode="Externa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zbukainterneta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1\Desktop\&#1062;&#1048;&#1058;&#1088;&#1091;&#1089;\WP_20151013_002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kb.ru/" TargetMode="External"/><Relationship Id="rId2" Type="http://schemas.openxmlformats.org/officeDocument/2006/relationships/hyperlink" Target="http://www.azbukainterneta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zbukainternet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Desktop\&#1062;&#1048;&#1058;&#1088;&#1091;&#1089;\WP_20151020_004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886200"/>
            <a:ext cx="8429684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Команда «</a:t>
            </a:r>
            <a:r>
              <a:rPr lang="ru-RU" dirty="0" err="1" smtClean="0"/>
              <a:t>ЦИТрус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МБОУ ДО «Информационно – методический центр» поселок Новый Свет,</a:t>
            </a:r>
          </a:p>
          <a:p>
            <a:r>
              <a:rPr lang="ru-RU" dirty="0" smtClean="0"/>
              <a:t> Гатчинский район, Ленинградская область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643554"/>
            <a:ext cx="495438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0324" y="0"/>
            <a:ext cx="1953676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285720" y="1428736"/>
            <a:ext cx="8229600" cy="2214578"/>
          </a:xfrm>
          <a:prstGeom prst="rect">
            <a:avLst/>
          </a:prstGeom>
        </p:spPr>
        <p:txBody>
          <a:bodyPr vert="horz" lIns="45720" tIns="0" rIns="45720" bIns="0" anchor="b">
            <a:normAutofit fontScale="975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Акция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"Научился сам – </a:t>
            </a:r>
            <a:br>
              <a:rPr kumimoji="0" lang="ru-RU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0" u="none" strike="noStrike" kern="1200" cap="all" spc="0" normalizeH="0" baseline="0" noProof="0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помоги пожилому человеку"</a:t>
            </a:r>
            <a:endParaRPr kumimoji="0" lang="ru-RU" sz="3200" b="1" i="0" u="none" strike="noStrike" kern="1200" cap="all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Итоговое занятие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1\Desktop\ОБУЧЕНИЕ_пенсионеры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714488"/>
            <a:ext cx="3071834" cy="2457771"/>
          </a:xfrm>
          <a:prstGeom prst="rect">
            <a:avLst/>
          </a:prstGeom>
          <a:noFill/>
        </p:spPr>
      </p:pic>
      <p:pic>
        <p:nvPicPr>
          <p:cNvPr id="1027" name="Picture 3" descr="C:\Users\1\Desktop\ОБУЧЕНИЕ_пенсионеры\WP_20151027_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714488"/>
            <a:ext cx="3413125" cy="2438400"/>
          </a:xfrm>
          <a:prstGeom prst="rect">
            <a:avLst/>
          </a:prstGeom>
          <a:noFill/>
        </p:spPr>
      </p:pic>
      <p:pic>
        <p:nvPicPr>
          <p:cNvPr id="1028" name="Picture 4" descr="C:\Users\1\Desktop\ОБУЧЕНИЕ_пенсионеры\WP_20151027_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286256"/>
            <a:ext cx="3857652" cy="2257175"/>
          </a:xfrm>
          <a:prstGeom prst="rect">
            <a:avLst/>
          </a:prstGeom>
          <a:noFill/>
        </p:spPr>
      </p:pic>
      <p:pic>
        <p:nvPicPr>
          <p:cNvPr id="1029" name="Picture 5" descr="C:\Users\1\Desktop\ОБУЧЕНИЕ_пенсионеры\WP_20151027_00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286256"/>
            <a:ext cx="3929090" cy="229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Статья в газете «Гатчинская правда»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Оля\Pictures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7750" y="1643050"/>
            <a:ext cx="7056088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Статья в газете «Гатчинская правда»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F:\ОБУЧЕНИЕ_пенсионеры\Безымян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651376"/>
            <a:ext cx="7424731" cy="520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142852"/>
            <a:ext cx="4786346" cy="1203348"/>
          </a:xfrm>
        </p:spPr>
        <p:txBody>
          <a:bodyPr>
            <a:noAutofit/>
          </a:bodyPr>
          <a:lstStyle/>
          <a:p>
            <a:r>
              <a:rPr lang="ru-RU" sz="2400" dirty="0" smtClean="0"/>
              <a:t>Гатчинская служба новостей, фрагмент программы «Кстати» от 28 октября 2015 </a:t>
            </a:r>
            <a:endParaRPr lang="ru-RU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28.1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047758" y="1535892"/>
            <a:ext cx="7096142" cy="5322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285728"/>
            <a:ext cx="5286412" cy="6072230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sz="4500" dirty="0" smtClean="0"/>
              <a:t>Проект выполнен командой «</a:t>
            </a:r>
            <a:r>
              <a:rPr lang="ru-RU" sz="4500" dirty="0" err="1" smtClean="0"/>
              <a:t>ЦИТрус</a:t>
            </a:r>
            <a:r>
              <a:rPr lang="ru-RU" sz="4500" dirty="0" smtClean="0"/>
              <a:t>» в </a:t>
            </a:r>
            <a:r>
              <a:rPr lang="ru-RU" sz="4500" dirty="0" smtClean="0"/>
              <a:t>рамках участия во всероссийском </a:t>
            </a:r>
            <a:r>
              <a:rPr lang="ru-RU" sz="4500" dirty="0" err="1" smtClean="0"/>
              <a:t>онлайн</a:t>
            </a:r>
            <a:r>
              <a:rPr lang="ru-RU" sz="4500" dirty="0" smtClean="0"/>
              <a:t> - чемпионате "Изучи интернет - управляй </a:t>
            </a:r>
            <a:r>
              <a:rPr lang="ru-RU" sz="4500" dirty="0" smtClean="0"/>
              <a:t>им«. </a:t>
            </a:r>
            <a:r>
              <a:rPr lang="ru-RU" sz="4500" dirty="0" smtClean="0"/>
              <a:t>Наша </a:t>
            </a:r>
            <a:r>
              <a:rPr lang="ru-RU" sz="4500" dirty="0" smtClean="0"/>
              <a:t>команда сформирована из обучающихся   по программах дополнительного образования  «Изучаем </a:t>
            </a:r>
            <a:r>
              <a:rPr lang="en-US" sz="4500" dirty="0" smtClean="0"/>
              <a:t>LOGO</a:t>
            </a:r>
            <a:r>
              <a:rPr lang="ru-RU" sz="4500" dirty="0" smtClean="0"/>
              <a:t>», «Программируем в </a:t>
            </a:r>
            <a:r>
              <a:rPr lang="en-US" sz="4500" dirty="0" smtClean="0"/>
              <a:t>Scratch</a:t>
            </a:r>
            <a:r>
              <a:rPr lang="ru-RU" sz="4500" dirty="0" smtClean="0"/>
              <a:t>», которые организованы в МБОУ ДО «Информационно – методический центр»(ИМЦ). ИМЦ располагается в поселке Новый Свет. Пожилые жители пос. Новый Свет не раз обращались в  </a:t>
            </a:r>
            <a:r>
              <a:rPr lang="ru-RU" sz="4500" b="1" dirty="0" smtClean="0"/>
              <a:t>ИМЦ</a:t>
            </a:r>
            <a:r>
              <a:rPr lang="ru-RU" sz="4500" dirty="0" smtClean="0"/>
              <a:t> с просьбой организовать для них компьютерные курсы. В этом году они получили такую возможность благодаря акции "Научился сам - помоги пожилому человеку". Эту акцию придумали участники команды для получения бонусных баллов. Акция  включает в себя три занятия по теории и практики овладения компьютерным мастерством.  Для того, чтобы продумать ход занятий и выбрать самые нужные темы на сайте </a:t>
            </a:r>
            <a:r>
              <a:rPr lang="ru-RU" sz="4500" u="sng" dirty="0" smtClean="0">
                <a:hlinkClick r:id="rId2"/>
              </a:rPr>
              <a:t>http://www.azbukainterneta.ru/</a:t>
            </a:r>
            <a:r>
              <a:rPr lang="ru-RU" sz="4500" dirty="0" smtClean="0"/>
              <a:t> капитан команды </a:t>
            </a:r>
            <a:r>
              <a:rPr lang="ru-RU" sz="4500" dirty="0" err="1" smtClean="0"/>
              <a:t>Мажарцева</a:t>
            </a:r>
            <a:r>
              <a:rPr lang="ru-RU" sz="4500" dirty="0" smtClean="0"/>
              <a:t> О.Ф. разработала анкету – форму. Для удобства заполнения и обработки анкету разместили в «облаках» на диске в </a:t>
            </a:r>
            <a:r>
              <a:rPr lang="en-US" sz="4500" dirty="0" smtClean="0"/>
              <a:t>GOOGLE</a:t>
            </a:r>
            <a:r>
              <a:rPr lang="ru-RU" sz="4500" dirty="0" smtClean="0"/>
              <a:t>+.</a:t>
            </a: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642918"/>
            <a:ext cx="3395773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WP_20151013_002.mp4">
            <a:hlinkClick r:id="" action="ppaction://media"/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928802"/>
            <a:ext cx="8247062" cy="4638675"/>
          </a:xfrm>
          <a:prstGeom prst="rect">
            <a:avLst/>
          </a:prstGeom>
        </p:spPr>
      </p:pic>
      <p:sp>
        <p:nvSpPr>
          <p:cNvPr id="7" name="Содержимое 6"/>
          <p:cNvSpPr txBox="1">
            <a:spLocks/>
          </p:cNvSpPr>
          <p:nvPr/>
        </p:nvSpPr>
        <p:spPr>
          <a:xfrm>
            <a:off x="285720" y="142852"/>
            <a:ext cx="5357818" cy="1428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42852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 </a:t>
            </a:r>
            <a:r>
              <a:rPr lang="ru-RU" dirty="0" smtClean="0"/>
              <a:t>ходе первого ознакомительного урока участники акции, возраст которых уже  за 55, заполняли анкеты, отвечая на различные вопросы о месте компьютера в их жизни. Их помощниками выступили члены команды «</a:t>
            </a:r>
            <a:r>
              <a:rPr lang="ru-RU" dirty="0" err="1" smtClean="0"/>
              <a:t>ЦИТрус</a:t>
            </a:r>
            <a:r>
              <a:rPr lang="ru-RU" dirty="0" smtClean="0"/>
              <a:t>». Удивительно, как умело и доходчиво участники команды Березин Дима, Лисицына Соня, Шарин Сергей, Наумова </a:t>
            </a:r>
            <a:r>
              <a:rPr lang="ru-RU" dirty="0" err="1" smtClean="0"/>
              <a:t>Анжелика</a:t>
            </a:r>
            <a:r>
              <a:rPr lang="ru-RU" dirty="0" smtClean="0"/>
              <a:t> объясняли студентам, которые годились им в бабушки и дедушки, основы работы с компьютером и его возможности.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344" y="1500174"/>
            <a:ext cx="7296449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14744" y="214290"/>
            <a:ext cx="490061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Итоги анкетирования</a:t>
            </a:r>
            <a:endParaRPr lang="ru-RU" sz="3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643306" cy="13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8262963" cy="501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714744" y="214290"/>
            <a:ext cx="4900618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Итоги анкетирования</a:t>
            </a:r>
            <a:endParaRPr lang="ru-RU" sz="3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3643306" cy="1378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Ход проведения акции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dirty="0" smtClean="0"/>
              <a:t>Анкетирование показало, что участники акции имеют низкий уровень владения мышкой, не умеют сохранять информацию на компьютере, не знают как зарегистрироваться  на нужных сайтах и т.д. Поэтому было решено провести 2 занятия с использованием методических рекомендаций сайта </a:t>
            </a:r>
            <a:r>
              <a:rPr lang="ru-RU" sz="1600" u="sng" dirty="0" smtClean="0">
                <a:hlinkClick r:id="rId2"/>
              </a:rPr>
              <a:t>http://www.azbukainterneta.ru/</a:t>
            </a:r>
            <a:r>
              <a:rPr lang="ru-RU" sz="1600" dirty="0" smtClean="0"/>
              <a:t> </a:t>
            </a:r>
          </a:p>
          <a:p>
            <a:pPr>
              <a:buNone/>
            </a:pPr>
            <a:r>
              <a:rPr lang="ru-RU" sz="1600" dirty="0" smtClean="0"/>
              <a:t>Одно занятие необходимо посвятить  работе со съемными носителями информации,  познакомить пожилых людей  с понятиями </a:t>
            </a:r>
            <a:r>
              <a:rPr lang="ru-RU" sz="1600" dirty="0" err="1" smtClean="0"/>
              <a:t>флешка</a:t>
            </a:r>
            <a:r>
              <a:rPr lang="ru-RU" sz="1600" dirty="0" smtClean="0"/>
              <a:t>, жесткий диск, диски CD-R и CD-RV,  рассказать о способах хранения информации на компьютере,  показать, каким образом съемный носитель подключается к компьютеру и как копировать данные. Кроме того, надо помочь людям пожилого возраста зарегистрировать электронную почту, создать  личную страницу в социальной сети и научить основам общения в  </a:t>
            </a:r>
            <a:r>
              <a:rPr lang="ru-RU" sz="1600" dirty="0" err="1" smtClean="0"/>
              <a:t>Skype</a:t>
            </a:r>
            <a:r>
              <a:rPr lang="ru-RU" sz="1600" dirty="0" smtClean="0"/>
              <a:t>.</a:t>
            </a:r>
          </a:p>
          <a:p>
            <a:pPr>
              <a:buNone/>
            </a:pPr>
            <a:r>
              <a:rPr lang="ru-RU" sz="1600" dirty="0" smtClean="0"/>
              <a:t>Другое занятие будет направлено на изучение  работы с электронным порталом </a:t>
            </a:r>
            <a:r>
              <a:rPr lang="ru-RU" sz="1600" dirty="0" err="1" smtClean="0"/>
              <a:t>госуслуг</a:t>
            </a:r>
            <a:r>
              <a:rPr lang="ru-RU" sz="1600" dirty="0" smtClean="0"/>
              <a:t> и знакомству с такими необходимыми ресурсами, как </a:t>
            </a:r>
            <a:r>
              <a:rPr lang="ru-RU" sz="1600" dirty="0" err="1" smtClean="0"/>
              <a:t>он-лайн</a:t>
            </a:r>
            <a:r>
              <a:rPr lang="ru-RU" sz="1600" dirty="0" smtClean="0"/>
              <a:t> запись на прием к врачу на сайте </a:t>
            </a:r>
            <a:r>
              <a:rPr lang="ru-RU" sz="1600" u="sng" dirty="0" smtClean="0">
                <a:hlinkClick r:id="rId3"/>
              </a:rPr>
              <a:t>http://crkb.ru</a:t>
            </a:r>
            <a:r>
              <a:rPr lang="ru-RU" sz="1600" dirty="0" smtClean="0"/>
              <a:t> , с интернет-сайтами администрации Гатчинского района, правительства Ленинградской области и с другими интересными  источниками информации.</a:t>
            </a:r>
          </a:p>
          <a:p>
            <a:pPr>
              <a:buNone/>
            </a:pPr>
            <a:r>
              <a:rPr lang="ru-RU" sz="1600" dirty="0" smtClean="0"/>
              <a:t>По окончании занятий каждому участнику акции выдадут специальные наглядные пособия и брошюры для дальнейшей работы с компьютером у себя дома. Кроме того, администрация </a:t>
            </a:r>
            <a:r>
              <a:rPr lang="ru-RU" sz="1600" b="1" dirty="0" smtClean="0"/>
              <a:t>ИМЦ</a:t>
            </a:r>
            <a:r>
              <a:rPr lang="ru-RU" sz="1600" dirty="0" smtClean="0"/>
              <a:t> пос. Новый Свет будет рассматривать возможность предоставления компьютерной техники для работы в сети интернет людям пожилого возраста установленное время на базе центра.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500594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Упражнение с мышкой на первом занятии</a:t>
            </a:r>
            <a:endParaRPr lang="ru-RU" sz="3200" dirty="0"/>
          </a:p>
        </p:txBody>
      </p:sp>
      <p:pic>
        <p:nvPicPr>
          <p:cNvPr id="1027" name="Picture 3" descr="C:\Users\1\Desktop\фото\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000240"/>
            <a:ext cx="3413125" cy="1920875"/>
          </a:xfrm>
          <a:prstGeom prst="rect">
            <a:avLst/>
          </a:prstGeom>
          <a:noFill/>
        </p:spPr>
      </p:pic>
      <p:pic>
        <p:nvPicPr>
          <p:cNvPr id="1028" name="Picture 4" descr="C:\Users\1\Desktop\фото\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572008"/>
            <a:ext cx="3413125" cy="1920875"/>
          </a:xfrm>
          <a:prstGeom prst="rect">
            <a:avLst/>
          </a:prstGeom>
          <a:noFill/>
        </p:spPr>
      </p:pic>
      <p:pic>
        <p:nvPicPr>
          <p:cNvPr id="1029" name="Picture 5" descr="C:\Users\1\Desktop\фото\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500570"/>
            <a:ext cx="3413125" cy="1920875"/>
          </a:xfrm>
          <a:prstGeom prst="rect">
            <a:avLst/>
          </a:prstGeom>
          <a:noFill/>
        </p:spPr>
      </p:pic>
      <p:pic>
        <p:nvPicPr>
          <p:cNvPr id="1030" name="Picture 6" descr="C:\Users\1\Desktop\фото\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643050"/>
            <a:ext cx="2346324" cy="2632886"/>
          </a:xfrm>
          <a:prstGeom prst="rect">
            <a:avLst/>
          </a:prstGeom>
          <a:noFill/>
        </p:spPr>
      </p:pic>
      <p:pic>
        <p:nvPicPr>
          <p:cNvPr id="1031" name="Picture 7" descr="C:\Users\1\Desktop\фото\все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1500174"/>
            <a:ext cx="2560638" cy="2705100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572032" cy="1011222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Подготовка к проведению  занятий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0" y="4143380"/>
            <a:ext cx="5072066" cy="2571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dirty="0" smtClean="0"/>
              <a:t>Для проведения занятий с людьми пожилого возраста члены команды подготовили компьютерный класс, распечатали брошюру «Пособие по обучению пользователей старшего поколения работе на компьютере и в сети Интернет» и буклеты с инструкцией по работе на портале </a:t>
            </a:r>
            <a:r>
              <a:rPr lang="ru-RU" sz="1600" dirty="0" err="1" smtClean="0"/>
              <a:t>госуслуг</a:t>
            </a:r>
            <a:r>
              <a:rPr lang="ru-RU" sz="1600" dirty="0" smtClean="0"/>
              <a:t> , изучили методических рекомендаций и презентации на сайте </a:t>
            </a:r>
            <a:r>
              <a:rPr lang="ru-RU" sz="1600" u="sng" dirty="0" smtClean="0">
                <a:hlinkClick r:id="rId2"/>
              </a:rPr>
              <a:t>http://www.azbukainterneta.ru/</a:t>
            </a:r>
            <a:r>
              <a:rPr lang="ru-RU" sz="1600" dirty="0" smtClean="0"/>
              <a:t> . Кроме того,  ребята провели несколько репетиций, прежде чем выступать с объяснением учебного материала перед бабушками и дедушками. 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5" name="Picture 1" descr="C:\Users\Оля\Desktop\фото\WP_20151022_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71942"/>
            <a:ext cx="3500682" cy="2539557"/>
          </a:xfrm>
          <a:prstGeom prst="rect">
            <a:avLst/>
          </a:prstGeom>
          <a:noFill/>
        </p:spPr>
      </p:pic>
      <p:pic>
        <p:nvPicPr>
          <p:cNvPr id="1026" name="Picture 2" descr="C:\Users\Оля\Desktop\фото\WP_20151023_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571612"/>
            <a:ext cx="6041294" cy="2454276"/>
          </a:xfrm>
          <a:prstGeom prst="rect">
            <a:avLst/>
          </a:prstGeom>
          <a:noFill/>
        </p:spPr>
      </p:pic>
      <p:pic>
        <p:nvPicPr>
          <p:cNvPr id="1027" name="Picture 3" descr="C:\Users\Оля\Desktop\фото\WP_20151023_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1500174"/>
            <a:ext cx="1958462" cy="2529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214290"/>
            <a:ext cx="4186238" cy="79690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Второе занятие</a:t>
            </a:r>
            <a:endParaRPr lang="ru-RU" sz="3200" dirty="0"/>
          </a:p>
        </p:txBody>
      </p:sp>
      <p:sp>
        <p:nvSpPr>
          <p:cNvPr id="11" name="Содержимое 7"/>
          <p:cNvSpPr>
            <a:spLocks noGrp="1"/>
          </p:cNvSpPr>
          <p:nvPr>
            <p:ph idx="1"/>
          </p:nvPr>
        </p:nvSpPr>
        <p:spPr>
          <a:xfrm>
            <a:off x="0" y="1571612"/>
            <a:ext cx="4429124" cy="2000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Занятие провели  Ольга </a:t>
            </a:r>
            <a:r>
              <a:rPr lang="ru-RU" sz="1600" dirty="0" err="1" smtClean="0"/>
              <a:t>Мажарцева</a:t>
            </a:r>
            <a:r>
              <a:rPr lang="ru-RU" sz="1600" dirty="0" smtClean="0"/>
              <a:t> и </a:t>
            </a:r>
            <a:r>
              <a:rPr lang="ru-RU" sz="1600" dirty="0" err="1" smtClean="0"/>
              <a:t>Анжелика</a:t>
            </a:r>
            <a:r>
              <a:rPr lang="ru-RU" sz="1600" dirty="0" smtClean="0"/>
              <a:t> Наумова. </a:t>
            </a:r>
            <a:r>
              <a:rPr lang="ru-RU" sz="1600" dirty="0" err="1" smtClean="0"/>
              <a:t>Анжелика</a:t>
            </a:r>
            <a:r>
              <a:rPr lang="ru-RU" sz="1600" dirty="0" smtClean="0"/>
              <a:t> познакомила гостей с понятиями </a:t>
            </a:r>
            <a:r>
              <a:rPr lang="ru-RU" sz="1600" dirty="0" err="1" smtClean="0"/>
              <a:t>флешка</a:t>
            </a:r>
            <a:r>
              <a:rPr lang="ru-RU" sz="1600" dirty="0" smtClean="0"/>
              <a:t>, жесткий диск, диски CD-R и CD-RV. Также был продемонстрирован фильм, который специально создали  Карпин Никита и Иноземцев Артем, чтобы с помощью видео-урока рассказать о способах хранения информации на компьютере. </a:t>
            </a:r>
            <a:endParaRPr lang="ru-RU" sz="1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529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1" name="Picture 1" descr="C:\Users\Оля\Desktop\фото\WP_20151021_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803708"/>
            <a:ext cx="4357718" cy="3054292"/>
          </a:xfrm>
          <a:prstGeom prst="rect">
            <a:avLst/>
          </a:prstGeom>
          <a:noFill/>
        </p:spPr>
      </p:pic>
      <p:pic>
        <p:nvPicPr>
          <p:cNvPr id="5122" name="Picture 2" descr="C:\Users\Оля\Desktop\фото\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68091"/>
            <a:ext cx="3857652" cy="2789909"/>
          </a:xfrm>
          <a:prstGeom prst="rect">
            <a:avLst/>
          </a:prstGeom>
          <a:noFill/>
        </p:spPr>
      </p:pic>
      <p:pic>
        <p:nvPicPr>
          <p:cNvPr id="10" name="WP_20151020_00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429124" y="1142984"/>
            <a:ext cx="4444989" cy="2500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34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511</TotalTime>
  <Words>646</Words>
  <Application>Microsoft Office PowerPoint</Application>
  <PresentationFormat>Экран (4:3)</PresentationFormat>
  <Paragraphs>25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Итоги анкетирования</vt:lpstr>
      <vt:lpstr>Итоги анкетирования</vt:lpstr>
      <vt:lpstr>Ход проведения акции</vt:lpstr>
      <vt:lpstr>Упражнение с мышкой на первом занятии</vt:lpstr>
      <vt:lpstr>Подготовка к проведению  занятий</vt:lpstr>
      <vt:lpstr>Второе занятие</vt:lpstr>
      <vt:lpstr>Итоговое занятие</vt:lpstr>
      <vt:lpstr>Статья в газете «Гатчинская правда»</vt:lpstr>
      <vt:lpstr>Статья в газете «Гатчинская правда»</vt:lpstr>
      <vt:lpstr>Гатчинская служба новостей, фрагмент программы «Кстати» от 28 октября 2015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54</cp:revision>
  <dcterms:created xsi:type="dcterms:W3CDTF">2015-10-11T19:26:26Z</dcterms:created>
  <dcterms:modified xsi:type="dcterms:W3CDTF">2015-11-01T20:54:49Z</dcterms:modified>
</cp:coreProperties>
</file>