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D545A-C5BD-4094-BE9A-DA292BBA2B4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BC0C8-8C8B-457C-8001-2251DC1299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64071B-D369-453C-9500-725201C19F7A}" type="slidenum">
              <a:rPr lang="ru-RU"/>
              <a:pPr/>
              <a:t>2</a:t>
            </a:fld>
            <a:endParaRPr lang="ru-RU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420590-8613-4B5A-96C1-A34C72F706BA}" type="slidenum">
              <a:rPr lang="ru-RU"/>
              <a:pPr/>
              <a:t>3</a:t>
            </a:fld>
            <a:endParaRPr lang="ru-RU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271F2B-A699-409F-B2A2-8E60E2AB0656}" type="slidenum">
              <a:rPr lang="ru-RU"/>
              <a:pPr/>
              <a:t>4</a:t>
            </a:fld>
            <a:endParaRPr lang="ru-RU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37A827-B185-487B-9E01-88B3F4EBFBB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6BCF3A7-3DBB-46F2-A467-545FD3650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A827-B185-487B-9E01-88B3F4EBFBB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F3A7-3DBB-46F2-A467-545FD3650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A827-B185-487B-9E01-88B3F4EBFBB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F3A7-3DBB-46F2-A467-545FD3650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37A827-B185-487B-9E01-88B3F4EBFBB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BCF3A7-3DBB-46F2-A467-545FD3650D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37A827-B185-487B-9E01-88B3F4EBFBB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6BCF3A7-3DBB-46F2-A467-545FD3650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A827-B185-487B-9E01-88B3F4EBFBB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F3A7-3DBB-46F2-A467-545FD3650D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A827-B185-487B-9E01-88B3F4EBFBB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F3A7-3DBB-46F2-A467-545FD3650D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37A827-B185-487B-9E01-88B3F4EBFBB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BCF3A7-3DBB-46F2-A467-545FD3650D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A827-B185-487B-9E01-88B3F4EBFBB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F3A7-3DBB-46F2-A467-545FD3650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37A827-B185-487B-9E01-88B3F4EBFBB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BCF3A7-3DBB-46F2-A467-545FD3650D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37A827-B185-487B-9E01-88B3F4EBFBB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BCF3A7-3DBB-46F2-A467-545FD3650D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37A827-B185-487B-9E01-88B3F4EBFBB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BCF3A7-3DBB-46F2-A467-545FD3650D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/>
          <a:lstStyle/>
          <a:p>
            <a:pPr algn="ctr"/>
            <a:r>
              <a:rPr lang="ru-RU" dirty="0" smtClean="0"/>
              <a:t>Сложение и вычитание одночленов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5008" y="4643446"/>
            <a:ext cx="3238488" cy="1752600"/>
          </a:xfrm>
        </p:spPr>
        <p:txBody>
          <a:bodyPr/>
          <a:lstStyle/>
          <a:p>
            <a:r>
              <a:rPr lang="ru-RU" dirty="0" smtClean="0"/>
              <a:t>Учитель-практикант </a:t>
            </a:r>
            <a:r>
              <a:rPr lang="ru-RU" dirty="0" err="1" smtClean="0"/>
              <a:t>Тугушнва</a:t>
            </a:r>
            <a:r>
              <a:rPr lang="ru-RU" dirty="0" smtClean="0"/>
              <a:t> </a:t>
            </a:r>
            <a:r>
              <a:rPr lang="ru-RU" dirty="0" err="1" smtClean="0"/>
              <a:t>Эльмира</a:t>
            </a:r>
            <a:r>
              <a:rPr lang="ru-RU" dirty="0" smtClean="0"/>
              <a:t> </a:t>
            </a:r>
            <a:r>
              <a:rPr lang="ru-RU" dirty="0" err="1" smtClean="0"/>
              <a:t>Ряшитовна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304800"/>
            <a:ext cx="8229600" cy="1019156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           Самостоятельная работа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785794"/>
            <a:ext cx="8991600" cy="5081606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1. Приведите одночлен к стандартному виду и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укажите коэффициент и буквенную часть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               1 вариант             </a:t>
            </a:r>
            <a:r>
              <a:rPr lang="en-US" sz="2800" dirty="0" smtClean="0">
                <a:solidFill>
                  <a:srgbClr val="FF0000"/>
                </a:solidFill>
              </a:rPr>
              <a:t>                      </a:t>
            </a:r>
            <a:r>
              <a:rPr lang="ru-RU" sz="2800" dirty="0" smtClean="0">
                <a:solidFill>
                  <a:srgbClr val="FF0000"/>
                </a:solidFill>
              </a:rPr>
              <a:t>2 вариант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sz="2800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sz="2800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sz="2800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sz="2800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sz="2800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dirty="0" smtClean="0"/>
              <a:t> </a:t>
            </a:r>
            <a:endParaRPr lang="en-US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2.Приведите </a:t>
            </a:r>
            <a:r>
              <a:rPr lang="ru-RU" sz="2400" dirty="0" smtClean="0"/>
              <a:t>левую часть равенства к одночлену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стандартного вида и решите полученное уравнение:</a:t>
            </a:r>
          </a:p>
        </p:txBody>
      </p:sp>
      <p:sp>
        <p:nvSpPr>
          <p:cNvPr id="2056" name="Line 5"/>
          <p:cNvSpPr>
            <a:spLocks noChangeShapeType="1"/>
          </p:cNvSpPr>
          <p:nvPr/>
        </p:nvSpPr>
        <p:spPr bwMode="auto">
          <a:xfrm>
            <a:off x="4572000" y="1905000"/>
            <a:ext cx="0" cy="2438400"/>
          </a:xfrm>
          <a:prstGeom prst="line">
            <a:avLst/>
          </a:prstGeom>
          <a:noFill/>
          <a:ln w="38100">
            <a:solidFill>
              <a:srgbClr val="FFCC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363538" y="2057400"/>
          <a:ext cx="3843337" cy="2514600"/>
        </p:xfrm>
        <a:graphic>
          <a:graphicData uri="http://schemas.openxmlformats.org/presentationml/2006/ole">
            <p:oleObj spid="_x0000_s1026" name="Формула" r:id="rId4" imgW="1257120" imgH="698400" progId="Equation.3">
              <p:embed/>
            </p:oleObj>
          </a:graphicData>
        </a:graphic>
      </p:graphicFrame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0" y="2667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8"/>
          <p:cNvGraphicFramePr>
            <a:graphicFrameLocks noChangeAspect="1"/>
          </p:cNvGraphicFramePr>
          <p:nvPr/>
        </p:nvGraphicFramePr>
        <p:xfrm>
          <a:off x="4749800" y="2057400"/>
          <a:ext cx="4352925" cy="2638425"/>
        </p:xfrm>
        <a:graphic>
          <a:graphicData uri="http://schemas.openxmlformats.org/presentationml/2006/ole">
            <p:oleObj spid="_x0000_s1027" name="Формула" r:id="rId5" imgW="1358640" imgH="888840" progId="Equation.3">
              <p:embed/>
            </p:oleObj>
          </a:graphicData>
        </a:graphic>
      </p:graphicFrame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4572000" y="5791200"/>
            <a:ext cx="0" cy="1066800"/>
          </a:xfrm>
          <a:prstGeom prst="line">
            <a:avLst/>
          </a:prstGeom>
          <a:noFill/>
          <a:ln w="38100">
            <a:solidFill>
              <a:srgbClr val="FFCC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2" name="Object 11"/>
          <p:cNvGraphicFramePr>
            <a:graphicFrameLocks noChangeAspect="1"/>
          </p:cNvGraphicFramePr>
          <p:nvPr/>
        </p:nvGraphicFramePr>
        <p:xfrm>
          <a:off x="381000" y="5943600"/>
          <a:ext cx="3276600" cy="762000"/>
        </p:xfrm>
        <a:graphic>
          <a:graphicData uri="http://schemas.openxmlformats.org/presentationml/2006/ole">
            <p:oleObj spid="_x0000_s1028" name="Формула" r:id="rId6" imgW="774364" imgH="203112" progId="Equation.3">
              <p:embed/>
            </p:oleObj>
          </a:graphicData>
        </a:graphic>
      </p:graphicFrame>
      <p:sp>
        <p:nvSpPr>
          <p:cNvPr id="2061" name="Rectangle 14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3" name="Object 13"/>
          <p:cNvGraphicFramePr>
            <a:graphicFrameLocks noChangeAspect="1"/>
          </p:cNvGraphicFramePr>
          <p:nvPr/>
        </p:nvGraphicFramePr>
        <p:xfrm>
          <a:off x="5105400" y="6096000"/>
          <a:ext cx="3048000" cy="687388"/>
        </p:xfrm>
        <a:graphic>
          <a:graphicData uri="http://schemas.openxmlformats.org/presentationml/2006/ole">
            <p:oleObj spid="_x0000_s1029" name="Формула" r:id="rId7" imgW="761669" imgH="177723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10444178" cy="50004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0000"/>
                </a:solidFill>
              </a:rPr>
              <a:t>Решение: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571480"/>
            <a:ext cx="8286776" cy="495777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dirty="0" smtClean="0"/>
              <a:t>1 задание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1 вариант.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2 вариант:</a:t>
            </a:r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88900" y="1643050"/>
          <a:ext cx="9055100" cy="1981200"/>
        </p:xfrm>
        <a:graphic>
          <a:graphicData uri="http://schemas.openxmlformats.org/presentationml/2006/ole">
            <p:oleObj spid="_x0000_s2050" name="Формула" r:id="rId4" imgW="3288960" imgH="698400" progId="Equation.3">
              <p:embed/>
            </p:oleObj>
          </a:graphicData>
        </a:graphic>
      </p:graphicFrame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223838" y="4191000"/>
          <a:ext cx="8847137" cy="2455863"/>
        </p:xfrm>
        <a:graphic>
          <a:graphicData uri="http://schemas.openxmlformats.org/presentationml/2006/ole">
            <p:oleObj spid="_x0000_s2051" name="Формула" r:id="rId5" imgW="3085920" imgH="888840" progId="Equation.3">
              <p:embed/>
            </p:oleObj>
          </a:graphicData>
        </a:graphic>
      </p:graphicFrame>
      <p:sp>
        <p:nvSpPr>
          <p:cNvPr id="3090" name="Line 23"/>
          <p:cNvSpPr>
            <a:spLocks noChangeShapeType="1"/>
          </p:cNvSpPr>
          <p:nvPr/>
        </p:nvSpPr>
        <p:spPr bwMode="auto">
          <a:xfrm>
            <a:off x="7239000" y="56388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1" name="Line 24"/>
          <p:cNvSpPr>
            <a:spLocks noChangeShapeType="1"/>
          </p:cNvSpPr>
          <p:nvPr/>
        </p:nvSpPr>
        <p:spPr bwMode="auto">
          <a:xfrm>
            <a:off x="6477000" y="6553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4" name="Line 27"/>
          <p:cNvSpPr>
            <a:spLocks noChangeShapeType="1"/>
          </p:cNvSpPr>
          <p:nvPr/>
        </p:nvSpPr>
        <p:spPr bwMode="auto">
          <a:xfrm>
            <a:off x="7543800" y="5638800"/>
            <a:ext cx="1219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5" name="Line 28"/>
          <p:cNvSpPr>
            <a:spLocks noChangeShapeType="1"/>
          </p:cNvSpPr>
          <p:nvPr/>
        </p:nvSpPr>
        <p:spPr bwMode="auto">
          <a:xfrm>
            <a:off x="7543800" y="5715000"/>
            <a:ext cx="1219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6" name="Line 29"/>
          <p:cNvSpPr>
            <a:spLocks noChangeShapeType="1"/>
          </p:cNvSpPr>
          <p:nvPr/>
        </p:nvSpPr>
        <p:spPr bwMode="auto">
          <a:xfrm>
            <a:off x="7162800" y="6553200"/>
            <a:ext cx="6858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7" name="Line 30"/>
          <p:cNvSpPr>
            <a:spLocks noChangeShapeType="1"/>
          </p:cNvSpPr>
          <p:nvPr/>
        </p:nvSpPr>
        <p:spPr bwMode="auto">
          <a:xfrm>
            <a:off x="7162800" y="6629400"/>
            <a:ext cx="6858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2 задание: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0034" y="1714488"/>
            <a:ext cx="82296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1 вариант                                         2 вариант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33400" y="2286000"/>
          <a:ext cx="2614613" cy="4267200"/>
        </p:xfrm>
        <a:graphic>
          <a:graphicData uri="http://schemas.openxmlformats.org/presentationml/2006/ole">
            <p:oleObj spid="_x0000_s3074" name="Формула" r:id="rId4" imgW="927100" imgH="1397000" progId="Equation.3">
              <p:embed/>
            </p:oleObj>
          </a:graphicData>
        </a:graphic>
      </p:graphicFrame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2633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334000" y="2286000"/>
          <a:ext cx="2611438" cy="4267200"/>
        </p:xfrm>
        <a:graphic>
          <a:graphicData uri="http://schemas.openxmlformats.org/presentationml/2006/ole">
            <p:oleObj spid="_x0000_s3075" name="Формула" r:id="rId5" imgW="1028700" imgH="1587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5360114"/>
          </a:xfrm>
        </p:spPr>
        <p:txBody>
          <a:bodyPr>
            <a:normAutofit/>
          </a:bodyPr>
          <a:lstStyle/>
          <a:p>
            <a:pPr algn="ctr"/>
            <a:r>
              <a:rPr lang="ru-RU" sz="4400" dirty="0"/>
              <a:t>Одночлены называются</a:t>
            </a:r>
            <a:r>
              <a:rPr lang="ru-RU" sz="4400" dirty="0">
                <a:solidFill>
                  <a:srgbClr val="FF0000"/>
                </a:solidFill>
              </a:rPr>
              <a:t> </a:t>
            </a:r>
            <a:r>
              <a:rPr lang="ru-RU" sz="4400" i="1" dirty="0">
                <a:solidFill>
                  <a:srgbClr val="FF0000"/>
                </a:solidFill>
              </a:rPr>
              <a:t>подобными</a:t>
            </a:r>
            <a:r>
              <a:rPr lang="ru-RU" sz="4400" dirty="0"/>
              <a:t>, если они одинаковы или отличаются лишь коэффициентами</a:t>
            </a:r>
          </a:p>
        </p:txBody>
      </p:sp>
      <p:pic>
        <p:nvPicPr>
          <p:cNvPr id="6" name="Рисунок 5" descr="i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4214818"/>
            <a:ext cx="2071702" cy="204444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Алгоритм сложения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ru-RU" dirty="0" smtClean="0">
                <a:solidFill>
                  <a:srgbClr val="FF0000"/>
                </a:solidFill>
              </a:rPr>
              <a:t>вычитания одночленов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/>
          </a:bodyPr>
          <a:lstStyle/>
          <a:p>
            <a:r>
              <a:rPr lang="ru-RU" i="1" dirty="0" smtClean="0"/>
              <a:t>1)Привести </a:t>
            </a:r>
            <a:r>
              <a:rPr lang="ru-RU" i="1" dirty="0"/>
              <a:t>все одночлены к стандартному виду.</a:t>
            </a:r>
          </a:p>
          <a:p>
            <a:r>
              <a:rPr lang="ru-RU" i="1" dirty="0"/>
              <a:t>2)Убедиться, что все одночлены подобны; если же они </a:t>
            </a:r>
            <a:r>
              <a:rPr lang="ru-RU" i="1" dirty="0" err="1"/>
              <a:t>неподобны</a:t>
            </a:r>
            <a:r>
              <a:rPr lang="ru-RU" i="1" dirty="0"/>
              <a:t>, то складывать (вычитать) их нельзя, т.е.алгоритм далее не применяется;</a:t>
            </a:r>
          </a:p>
          <a:p>
            <a:r>
              <a:rPr lang="ru-RU" i="1" dirty="0"/>
              <a:t>3)Сложить (вычесть) коэффициенты подобных одночленов;</a:t>
            </a:r>
          </a:p>
          <a:p>
            <a:r>
              <a:rPr lang="ru-RU" i="1" dirty="0"/>
              <a:t>4)Записать ответ: одночлен, подобный данным, с коэффициентом, полученным на третьем шаге.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35729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Рефлексия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3600" dirty="0"/>
              <a:t>сегодня я узнал…</a:t>
            </a:r>
          </a:p>
          <a:p>
            <a:pPr algn="ctr"/>
            <a:r>
              <a:rPr lang="ru-RU" sz="3600" dirty="0"/>
              <a:t>было интересно…</a:t>
            </a:r>
          </a:p>
          <a:p>
            <a:pPr algn="ctr"/>
            <a:r>
              <a:rPr lang="ru-RU" sz="3600" dirty="0"/>
              <a:t>было трудно…</a:t>
            </a:r>
          </a:p>
          <a:p>
            <a:pPr algn="ctr"/>
            <a:r>
              <a:rPr lang="ru-RU" sz="3600" dirty="0"/>
              <a:t>я выполнял задания…</a:t>
            </a:r>
          </a:p>
          <a:p>
            <a:pPr algn="ctr"/>
            <a:r>
              <a:rPr lang="ru-RU" sz="3600" dirty="0"/>
              <a:t>           я понял, что…</a:t>
            </a:r>
          </a:p>
          <a:p>
            <a:pPr algn="ctr"/>
            <a:r>
              <a:rPr lang="ru-RU" sz="3600" dirty="0"/>
              <a:t>теперь я могу…</a:t>
            </a:r>
          </a:p>
          <a:p>
            <a:pPr algn="ctr"/>
            <a:r>
              <a:rPr lang="ru-RU" sz="3600" dirty="0"/>
              <a:t>я приобрел…</a:t>
            </a:r>
          </a:p>
          <a:p>
            <a:pPr algn="ctr"/>
            <a:r>
              <a:rPr lang="ru-RU" sz="3600" dirty="0"/>
              <a:t>я научился…</a:t>
            </a:r>
          </a:p>
          <a:p>
            <a:pPr algn="ctr"/>
            <a:r>
              <a:rPr lang="ru-RU" sz="3600" dirty="0"/>
              <a:t>у меня получилось …</a:t>
            </a:r>
          </a:p>
          <a:p>
            <a:pPr algn="ctr"/>
            <a:r>
              <a:rPr lang="ru-RU" sz="3600" dirty="0"/>
              <a:t>я смог…</a:t>
            </a:r>
          </a:p>
          <a:p>
            <a:pPr algn="ctr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</TotalTime>
  <Words>164</Words>
  <Application>Microsoft Office PowerPoint</Application>
  <PresentationFormat>Экран (4:3)</PresentationFormat>
  <Paragraphs>46</Paragraphs>
  <Slides>7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Эркер</vt:lpstr>
      <vt:lpstr>Формула</vt:lpstr>
      <vt:lpstr>Сложение и вычитание одночленов</vt:lpstr>
      <vt:lpstr>           Самостоятельная работа</vt:lpstr>
      <vt:lpstr>Решение:</vt:lpstr>
      <vt:lpstr>2 задание:</vt:lpstr>
      <vt:lpstr>Слайд 5</vt:lpstr>
      <vt:lpstr>Алгоритм сложения/вычитания одночленов</vt:lpstr>
      <vt:lpstr>Рефлексия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Сложение и вычитание одночленов</dc:title>
  <dc:creator>Admin</dc:creator>
  <cp:lastModifiedBy>Admin</cp:lastModifiedBy>
  <cp:revision>5</cp:revision>
  <dcterms:created xsi:type="dcterms:W3CDTF">2015-02-07T22:43:44Z</dcterms:created>
  <dcterms:modified xsi:type="dcterms:W3CDTF">2015-02-09T21:15:42Z</dcterms:modified>
</cp:coreProperties>
</file>