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sldIdLst>
    <p:sldId id="256" r:id="rId3"/>
    <p:sldId id="264" r:id="rId4"/>
    <p:sldId id="257" r:id="rId5"/>
    <p:sldId id="270" r:id="rId6"/>
    <p:sldId id="258" r:id="rId7"/>
    <p:sldId id="277" r:id="rId8"/>
    <p:sldId id="266" r:id="rId9"/>
    <p:sldId id="265" r:id="rId10"/>
    <p:sldId id="259" r:id="rId11"/>
    <p:sldId id="260" r:id="rId12"/>
    <p:sldId id="261" r:id="rId13"/>
    <p:sldId id="275" r:id="rId14"/>
    <p:sldId id="274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C90"/>
    <a:srgbClr val="3A927D"/>
    <a:srgbClr val="164770"/>
    <a:srgbClr val="245A4D"/>
    <a:srgbClr val="66C2AC"/>
    <a:srgbClr val="257AC1"/>
    <a:srgbClr val="14436A"/>
    <a:srgbClr val="327E6C"/>
    <a:srgbClr val="1F649D"/>
    <a:srgbClr val="62D5E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218" autoAdjust="0"/>
    <p:restoredTop sz="92633" autoAdjust="0"/>
  </p:normalViewPr>
  <p:slideViewPr>
    <p:cSldViewPr showGuides="1">
      <p:cViewPr varScale="1">
        <p:scale>
          <a:sx n="82" d="100"/>
          <a:sy n="82" d="100"/>
        </p:scale>
        <p:origin x="-1584" y="-77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4AC81-2FC8-4081-97DF-3FA26CAAD24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A1C-D914-40F1-96FE-D8741CE04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A1C-D914-40F1-96FE-D8741CE049C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</a:bodyPr>
          <a:lstStyle>
            <a:lvl1pPr>
              <a:defRPr b="1">
                <a:solidFill>
                  <a:srgbClr val="14436A"/>
                </a:solidFill>
                <a:latin typeface="Century Gothic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245A4D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entury Gothic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3A927D"/>
                </a:solidFill>
              </a:defRPr>
            </a:lvl1pPr>
            <a:lvl2pPr>
              <a:defRPr sz="2400">
                <a:solidFill>
                  <a:srgbClr val="3A927D"/>
                </a:solidFill>
              </a:defRPr>
            </a:lvl2pPr>
            <a:lvl3pPr>
              <a:defRPr sz="2000">
                <a:solidFill>
                  <a:srgbClr val="3A927D"/>
                </a:solidFill>
              </a:defRPr>
            </a:lvl3pPr>
            <a:lvl4pPr>
              <a:defRPr sz="1800">
                <a:solidFill>
                  <a:srgbClr val="3A927D"/>
                </a:solidFill>
              </a:defRPr>
            </a:lvl4pPr>
            <a:lvl5pPr>
              <a:defRPr sz="1800">
                <a:solidFill>
                  <a:srgbClr val="3A92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A927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3A927D"/>
                </a:solidFill>
              </a:defRPr>
            </a:lvl1pPr>
            <a:lvl2pPr>
              <a:defRPr sz="2000">
                <a:solidFill>
                  <a:srgbClr val="3A927D"/>
                </a:solidFill>
              </a:defRPr>
            </a:lvl2pPr>
            <a:lvl3pPr>
              <a:defRPr sz="1800">
                <a:solidFill>
                  <a:srgbClr val="3A927D"/>
                </a:solidFill>
              </a:defRPr>
            </a:lvl3pPr>
            <a:lvl4pPr>
              <a:defRPr sz="1600">
                <a:solidFill>
                  <a:srgbClr val="3A927D"/>
                </a:solidFill>
              </a:defRPr>
            </a:lvl4pPr>
            <a:lvl5pPr>
              <a:defRPr sz="1600">
                <a:solidFill>
                  <a:srgbClr val="3A927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CE13621-88B8-4EF6-A7EC-28D1D61DFBC4}" type="datetimeFigureOut">
              <a:rPr lang="ru-RU" smtClean="0"/>
              <a:pPr/>
              <a:t>26.02.2014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>
            <a:noFill/>
          </a:ln>
          <a:solidFill>
            <a:srgbClr val="164770"/>
          </a:solidFill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  <a:latin typeface="+mj-lt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dnevnik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480593@dnevnik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52" y="1785926"/>
            <a:ext cx="7058020" cy="1457334"/>
          </a:xfrm>
        </p:spPr>
        <p:txBody>
          <a:bodyPr>
            <a:normAutofit/>
          </a:bodyPr>
          <a:lstStyle/>
          <a:p>
            <a:r>
              <a:rPr lang="ru-RU" sz="2800" b="0" dirty="0" smtClean="0"/>
              <a:t>Конкурсная работа</a:t>
            </a:r>
            <a:br>
              <a:rPr lang="ru-RU" sz="2800" b="0" dirty="0" smtClean="0"/>
            </a:br>
            <a:r>
              <a:rPr lang="ru-RU" sz="2800" b="0" dirty="0" smtClean="0"/>
              <a:t>«ИКТ в школе вместе с </a:t>
            </a:r>
            <a:r>
              <a:rPr lang="ru-RU" sz="2800" b="0" dirty="0" err="1" smtClean="0"/>
              <a:t>Office</a:t>
            </a:r>
            <a:r>
              <a:rPr lang="ru-RU" sz="2800" b="0" dirty="0" smtClean="0"/>
              <a:t> 365»</a:t>
            </a:r>
            <a:endParaRPr lang="ru-RU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3071810"/>
            <a:ext cx="8858312" cy="4000528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Мажарцева</a:t>
            </a:r>
            <a:r>
              <a:rPr lang="ru-RU" sz="2400" dirty="0" smtClean="0"/>
              <a:t> Ольга Федоровна, </a:t>
            </a:r>
          </a:p>
          <a:p>
            <a:r>
              <a:rPr lang="ru-RU" sz="2400" dirty="0" smtClean="0"/>
              <a:t>педагог дополнительного образования</a:t>
            </a:r>
          </a:p>
          <a:p>
            <a:r>
              <a:rPr lang="ru-RU" sz="2400" dirty="0" smtClean="0"/>
              <a:t>Муниципальное образовательное учреждение </a:t>
            </a:r>
          </a:p>
          <a:p>
            <a:r>
              <a:rPr lang="ru-RU" sz="2400" dirty="0" smtClean="0"/>
              <a:t>«Информационно – методический центр» </a:t>
            </a:r>
          </a:p>
          <a:p>
            <a:r>
              <a:rPr lang="ru-RU" sz="2400" b="0" dirty="0" smtClean="0"/>
              <a:t>188361,  Ленинградская область Гатчинский район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dirty="0" smtClean="0"/>
              <a:t>пос. Новый Свет, дом 72</a:t>
            </a:r>
            <a:endParaRPr lang="ru-RU" sz="2400" dirty="0" smtClean="0"/>
          </a:p>
          <a:p>
            <a:r>
              <a:rPr lang="ru-RU" sz="2400" dirty="0" smtClean="0"/>
              <a:t>ученики 4 класса, </a:t>
            </a:r>
          </a:p>
          <a:p>
            <a:r>
              <a:rPr lang="ru-RU" sz="2400" dirty="0" smtClean="0"/>
              <a:t>кружок «Будем знакомы – КИТ»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334" y="0"/>
            <a:ext cx="4786666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3430865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32864">
            <a:off x="7186727" y="825027"/>
            <a:ext cx="1576922" cy="38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65501">
            <a:off x="7546261" y="1185508"/>
            <a:ext cx="1000401" cy="29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92467">
            <a:off x="227593" y="849793"/>
            <a:ext cx="646677" cy="1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43971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Отзывы учеников о проведённом занятии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5715016"/>
            <a:ext cx="4392488" cy="92869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dirty="0" smtClean="0"/>
              <a:t>Два мальчика  выполнили  все задания на занятии, но поставили  грустного смайлика, с ними  педагог запланировала  дополнительное занятие для  детальной  проработки алгоритма работы  в приложении «Календарь»</a:t>
            </a:r>
            <a:endParaRPr lang="ru-RU" sz="12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5668" y="0"/>
            <a:ext cx="3308332" cy="287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5608" y="3000372"/>
            <a:ext cx="3528392" cy="203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6850" y="5133975"/>
            <a:ext cx="38671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642918"/>
            <a:ext cx="402764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300" dirty="0" smtClean="0"/>
              <a:t>Количество учеников, прошедших викторину</a:t>
            </a:r>
            <a:endParaRPr lang="ru-RU" sz="2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28802"/>
            <a:ext cx="4357718" cy="12858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12 учеников </a:t>
            </a:r>
          </a:p>
          <a:p>
            <a:pPr algn="ctr">
              <a:buNone/>
            </a:pPr>
            <a:r>
              <a:rPr lang="ru-RU" sz="2000" dirty="0" smtClean="0"/>
              <a:t>кружка  «Будем знакомы – КИТ»  прошли викторину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643050"/>
            <a:ext cx="402510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786190"/>
            <a:ext cx="4573589" cy="290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/>
              <a:t>Приложение 1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42984"/>
            <a:ext cx="883978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/>
              <a:t>Приложение 2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63976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Карточка</a:t>
            </a:r>
          </a:p>
          <a:p>
            <a:r>
              <a:rPr lang="ru-RU" dirty="0" smtClean="0"/>
              <a:t>«Проектные задания»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57158" y="2174875"/>
            <a:ext cx="4140230" cy="1254125"/>
          </a:xfrm>
        </p:spPr>
        <p:txBody>
          <a:bodyPr>
            <a:noAutofit/>
          </a:bodyPr>
          <a:lstStyle/>
          <a:p>
            <a:pPr marL="514350" indent="-514350" algn="ctr">
              <a:lnSpc>
                <a:spcPct val="110000"/>
              </a:lnSpc>
              <a:buNone/>
            </a:pPr>
            <a:r>
              <a:rPr lang="ru-RU" b="1" dirty="0" smtClean="0"/>
              <a:t>1 группа</a:t>
            </a:r>
          </a:p>
          <a:p>
            <a:pPr marL="514350" indent="-514350" algn="ctr">
              <a:lnSpc>
                <a:spcPct val="110000"/>
              </a:lnSpc>
              <a:buNone/>
            </a:pPr>
            <a:r>
              <a:rPr lang="ru-RU" b="1" dirty="0" smtClean="0"/>
              <a:t> «Информация о подарках»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4008" y="1124744"/>
            <a:ext cx="4214272" cy="875496"/>
          </a:xfrm>
        </p:spPr>
        <p:txBody>
          <a:bodyPr>
            <a:noAutofit/>
          </a:bodyPr>
          <a:lstStyle/>
          <a:p>
            <a:r>
              <a:rPr lang="ru-RU" sz="1900" dirty="0" smtClean="0">
                <a:solidFill>
                  <a:srgbClr val="1C5C90"/>
                </a:solidFill>
              </a:rPr>
              <a:t>Карточка</a:t>
            </a:r>
          </a:p>
          <a:p>
            <a:r>
              <a:rPr lang="ru-RU" sz="1900" dirty="0" smtClean="0">
                <a:solidFill>
                  <a:srgbClr val="1C5C90"/>
                </a:solidFill>
              </a:rPr>
              <a:t>«Разработка плана выполнения проектного задания»</a:t>
            </a:r>
            <a:endParaRPr lang="ru-RU" sz="1900" dirty="0">
              <a:solidFill>
                <a:srgbClr val="1C5C9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825894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300" dirty="0" smtClean="0">
                <a:solidFill>
                  <a:srgbClr val="1C5C90"/>
                </a:solidFill>
              </a:rPr>
              <a:t>Выберите  руководителя группы.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dirty="0" smtClean="0">
                <a:solidFill>
                  <a:srgbClr val="1C5C90"/>
                </a:solidFill>
              </a:rPr>
              <a:t>Определите ключевое направление вашего  проектного задания  и среду для поиска информации.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dirty="0" smtClean="0">
                <a:solidFill>
                  <a:srgbClr val="1C5C90"/>
                </a:solidFill>
              </a:rPr>
              <a:t>Определите объем необходимой информации.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dirty="0" smtClean="0">
                <a:solidFill>
                  <a:srgbClr val="1C5C90"/>
                </a:solidFill>
              </a:rPr>
              <a:t>Выделите три синонима к ключевому направлению вашего задания.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dirty="0" smtClean="0">
                <a:solidFill>
                  <a:srgbClr val="1C5C90"/>
                </a:solidFill>
              </a:rPr>
              <a:t>Определите, какой  результат ваша группа должна достичь в конце недели.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300" dirty="0" smtClean="0">
                <a:solidFill>
                  <a:srgbClr val="1C5C90"/>
                </a:solidFill>
              </a:rPr>
              <a:t>На основе полученных данных составьте план из 4 пунктов и запишите его. </a:t>
            </a:r>
          </a:p>
          <a:p>
            <a:pPr marL="457200" indent="-457200">
              <a:buFont typeface="+mj-lt"/>
              <a:buAutoNum type="arabicPeriod"/>
            </a:pPr>
            <a:endParaRPr lang="ru-RU" sz="2300" dirty="0" smtClean="0">
              <a:solidFill>
                <a:srgbClr val="1C5C90"/>
              </a:solidFill>
            </a:endParaRPr>
          </a:p>
          <a:p>
            <a:pPr marL="457200" indent="-457200">
              <a:buNone/>
            </a:pPr>
            <a:endParaRPr lang="ru-RU" sz="1800" dirty="0" smtClean="0"/>
          </a:p>
          <a:p>
            <a:pPr marL="457200" indent="-457200">
              <a:buFont typeface="+mj-lt"/>
              <a:buAutoNum type="arabicPeriod"/>
            </a:pPr>
            <a:endParaRPr lang="ru-RU" sz="1800" dirty="0"/>
          </a:p>
        </p:txBody>
      </p:sp>
      <p:sp>
        <p:nvSpPr>
          <p:cNvPr id="7" name="Содержимое 8"/>
          <p:cNvSpPr txBox="1">
            <a:spLocks/>
          </p:cNvSpPr>
          <p:nvPr/>
        </p:nvSpPr>
        <p:spPr>
          <a:xfrm>
            <a:off x="357158" y="4786322"/>
            <a:ext cx="4040188" cy="1143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1C5C90"/>
              </a:solidFill>
              <a:effectLst/>
              <a:uLnTx/>
              <a:uFillTx/>
              <a:latin typeface="+mn-lt"/>
              <a:ea typeface="+mn-ea"/>
              <a:cs typeface="Segoe UI" pitchFamily="34" charset="0"/>
            </a:endParaRPr>
          </a:p>
          <a:p>
            <a:pPr marL="514350" marR="0" lvl="0" indent="-514350" algn="ctr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400" b="1" dirty="0" smtClean="0">
                <a:solidFill>
                  <a:srgbClr val="1C5C90"/>
                </a:solidFill>
                <a:cs typeface="Segoe UI" pitchFamily="34" charset="0"/>
              </a:rPr>
              <a:t>3 группа</a:t>
            </a:r>
          </a:p>
          <a:p>
            <a:pPr marL="514350" marR="0" lvl="0" indent="-514350" algn="ctr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400" b="1" dirty="0" smtClean="0">
                <a:solidFill>
                  <a:srgbClr val="1C5C90"/>
                </a:solidFill>
                <a:cs typeface="Segoe UI" pitchFamily="34" charset="0"/>
              </a:rPr>
              <a:t>«Эскиз подарка»</a:t>
            </a:r>
          </a:p>
          <a:p>
            <a:pPr marL="514350" marR="0" lvl="0" indent="-514350" algn="ctr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900" dirty="0">
              <a:solidFill>
                <a:srgbClr val="1C5C90"/>
              </a:solidFill>
              <a:cs typeface="Segoe UI" pitchFamily="34" charset="0"/>
            </a:endParaRPr>
          </a:p>
        </p:txBody>
      </p:sp>
      <p:sp>
        <p:nvSpPr>
          <p:cNvPr id="13" name="Содержимое 8"/>
          <p:cNvSpPr txBox="1">
            <a:spLocks/>
          </p:cNvSpPr>
          <p:nvPr/>
        </p:nvSpPr>
        <p:spPr>
          <a:xfrm>
            <a:off x="428596" y="3714752"/>
            <a:ext cx="4040188" cy="8254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5C90"/>
                </a:solidFill>
                <a:effectLst/>
                <a:uLnTx/>
                <a:uFillTx/>
                <a:latin typeface="+mn-lt"/>
                <a:ea typeface="+mn-ea"/>
                <a:cs typeface="Segoe UI" pitchFamily="34" charset="0"/>
              </a:rPr>
              <a:t>2 группа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5C90"/>
                </a:solidFill>
                <a:effectLst/>
                <a:uLnTx/>
                <a:uFillTx/>
                <a:latin typeface="+mn-lt"/>
                <a:ea typeface="+mn-ea"/>
                <a:cs typeface="Segoe UI" pitchFamily="34" charset="0"/>
              </a:rPr>
              <a:t>«Виды подарков»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1C5C90"/>
              </a:solidFill>
              <a:effectLst/>
              <a:uLnTx/>
              <a:uFillTx/>
              <a:latin typeface="+mn-lt"/>
              <a:ea typeface="+mn-ea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67544" y="0"/>
            <a:ext cx="8401080" cy="357166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800" dirty="0" smtClean="0"/>
              <a:t>Приложение 3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3741827" cy="550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Текст 7"/>
          <p:cNvSpPr txBox="1">
            <a:spLocks/>
          </p:cNvSpPr>
          <p:nvPr/>
        </p:nvSpPr>
        <p:spPr>
          <a:xfrm>
            <a:off x="500034" y="57148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ru-RU" sz="1900" b="1" dirty="0" smtClean="0">
                <a:solidFill>
                  <a:srgbClr val="1C5C90"/>
                </a:solidFill>
                <a:cs typeface="Segoe UI" pitchFamily="34" charset="0"/>
              </a:rPr>
              <a:t>Алгоритм  </a:t>
            </a:r>
          </a:p>
          <a:p>
            <a:pPr algn="r"/>
            <a:r>
              <a:rPr lang="ru-RU" sz="1900" b="1" dirty="0" smtClean="0">
                <a:solidFill>
                  <a:srgbClr val="1C5C90"/>
                </a:solidFill>
                <a:cs typeface="Segoe UI" pitchFamily="34" charset="0"/>
              </a:rPr>
              <a:t>«Создание группы для совместного редактирования»</a:t>
            </a:r>
          </a:p>
        </p:txBody>
      </p:sp>
      <p:sp>
        <p:nvSpPr>
          <p:cNvPr id="11" name="Текст 7"/>
          <p:cNvSpPr txBox="1">
            <a:spLocks/>
          </p:cNvSpPr>
          <p:nvPr/>
        </p:nvSpPr>
        <p:spPr>
          <a:xfrm>
            <a:off x="4786314" y="57148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ru-RU" sz="1900" b="1" dirty="0" smtClean="0">
                <a:solidFill>
                  <a:srgbClr val="1C5C90"/>
                </a:solidFill>
                <a:cs typeface="Segoe UI" pitchFamily="34" charset="0"/>
              </a:rPr>
              <a:t>Видео</a:t>
            </a:r>
          </a:p>
          <a:p>
            <a:pPr algn="r"/>
            <a:r>
              <a:rPr lang="ru-RU" sz="1900" b="1" dirty="0" smtClean="0">
                <a:solidFill>
                  <a:srgbClr val="1C5C90"/>
                </a:solidFill>
                <a:cs typeface="Segoe UI" pitchFamily="34" charset="0"/>
              </a:rPr>
              <a:t>«Работа с приложением «Календарь»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5811" y="1357298"/>
            <a:ext cx="4948189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Актуальность проведения занятия с </a:t>
            </a:r>
            <a:br>
              <a:rPr lang="ru-RU" sz="2000" dirty="0" smtClean="0"/>
            </a:br>
            <a:r>
              <a:rPr lang="ru-RU" sz="2000" dirty="0" smtClean="0"/>
              <a:t> применением  приложений Office365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rmAutofit fontScale="92500"/>
          </a:bodyPr>
          <a:lstStyle/>
          <a:p>
            <a:r>
              <a:rPr lang="ru-RU" sz="2000" dirty="0" smtClean="0"/>
              <a:t>Педагоги дополнительного образования в МБОУ ДО «Информационно – методический центр» активно используют различные функции электронного Дневника в проектной деятельности: новости, форум, размещение файлов, переписка. </a:t>
            </a:r>
          </a:p>
          <a:p>
            <a:r>
              <a:rPr lang="ru-RU" sz="2000" dirty="0" smtClean="0"/>
              <a:t>Появление  возможности создания совместных документов, не покидая </a:t>
            </a:r>
            <a:r>
              <a:rPr lang="ru-RU" sz="2000" dirty="0" err="1" smtClean="0"/>
              <a:t>Дневник.ру</a:t>
            </a:r>
            <a:r>
              <a:rPr lang="ru-RU" sz="2000" dirty="0" smtClean="0"/>
              <a:t> и не открывая дополнительные  сервисы и  другие сайты,  нас очень обрадовала. Эта возможность значительно облегчает групповую работу над проектами. Поэтому я запланировала серию занятий с ребятами кружка «Будем знакомы – КИТ (компьютерные информационные технологии)» с целью ознакомления и использования приложений Office365 в работе над проектами.  </a:t>
            </a:r>
          </a:p>
          <a:p>
            <a:r>
              <a:rPr lang="ru-RU" sz="2000" dirty="0" smtClean="0"/>
              <a:t>На предыдущем занятии была освоена почта в </a:t>
            </a:r>
            <a:r>
              <a:rPr lang="ru-RU" sz="2000" dirty="0" err="1" smtClean="0"/>
              <a:t>Дневнике.ру</a:t>
            </a:r>
            <a:r>
              <a:rPr lang="ru-RU" sz="2000" dirty="0" smtClean="0"/>
              <a:t>: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Проведена активизация почты с использованием  методических указаний «Работа с приложениями </a:t>
            </a:r>
            <a:r>
              <a:rPr lang="en-US" sz="2000" dirty="0" smtClean="0"/>
              <a:t>Office 365</a:t>
            </a:r>
            <a:r>
              <a:rPr lang="ru-RU" sz="2000" dirty="0" smtClean="0"/>
              <a:t>»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Опробована функция рассылки сообщений.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Краткий план занятия кружка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543956" cy="5643602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None/>
            </a:pPr>
            <a:r>
              <a:rPr lang="ru-RU" sz="3400" b="1" i="1" dirty="0" smtClean="0"/>
              <a:t>Название занятия</a:t>
            </a:r>
            <a:r>
              <a:rPr lang="ru-RU" sz="3400" dirty="0" smtClean="0"/>
              <a:t>: Разработка  недельного плана выполнения  проектного задания. </a:t>
            </a:r>
          </a:p>
          <a:p>
            <a:pPr>
              <a:buNone/>
            </a:pPr>
            <a:r>
              <a:rPr lang="ru-RU" sz="3400" b="1" i="1" dirty="0" smtClean="0"/>
              <a:t>Цель  занятия: </a:t>
            </a:r>
            <a:r>
              <a:rPr lang="ru-RU" sz="3400" dirty="0" smtClean="0"/>
              <a:t>формировать у учащихся умения пользоваться приложением «Календарь» в </a:t>
            </a:r>
            <a:r>
              <a:rPr lang="en-US" sz="3400" dirty="0" smtClean="0"/>
              <a:t>Outlook Web App</a:t>
            </a:r>
            <a:r>
              <a:rPr lang="ru-RU" sz="3400" dirty="0" smtClean="0"/>
              <a:t>.</a:t>
            </a:r>
          </a:p>
          <a:p>
            <a:pPr>
              <a:buNone/>
            </a:pPr>
            <a:r>
              <a:rPr lang="ru-RU" sz="3400" b="1" i="1" dirty="0" smtClean="0"/>
              <a:t>  Задачи:</a:t>
            </a:r>
            <a:endParaRPr lang="ru-RU" sz="3400" dirty="0" smtClean="0"/>
          </a:p>
          <a:p>
            <a:r>
              <a:rPr lang="ru-RU" sz="3400" u="sng" dirty="0" smtClean="0"/>
              <a:t>Предметные</a:t>
            </a:r>
            <a:r>
              <a:rPr lang="ru-RU" sz="3400" dirty="0" smtClean="0"/>
              <a:t>: формирование умений фиксации(записи) плана с помощью приложением «Календарь» в </a:t>
            </a:r>
            <a:r>
              <a:rPr lang="en-US" sz="3400" dirty="0" smtClean="0"/>
              <a:t>Outlook</a:t>
            </a:r>
            <a:r>
              <a:rPr lang="ru-RU" sz="3400" dirty="0" smtClean="0"/>
              <a:t>; </a:t>
            </a:r>
          </a:p>
          <a:p>
            <a:r>
              <a:rPr lang="ru-RU" sz="3400" u="sng" dirty="0" err="1" smtClean="0"/>
              <a:t>Метапредметные</a:t>
            </a:r>
            <a:r>
              <a:rPr lang="ru-RU" sz="3400" dirty="0" smtClean="0"/>
              <a:t>: формирование навыков использования плана, размещённого  в информационной среде, для оценки и коррекции выполненного действия;</a:t>
            </a:r>
            <a:endParaRPr lang="ru-RU" sz="3400" dirty="0" smtClean="0">
              <a:solidFill>
                <a:srgbClr val="FF0000"/>
              </a:solidFill>
            </a:endParaRPr>
          </a:p>
          <a:p>
            <a:r>
              <a:rPr lang="ru-RU" sz="3400" u="sng" dirty="0" smtClean="0"/>
              <a:t>Личностные</a:t>
            </a:r>
            <a:r>
              <a:rPr lang="ru-RU" sz="3400" i="1" dirty="0" smtClean="0"/>
              <a:t>: </a:t>
            </a:r>
            <a:r>
              <a:rPr lang="ru-RU" sz="3400" dirty="0" smtClean="0"/>
              <a:t>формирование основ правовой культуры в области использования информации, развитие умения высказывать свое мнение. </a:t>
            </a:r>
          </a:p>
          <a:p>
            <a:pPr>
              <a:buNone/>
            </a:pPr>
            <a:r>
              <a:rPr lang="ru-RU" sz="3400" b="1" i="1" dirty="0" smtClean="0"/>
              <a:t>Формы работы учащихся </a:t>
            </a:r>
            <a:r>
              <a:rPr lang="ru-RU" sz="3400" dirty="0" smtClean="0"/>
              <a:t>работа в группах; работа в почте на сайте </a:t>
            </a:r>
            <a:r>
              <a:rPr lang="en-US" sz="3400" dirty="0" smtClean="0">
                <a:hlinkClick r:id="rId2"/>
              </a:rPr>
              <a:t>http://dnevnik.ru/</a:t>
            </a:r>
            <a:r>
              <a:rPr lang="ru-RU" sz="3400" dirty="0" smtClean="0"/>
              <a:t> ; работа в приложении </a:t>
            </a:r>
            <a:r>
              <a:rPr lang="ru-RU" sz="3400" dirty="0" err="1" smtClean="0"/>
              <a:t>Office</a:t>
            </a:r>
            <a:r>
              <a:rPr lang="ru-RU" sz="3400" dirty="0" smtClean="0"/>
              <a:t> 365 «Календарь</a:t>
            </a:r>
          </a:p>
          <a:p>
            <a:pPr>
              <a:buNone/>
            </a:pPr>
            <a:r>
              <a:rPr lang="ru-RU" sz="3400" b="1" i="1" dirty="0" smtClean="0"/>
              <a:t>Необходимое техническое оборудование </a:t>
            </a:r>
            <a:r>
              <a:rPr lang="ru-RU" sz="3400" dirty="0" smtClean="0"/>
              <a:t>ОС </a:t>
            </a:r>
            <a:r>
              <a:rPr lang="ru-RU" sz="3400" dirty="0" err="1" smtClean="0"/>
              <a:t>Windows</a:t>
            </a:r>
            <a:r>
              <a:rPr lang="ru-RU" sz="3400" dirty="0" smtClean="0"/>
              <a:t>; проектор; сеть Интернет; сайт </a:t>
            </a:r>
            <a:r>
              <a:rPr lang="en-US" sz="3400" dirty="0" smtClean="0">
                <a:hlinkClick r:id="rId2"/>
              </a:rPr>
              <a:t>http://dnevnik.ru/</a:t>
            </a:r>
            <a:r>
              <a:rPr lang="ru-RU" sz="3400" dirty="0" smtClean="0"/>
              <a:t>; приложение </a:t>
            </a:r>
            <a:r>
              <a:rPr lang="ru-RU" sz="3400" dirty="0" err="1" smtClean="0"/>
              <a:t>Office</a:t>
            </a:r>
            <a:r>
              <a:rPr lang="ru-RU" sz="3400" dirty="0" smtClean="0"/>
              <a:t> 365.</a:t>
            </a:r>
          </a:p>
          <a:p>
            <a:pPr>
              <a:buNone/>
            </a:pPr>
            <a:r>
              <a:rPr lang="ru-RU" sz="3400" b="1" i="1" dirty="0" smtClean="0"/>
              <a:t>Методическая база: </a:t>
            </a:r>
            <a:endParaRPr lang="ru-RU" sz="3400" dirty="0" smtClean="0"/>
          </a:p>
          <a:p>
            <a:pPr lvl="0"/>
            <a:r>
              <a:rPr lang="ru-RU" sz="3400" dirty="0" smtClean="0"/>
              <a:t>презентация “Работа с приложениями </a:t>
            </a:r>
            <a:r>
              <a:rPr lang="ru-RU" sz="3400" dirty="0" err="1" smtClean="0"/>
              <a:t>Office</a:t>
            </a:r>
            <a:r>
              <a:rPr lang="ru-RU" sz="3400" dirty="0" smtClean="0"/>
              <a:t> 365”; (</a:t>
            </a:r>
            <a:r>
              <a:rPr lang="ru-RU" sz="3400" u="sng" dirty="0" smtClean="0"/>
              <a:t>Приложение 1</a:t>
            </a:r>
            <a:r>
              <a:rPr lang="ru-RU" sz="3400" dirty="0" smtClean="0"/>
              <a:t>); </a:t>
            </a:r>
          </a:p>
          <a:p>
            <a:pPr lvl="0"/>
            <a:r>
              <a:rPr lang="ru-RU" sz="3400" dirty="0" smtClean="0"/>
              <a:t>Карточки «Проектные задания», «Разработка плана проектного задания» </a:t>
            </a:r>
            <a:r>
              <a:rPr lang="ru-RU" sz="3400" u="sng" dirty="0" smtClean="0"/>
              <a:t>(Приложение 2)</a:t>
            </a:r>
            <a:endParaRPr lang="ru-RU" sz="3400" dirty="0" smtClean="0"/>
          </a:p>
          <a:p>
            <a:pPr lvl="0"/>
            <a:r>
              <a:rPr lang="ru-RU" sz="3400" dirty="0" smtClean="0"/>
              <a:t>Видео «Работа с приложением «Календарь» , алгоритм «Работа по созданию группы для совместного редактирования» </a:t>
            </a:r>
            <a:r>
              <a:rPr lang="ru-RU" sz="3400" u="sng" dirty="0" smtClean="0"/>
              <a:t>(Приложение 3</a:t>
            </a:r>
            <a:r>
              <a:rPr lang="ru-RU" sz="3400" dirty="0" smtClean="0"/>
              <a:t>) </a:t>
            </a:r>
          </a:p>
          <a:p>
            <a:pPr lvl="0">
              <a:buNone/>
            </a:pPr>
            <a:r>
              <a:rPr lang="ru-RU" sz="3400" b="1" i="1" dirty="0" smtClean="0"/>
              <a:t>Ожидаемый результат занятия: </a:t>
            </a:r>
            <a:r>
              <a:rPr lang="ru-RU" sz="3400" dirty="0" smtClean="0"/>
              <a:t>создание общего календаря для выполнения проекта «Облако подарков».  </a:t>
            </a:r>
          </a:p>
          <a:p>
            <a:pPr marL="514350" indent="-514350">
              <a:buBlip>
                <a:blip r:embed="rId3"/>
              </a:buBlip>
            </a:pPr>
            <a:endParaRPr lang="ru-RU" sz="3400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Autofit/>
          </a:bodyPr>
          <a:lstStyle/>
          <a:p>
            <a:r>
              <a:rPr lang="ru-RU" sz="2000" dirty="0" smtClean="0"/>
              <a:t>Краткий план занятия кружка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714356"/>
          <a:ext cx="8208911" cy="6039981"/>
        </p:xfrm>
        <a:graphic>
          <a:graphicData uri="http://schemas.openxmlformats.org/drawingml/2006/table">
            <a:tbl>
              <a:tblPr/>
              <a:tblGrid>
                <a:gridCol w="371719"/>
                <a:gridCol w="1817544"/>
                <a:gridCol w="1546245"/>
                <a:gridCol w="1677734"/>
                <a:gridCol w="2170402"/>
                <a:gridCol w="625267"/>
              </a:tblGrid>
              <a:tr h="6706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latin typeface="Times New Roman"/>
                          <a:ea typeface="Times New Roman"/>
                          <a:cs typeface="Times New Roman"/>
                        </a:rPr>
                        <a:t>Этапы</a:t>
                      </a:r>
                      <a:r>
                        <a:rPr lang="ru-RU" sz="1100" kern="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занятия</a:t>
                      </a:r>
                      <a:endParaRPr lang="ru-RU" sz="1100" kern="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latin typeface="Times New Roman"/>
                          <a:ea typeface="Times New Roman"/>
                          <a:cs typeface="Times New Roman"/>
                        </a:rPr>
                        <a:t>Название используемых приложений </a:t>
                      </a:r>
                      <a:r>
                        <a:rPr lang="en-US" sz="1100" kern="50" dirty="0">
                          <a:latin typeface="Times New Roman"/>
                          <a:ea typeface="Times New Roman"/>
                          <a:cs typeface="Times New Roman"/>
                        </a:rPr>
                        <a:t>Office </a:t>
                      </a:r>
                      <a:r>
                        <a:rPr lang="en-US" sz="1100" kern="50" dirty="0" smtClean="0">
                          <a:latin typeface="Times New Roman"/>
                          <a:ea typeface="Times New Roman"/>
                          <a:cs typeface="Times New Roman"/>
                        </a:rPr>
                        <a:t>365</a:t>
                      </a:r>
                      <a:endParaRPr lang="ru-RU" sz="1100" kern="5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latin typeface="Times New Roman"/>
                          <a:ea typeface="Times New Roman"/>
                          <a:cs typeface="Times New Roman"/>
                        </a:rPr>
                        <a:t> и методических материалов</a:t>
                      </a:r>
                      <a:endParaRPr lang="ru-RU" sz="1100" kern="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Деятельность </a:t>
                      </a:r>
                      <a:r>
                        <a:rPr lang="ru-RU" sz="1100" kern="50" dirty="0" smtClean="0">
                          <a:latin typeface="Times New Roman"/>
                          <a:ea typeface="Times New Roman"/>
                          <a:cs typeface="Times New Roman"/>
                        </a:rPr>
                        <a:t>педагога</a:t>
                      </a:r>
                      <a:r>
                        <a:rPr lang="ru-RU" sz="1100" kern="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kern="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Деятельность ученика</a:t>
                      </a: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Время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(в мин.)</a:t>
                      </a: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7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kern="5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kern="5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0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kern="5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kern="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kern="5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Организационный</a:t>
                      </a: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kern="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latin typeface="Times New Roman"/>
                          <a:ea typeface="Times New Roman"/>
                          <a:cs typeface="Times New Roman"/>
                        </a:rPr>
                        <a:t>Приветствие учеников</a:t>
                      </a: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latin typeface="Times New Roman"/>
                          <a:ea typeface="Times New Roman"/>
                          <a:cs typeface="Times New Roman"/>
                        </a:rPr>
                        <a:t>Приветствие </a:t>
                      </a:r>
                      <a:r>
                        <a:rPr lang="ru-RU" sz="1100" kern="50" dirty="0" smtClean="0">
                          <a:latin typeface="Times New Roman"/>
                          <a:ea typeface="Times New Roman"/>
                          <a:cs typeface="Times New Roman"/>
                        </a:rPr>
                        <a:t>педагога</a:t>
                      </a:r>
                      <a:endParaRPr lang="ru-RU" sz="1100" kern="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09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kern="5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kern="50" dirty="0">
                          <a:latin typeface="Times New Roman"/>
                          <a:ea typeface="Times New Roman"/>
                          <a:cs typeface="Times New Roman"/>
                        </a:rPr>
                        <a:t>Мотивационное начало </a:t>
                      </a:r>
                      <a:r>
                        <a:rPr lang="ru-RU" sz="1100" kern="5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занятия</a:t>
                      </a:r>
                      <a:r>
                        <a:rPr lang="ru-RU" sz="1100" kern="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kern="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kern="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latin typeface="Times New Roman"/>
                          <a:ea typeface="Times New Roman"/>
                          <a:cs typeface="Times New Roman"/>
                        </a:rPr>
                        <a:t>Постановка цели </a:t>
                      </a:r>
                      <a:r>
                        <a:rPr lang="ru-RU" sz="1100" kern="5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занятия</a:t>
                      </a:r>
                      <a:endParaRPr lang="ru-RU" sz="1100" kern="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latin typeface="Times New Roman"/>
                          <a:ea typeface="Times New Roman"/>
                          <a:cs typeface="Times New Roman"/>
                        </a:rPr>
                        <a:t>Слушают </a:t>
                      </a:r>
                      <a:r>
                        <a:rPr lang="ru-RU" sz="1100" kern="50" dirty="0" smtClean="0">
                          <a:latin typeface="Times New Roman"/>
                          <a:ea typeface="Times New Roman"/>
                          <a:cs typeface="Times New Roman"/>
                        </a:rPr>
                        <a:t>педагога</a:t>
                      </a:r>
                      <a:endParaRPr lang="ru-RU" sz="1100" kern="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22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kern="5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kern="50" dirty="0">
                          <a:latin typeface="Times New Roman"/>
                          <a:ea typeface="Times New Roman"/>
                          <a:cs typeface="Times New Roman"/>
                        </a:rPr>
                        <a:t>Этап </a:t>
                      </a:r>
                      <a:r>
                        <a:rPr lang="ru-RU" sz="1100" kern="50" dirty="0" smtClean="0">
                          <a:latin typeface="Times New Roman"/>
                          <a:ea typeface="Times New Roman"/>
                          <a:cs typeface="Times New Roman"/>
                        </a:rPr>
                        <a:t>систематизации</a:t>
                      </a:r>
                      <a:r>
                        <a:rPr lang="ru-RU" sz="1100" kern="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и планирования </a:t>
                      </a:r>
                      <a:endParaRPr lang="ru-RU" sz="1100" kern="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latin typeface="Times New Roman"/>
                          <a:ea typeface="Times New Roman"/>
                          <a:cs typeface="Times New Roman"/>
                        </a:rPr>
                        <a:t>Карточки </a:t>
                      </a:r>
                      <a:r>
                        <a:rPr lang="ru-RU" sz="1100" kern="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«Проектные задания», «Разработка плана проектного задания» </a:t>
                      </a:r>
                      <a:endParaRPr lang="ru-RU" sz="1100" kern="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latin typeface="Times New Roman"/>
                          <a:ea typeface="Times New Roman"/>
                          <a:cs typeface="Times New Roman"/>
                        </a:rPr>
                        <a:t>Наблюдает за действием учеников</a:t>
                      </a: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latin typeface="Times New Roman"/>
                          <a:ea typeface="Times New Roman"/>
                          <a:cs typeface="Times New Roman"/>
                        </a:rPr>
                        <a:t>Ребята работают в </a:t>
                      </a:r>
                      <a:r>
                        <a:rPr lang="ru-RU" sz="1100" kern="50" dirty="0" smtClean="0">
                          <a:latin typeface="Times New Roman"/>
                          <a:ea typeface="Times New Roman"/>
                          <a:cs typeface="Times New Roman"/>
                        </a:rPr>
                        <a:t>группах</a:t>
                      </a:r>
                      <a:endParaRPr lang="ru-RU" sz="1100" kern="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kern="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226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kern="5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kern="50" dirty="0">
                          <a:latin typeface="Times New Roman"/>
                          <a:ea typeface="Times New Roman"/>
                          <a:cs typeface="Times New Roman"/>
                        </a:rPr>
                        <a:t>Актуализация знаний</a:t>
                      </a: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Презентация «Работа с приложениями </a:t>
                      </a:r>
                      <a:r>
                        <a:rPr lang="ru-RU" sz="1100" kern="5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Office</a:t>
                      </a:r>
                      <a:r>
                        <a:rPr lang="ru-RU" sz="1100" kern="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365»</a:t>
                      </a:r>
                      <a:endParaRPr lang="ru-RU" sz="1100" kern="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50" dirty="0">
                          <a:latin typeface="Times New Roman"/>
                          <a:ea typeface="Times New Roman"/>
                          <a:cs typeface="Times New Roman"/>
                        </a:rPr>
                        <a:t>Демонстрирует  </a:t>
                      </a:r>
                      <a:r>
                        <a:rPr lang="ru-RU" sz="1100" kern="5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презентацию «Работа с приложениями </a:t>
                      </a:r>
                      <a:r>
                        <a:rPr lang="ru-RU" sz="1100" kern="5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Office</a:t>
                      </a:r>
                      <a:r>
                        <a:rPr lang="ru-RU" sz="1100" kern="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365» через </a:t>
                      </a:r>
                      <a:r>
                        <a:rPr lang="ru-RU" sz="1100" kern="5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проектор</a:t>
                      </a: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latin typeface="Times New Roman"/>
                          <a:ea typeface="Times New Roman"/>
                          <a:cs typeface="Times New Roman"/>
                        </a:rPr>
                        <a:t>Ученики </a:t>
                      </a:r>
                      <a:r>
                        <a:rPr lang="ru-RU" sz="1100" kern="5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работают</a:t>
                      </a:r>
                      <a:r>
                        <a:rPr lang="ru-RU" sz="1100" kern="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в дневнике. </a:t>
                      </a:r>
                      <a:r>
                        <a:rPr lang="ru-RU" sz="1100" kern="5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ру</a:t>
                      </a:r>
                      <a:r>
                        <a:rPr lang="ru-RU" sz="1100" kern="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в почте  в разделе «Параметры»</a:t>
                      </a:r>
                      <a:endParaRPr lang="ru-RU" sz="1100" kern="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kern="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61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kern="5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Снятие физического напряжения</a:t>
                      </a: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latin typeface="Times New Roman"/>
                          <a:ea typeface="Times New Roman"/>
                          <a:cs typeface="Times New Roman"/>
                        </a:rPr>
                        <a:t>Карточки «Упражнения для глаз»</a:t>
                      </a:r>
                      <a:endParaRPr lang="ru-RU" sz="1100" kern="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latin typeface="Times New Roman"/>
                          <a:ea typeface="Times New Roman"/>
                          <a:cs typeface="Times New Roman"/>
                        </a:rPr>
                        <a:t>Демонстрирует упражнения для глаз </a:t>
                      </a: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Выполняют упражнения для глаз</a:t>
                      </a: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kern="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49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kern="5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Мотивация в начале выполнения самостоятельной работы</a:t>
                      </a: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Видео</a:t>
                      </a:r>
                      <a:r>
                        <a:rPr lang="ru-RU" sz="1100" kern="5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kern="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«Работа с приложением «Календарь» </a:t>
                      </a:r>
                      <a:endParaRPr lang="ru-RU" sz="1100" kern="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Запускает</a:t>
                      </a:r>
                      <a:r>
                        <a:rPr lang="ru-RU" sz="1100" kern="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видеофрагмент с домашней страницы </a:t>
                      </a:r>
                      <a:r>
                        <a:rPr lang="ru-RU" sz="1100" kern="5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Office</a:t>
                      </a:r>
                      <a:r>
                        <a:rPr lang="ru-RU" sz="1100" kern="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.</a:t>
                      </a:r>
                      <a:r>
                        <a:rPr lang="en-US" sz="1100" kern="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</a:t>
                      </a:r>
                      <a:r>
                        <a:rPr lang="en-US" sz="1100" kern="5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kern="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«Работа с приложением «Календарь» </a:t>
                      </a:r>
                      <a:endParaRPr lang="ru-RU" sz="1100" kern="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latin typeface="Times New Roman"/>
                          <a:ea typeface="Times New Roman"/>
                          <a:cs typeface="Times New Roman"/>
                        </a:rPr>
                        <a:t>Ученики работаю в приложении «Календарь» вносят</a:t>
                      </a:r>
                      <a:r>
                        <a:rPr lang="ru-RU" sz="1100" kern="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план выполнения проектного задания на  неделю</a:t>
                      </a:r>
                      <a:endParaRPr lang="ru-RU" sz="1100" kern="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latin typeface="Times New Roman"/>
                          <a:ea typeface="Times New Roman"/>
                          <a:cs typeface="Times New Roman"/>
                        </a:rPr>
                        <a:t>7 </a:t>
                      </a:r>
                      <a:endParaRPr lang="ru-RU" sz="1100" kern="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031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b="1" kern="5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kern="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kern="50" dirty="0">
                          <a:latin typeface="Times New Roman"/>
                          <a:ea typeface="Times New Roman"/>
                          <a:cs typeface="Times New Roman"/>
                        </a:rPr>
                        <a:t>Компьютерный </a:t>
                      </a:r>
                      <a:r>
                        <a:rPr lang="ru-RU" sz="1100" kern="50" dirty="0" smtClean="0">
                          <a:latin typeface="Times New Roman"/>
                          <a:ea typeface="Times New Roman"/>
                          <a:cs typeface="Times New Roman"/>
                        </a:rPr>
                        <a:t>эксперимент для руководителей групп</a:t>
                      </a:r>
                      <a:endParaRPr lang="ru-RU" sz="1100" kern="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Алгоритм «Работа по созданию группы для совместного редактирования» </a:t>
                      </a:r>
                      <a:endParaRPr lang="ru-RU" sz="1100" kern="5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latin typeface="Times New Roman"/>
                          <a:ea typeface="Times New Roman"/>
                          <a:cs typeface="Times New Roman"/>
                        </a:rPr>
                        <a:t>Комментирует и участвует в проведение </a:t>
                      </a:r>
                      <a:r>
                        <a:rPr lang="ru-RU" sz="1100" kern="5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работы</a:t>
                      </a:r>
                      <a:r>
                        <a:rPr lang="ru-RU" sz="1100" kern="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по созданию совместного доступа </a:t>
                      </a:r>
                      <a:endParaRPr lang="ru-RU" sz="1100" kern="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latin typeface="Times New Roman"/>
                          <a:ea typeface="Times New Roman"/>
                          <a:cs typeface="Times New Roman"/>
                        </a:rPr>
                        <a:t>Руководители групп </a:t>
                      </a:r>
                      <a:r>
                        <a:rPr lang="ru-RU" sz="1100" kern="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предоставляют  </a:t>
                      </a:r>
                      <a:r>
                        <a:rPr lang="ru-RU" sz="1100" kern="50" dirty="0" smtClean="0">
                          <a:latin typeface="Times New Roman"/>
                          <a:ea typeface="Times New Roman"/>
                          <a:cs typeface="Times New Roman"/>
                        </a:rPr>
                        <a:t>доступ</a:t>
                      </a:r>
                      <a:r>
                        <a:rPr lang="ru-RU" sz="1100" kern="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к созданным календарям членам своей группы и педагогу</a:t>
                      </a:r>
                      <a:endParaRPr lang="ru-RU" sz="1100" kern="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kern="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66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kern="5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kern="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kern="50">
                          <a:latin typeface="Times New Roman"/>
                          <a:ea typeface="Times New Roman"/>
                          <a:cs typeface="Times New Roman"/>
                        </a:rPr>
                        <a:t>Подведение итогов</a:t>
                      </a: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kern="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latin typeface="Times New Roman"/>
                          <a:ea typeface="Times New Roman"/>
                          <a:cs typeface="Times New Roman"/>
                        </a:rPr>
                        <a:t>Подводит итог </a:t>
                      </a:r>
                      <a:r>
                        <a:rPr lang="ru-RU" sz="1100" kern="5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занятия, демонстрирует </a:t>
                      </a:r>
                      <a:r>
                        <a:rPr lang="ru-RU" sz="1100" kern="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таблицу для подведения итогов </a:t>
                      </a:r>
                      <a:endParaRPr lang="ru-RU" sz="1100" kern="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latin typeface="Times New Roman"/>
                          <a:ea typeface="Times New Roman"/>
                          <a:cs typeface="Times New Roman"/>
                        </a:rPr>
                        <a:t>Демонстрируют </a:t>
                      </a:r>
                      <a:r>
                        <a:rPr lang="ru-RU" sz="1100" kern="50" dirty="0" smtClean="0">
                          <a:latin typeface="Times New Roman"/>
                          <a:ea typeface="Times New Roman"/>
                          <a:cs typeface="Times New Roman"/>
                        </a:rPr>
                        <a:t>созданные</a:t>
                      </a:r>
                      <a:r>
                        <a:rPr lang="ru-RU" sz="1100" kern="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календари и договариваются в группах о выполнении проектного задания в течение недели. Оценивают занятие в общей таблице «смайликами». </a:t>
                      </a:r>
                      <a:endParaRPr lang="ru-RU" sz="1100" kern="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Фотографии  занятия</a:t>
            </a:r>
            <a:endParaRPr lang="ru-RU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4758" y="928670"/>
            <a:ext cx="4477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928670"/>
            <a:ext cx="4139691" cy="258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786190"/>
            <a:ext cx="428628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1" y="3786190"/>
            <a:ext cx="4286281" cy="247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Фотографии  занятия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643570" y="1285860"/>
            <a:ext cx="2857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Педагог предоставила доступ к  календарю  ученице, об этом ученица получила письмо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4714884"/>
            <a:ext cx="3357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Педагог предоставила доступ к  календарю  одному из учеников в качестве примера создания  совместного документа 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rot="10800000">
            <a:off x="4643438" y="1857364"/>
            <a:ext cx="100013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500430" y="5000636"/>
            <a:ext cx="642942" cy="556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4528933" cy="341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9745" y="2960680"/>
            <a:ext cx="4474255" cy="389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Фотографии  занятия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4943474" cy="263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714752"/>
            <a:ext cx="502751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3286124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Ребята работаю в почте в </a:t>
            </a:r>
            <a:r>
              <a:rPr lang="ru-RU" dirty="0" err="1" smtClean="0"/>
              <a:t>дневнике.ру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72132" y="928670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Ребята работаю в приложении «Календарь»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714752"/>
            <a:ext cx="3714744" cy="267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Фотографии  занятия</a:t>
            </a:r>
            <a:endParaRPr lang="ru-RU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51562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500" y="3771900"/>
            <a:ext cx="50165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72198" y="1214422"/>
            <a:ext cx="2857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Руководитель группы создала календарь для выполнения проектного задания на неделю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4714884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Руководитель группы предоставила доступ к  календарю  члену своей группы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rot="10800000">
            <a:off x="5357818" y="1857364"/>
            <a:ext cx="6926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500430" y="5000636"/>
            <a:ext cx="642942" cy="556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Отзыв педагога об занятии: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329642" cy="5857916"/>
          </a:xfrm>
        </p:spPr>
        <p:txBody>
          <a:bodyPr>
            <a:normAutofit fontScale="85000" lnSpcReduction="10000"/>
          </a:bodyPr>
          <a:lstStyle/>
          <a:p>
            <a:r>
              <a:rPr lang="ru-RU" sz="1800" dirty="0" smtClean="0"/>
              <a:t>Удалось достичь цель занятия – научить  учащихся  пользоваться приложением «Календарь» в </a:t>
            </a:r>
            <a:r>
              <a:rPr lang="en-US" sz="1800" dirty="0" smtClean="0"/>
              <a:t>Outlook Web App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Дети воспринимали информацию с интересом, особенно им понравилось видео, рассказывающее о работе в приложении «Календарь». Особенно им понравилось работать в группах и распределять план на выполнения проектного задания на неделю.  </a:t>
            </a:r>
          </a:p>
          <a:p>
            <a:r>
              <a:rPr lang="ru-RU" sz="1800" dirty="0" smtClean="0"/>
              <a:t>Такой </a:t>
            </a:r>
            <a:r>
              <a:rPr lang="ru-RU" sz="1800" dirty="0" smtClean="0"/>
              <a:t>вид работы получил живой отклик, так как ребятам был предложен для освоения вариант нового вида информационных технологий – Приложение  Office365. Итог занятия был подведен в совместном текстовом документе, ребятам было предложено напротив своей фамилии поставить смайлик. </a:t>
            </a:r>
            <a:endParaRPr lang="ru-RU" sz="1800" dirty="0" smtClean="0"/>
          </a:p>
          <a:p>
            <a:r>
              <a:rPr lang="ru-RU" sz="1800" dirty="0" smtClean="0"/>
              <a:t>В занятие принимала участие ученица дистанционно по </a:t>
            </a:r>
            <a:r>
              <a:rPr lang="en-US" sz="1800" dirty="0" smtClean="0"/>
              <a:t>Skype</a:t>
            </a:r>
            <a:r>
              <a:rPr lang="ru-RU" sz="1800" dirty="0" smtClean="0"/>
              <a:t>. Она обучается на дому и является </a:t>
            </a:r>
            <a:r>
              <a:rPr lang="ru-RU" sz="1800" dirty="0" smtClean="0"/>
              <a:t>…</a:t>
            </a:r>
            <a:endParaRPr lang="ru-RU" sz="1800" dirty="0" smtClean="0"/>
          </a:p>
          <a:p>
            <a:r>
              <a:rPr lang="ru-RU" sz="1800" dirty="0" smtClean="0"/>
              <a:t>Возникли проблемы с внесением сведений об учетной записи. Такой вид информации как адрес, контактные номера и т.д.,  для учеников 4 класса показался не нужным, поэтому  скучным. Размещение фотографий так же оказалось сложно выполнить, многие дети в этом возрасте не любят размещать свои фотографии, очень критично относясь в своей внешности. Кроме того, оказалось невозможно добавить в группу учеников, которые имеют адреса в Дневнике, начинающиеся на цифры, например Андрей  имеет такой адрес - </a:t>
            </a:r>
            <a:r>
              <a:rPr lang="ru-RU" sz="1800" dirty="0" smtClean="0">
                <a:hlinkClick r:id="rId2"/>
              </a:rPr>
              <a:t>480593@dnevnik.ru</a:t>
            </a:r>
            <a:r>
              <a:rPr lang="ru-RU" sz="1800" dirty="0" smtClean="0"/>
              <a:t> Педагог  не смогла добавить его в группу для сов «</a:t>
            </a:r>
            <a:r>
              <a:rPr lang="en-US" sz="1800" dirty="0" smtClean="0"/>
              <a:t>4klass</a:t>
            </a:r>
            <a:r>
              <a:rPr lang="ru-RU" sz="1800" dirty="0" smtClean="0"/>
              <a:t>».  Надеемся, что эту техническую проблему решат специалисты  </a:t>
            </a:r>
            <a:r>
              <a:rPr lang="ru-RU" sz="1800" dirty="0" err="1" smtClean="0"/>
              <a:t>Дневника.ру</a:t>
            </a:r>
            <a:r>
              <a:rPr lang="ru-RU" sz="1800" dirty="0" smtClean="0"/>
              <a:t>. </a:t>
            </a:r>
          </a:p>
          <a:p>
            <a:r>
              <a:rPr lang="ru-RU" sz="1800" dirty="0" smtClean="0"/>
              <a:t>На следующих занятиях запланировано обучение учеников работе в совместных документах Office365.  В результате изучения основ работы в приложениях  Office365   у ребят будут формироваться умения,  необходимые для жизни и работы в современном высокотехнологичном обществе.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2589847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race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CF18B01-1A88-40F1-B872-3260BEF31E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TS102589847</Template>
  <TotalTime>0</TotalTime>
  <Words>910</Words>
  <Application>Microsoft Office PowerPoint</Application>
  <PresentationFormat>Экран (4:3)</PresentationFormat>
  <Paragraphs>136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TS102589847</vt:lpstr>
      <vt:lpstr>Конкурсная работа «ИКТ в школе вместе с Office 365»</vt:lpstr>
      <vt:lpstr>Актуальность проведения занятия с   применением  приложений Office365 </vt:lpstr>
      <vt:lpstr>Краткий план занятия кружка</vt:lpstr>
      <vt:lpstr>Краткий план занятия кружка</vt:lpstr>
      <vt:lpstr>Фотографии  занятия</vt:lpstr>
      <vt:lpstr>Фотографии  занятия</vt:lpstr>
      <vt:lpstr>Фотографии  занятия</vt:lpstr>
      <vt:lpstr>Фотографии  занятия</vt:lpstr>
      <vt:lpstr>Отзыв педагога об занятии:</vt:lpstr>
      <vt:lpstr>Отзывы учеников о проведённом занятии</vt:lpstr>
      <vt:lpstr>Количество учеников, прошедших викторину</vt:lpstr>
      <vt:lpstr>Приложение 1</vt:lpstr>
      <vt:lpstr>Приложение 2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2014-02-17T19:28:57Z</dcterms:created>
  <dcterms:modified xsi:type="dcterms:W3CDTF">2014-02-26T19:57:11Z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TC025898479991</vt:lpwstr>
  </property>
</Properties>
</file>