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8CF356-9141-4081-A537-824769E948A4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7FBFE0D4-5FF8-408F-BFA0-667C6C02E7E4}">
      <dgm:prSet phldrT="[Текст]"/>
      <dgm:spPr/>
      <dgm:t>
        <a:bodyPr/>
        <a:lstStyle/>
        <a:p>
          <a:r>
            <a:rPr lang="ru-RU" dirty="0" smtClean="0"/>
            <a:t>Использование творческих заданий – эффективный путь к накоплению опыта творчества, развитию логики, сотрудничеству с другими учениками и учителем.</a:t>
          </a:r>
          <a:endParaRPr lang="ru-RU" dirty="0"/>
        </a:p>
      </dgm:t>
    </dgm:pt>
    <dgm:pt modelId="{6243E6FB-FA79-4EF8-A9E7-D5E5C20FCA20}" type="parTrans" cxnId="{93F947CF-FF82-4D79-90C3-5FBD2EE9B725}">
      <dgm:prSet/>
      <dgm:spPr/>
      <dgm:t>
        <a:bodyPr/>
        <a:lstStyle/>
        <a:p>
          <a:endParaRPr lang="ru-RU"/>
        </a:p>
      </dgm:t>
    </dgm:pt>
    <dgm:pt modelId="{E8BEAAB6-0D1A-4F61-9ED6-C56396943EEE}" type="sibTrans" cxnId="{93F947CF-FF82-4D79-90C3-5FBD2EE9B725}">
      <dgm:prSet/>
      <dgm:spPr/>
      <dgm:t>
        <a:bodyPr/>
        <a:lstStyle/>
        <a:p>
          <a:endParaRPr lang="ru-RU"/>
        </a:p>
      </dgm:t>
    </dgm:pt>
    <dgm:pt modelId="{6F3EE923-AF67-481D-AD60-6E79DED82AA1}">
      <dgm:prSet phldrT="[Текст]"/>
      <dgm:spPr/>
      <dgm:t>
        <a:bodyPr/>
        <a:lstStyle/>
        <a:p>
          <a:r>
            <a:rPr lang="ru-RU" dirty="0" smtClean="0"/>
            <a:t>Учитель создаёт среду для развития мыслительных способностей учеников через овладение определенными мыслительными операциями. </a:t>
          </a:r>
          <a:endParaRPr lang="ru-RU" dirty="0"/>
        </a:p>
      </dgm:t>
    </dgm:pt>
    <dgm:pt modelId="{ED7497FA-B760-4351-8CAC-55B6FB0DF9D5}" type="parTrans" cxnId="{4C81BA58-715E-4937-8A07-5AC37EAAB483}">
      <dgm:prSet/>
      <dgm:spPr/>
      <dgm:t>
        <a:bodyPr/>
        <a:lstStyle/>
        <a:p>
          <a:endParaRPr lang="ru-RU"/>
        </a:p>
      </dgm:t>
    </dgm:pt>
    <dgm:pt modelId="{57A9A37D-E8CA-4E9F-BA6F-B9485AA20157}" type="sibTrans" cxnId="{4C81BA58-715E-4937-8A07-5AC37EAAB483}">
      <dgm:prSet/>
      <dgm:spPr/>
      <dgm:t>
        <a:bodyPr/>
        <a:lstStyle/>
        <a:p>
          <a:endParaRPr lang="ru-RU"/>
        </a:p>
      </dgm:t>
    </dgm:pt>
    <dgm:pt modelId="{26942315-D97E-4999-82C1-61D6982D6DE3}">
      <dgm:prSet phldrT="[Текст]"/>
      <dgm:spPr/>
      <dgm:t>
        <a:bodyPr/>
        <a:lstStyle/>
        <a:p>
          <a:r>
            <a:rPr lang="ru-RU" dirty="0" smtClean="0"/>
            <a:t>Обучающийся осознаёт потребность в приобретение знаний. Испытывает психологический комфорт. Осуществляется индивидуальный подход в обучения.</a:t>
          </a:r>
          <a:endParaRPr lang="ru-RU" dirty="0"/>
        </a:p>
      </dgm:t>
    </dgm:pt>
    <dgm:pt modelId="{BDBC9C02-A5EF-49F2-ACF4-EFFA682CA7C9}" type="parTrans" cxnId="{48DE5314-8362-416B-B3ED-61FAF6526DEA}">
      <dgm:prSet/>
      <dgm:spPr/>
      <dgm:t>
        <a:bodyPr/>
        <a:lstStyle/>
        <a:p>
          <a:endParaRPr lang="ru-RU"/>
        </a:p>
      </dgm:t>
    </dgm:pt>
    <dgm:pt modelId="{E4608130-3264-47CD-8F52-7D4C8C3731DF}" type="sibTrans" cxnId="{48DE5314-8362-416B-B3ED-61FAF6526DEA}">
      <dgm:prSet/>
      <dgm:spPr/>
      <dgm:t>
        <a:bodyPr/>
        <a:lstStyle/>
        <a:p>
          <a:endParaRPr lang="ru-RU"/>
        </a:p>
      </dgm:t>
    </dgm:pt>
    <dgm:pt modelId="{321FF2FA-1E2C-4427-9687-B47305856F3B}" type="pres">
      <dgm:prSet presAssocID="{D78CF356-9141-4081-A537-824769E948A4}" presName="linearFlow" presStyleCnt="0">
        <dgm:presLayoutVars>
          <dgm:dir/>
          <dgm:resizeHandles val="exact"/>
        </dgm:presLayoutVars>
      </dgm:prSet>
      <dgm:spPr/>
    </dgm:pt>
    <dgm:pt modelId="{762CBF2A-CA95-4A98-9CB5-256848357CA4}" type="pres">
      <dgm:prSet presAssocID="{7FBFE0D4-5FF8-408F-BFA0-667C6C02E7E4}" presName="composite" presStyleCnt="0"/>
      <dgm:spPr/>
    </dgm:pt>
    <dgm:pt modelId="{08EDA75A-2317-4E71-8EDF-69F7E41CC093}" type="pres">
      <dgm:prSet presAssocID="{7FBFE0D4-5FF8-408F-BFA0-667C6C02E7E4}" presName="imgShp" presStyleLbl="fgImgPlace1" presStyleIdx="0" presStyleCnt="3" custLinFactNeighborX="-33686" custLinFactNeighborY="-26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442CCFB0-1CBB-4145-A10A-B2B71FEDA27D}" type="pres">
      <dgm:prSet presAssocID="{7FBFE0D4-5FF8-408F-BFA0-667C6C02E7E4}" presName="txShp" presStyleLbl="node1" presStyleIdx="0" presStyleCnt="3" custScaleX="107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E7D73-1825-4B9A-917C-8D32C68C8396}" type="pres">
      <dgm:prSet presAssocID="{E8BEAAB6-0D1A-4F61-9ED6-C56396943EEE}" presName="spacing" presStyleCnt="0"/>
      <dgm:spPr/>
    </dgm:pt>
    <dgm:pt modelId="{BE105A7C-FC36-4DBD-BCC3-40ECDE9A112E}" type="pres">
      <dgm:prSet presAssocID="{6F3EE923-AF67-481D-AD60-6E79DED82AA1}" presName="composite" presStyleCnt="0"/>
      <dgm:spPr/>
    </dgm:pt>
    <dgm:pt modelId="{FA361283-1925-4291-BEE8-5A42655C9E24}" type="pres">
      <dgm:prSet presAssocID="{6F3EE923-AF67-481D-AD60-6E79DED82AA1}" presName="imgShp" presStyleLbl="fgImgPlace1" presStyleIdx="1" presStyleCnt="3" custLinFactNeighborX="-26846" custLinFactNeighborY="212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8D327936-CAF8-4DA2-8D7D-FBBA950949FB}" type="pres">
      <dgm:prSet presAssocID="{6F3EE923-AF67-481D-AD60-6E79DED82AA1}" presName="txShp" presStyleLbl="node1" presStyleIdx="1" presStyleCnt="3" custScaleX="115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7EF5D-2673-4B75-8455-96ED1DC9E9F0}" type="pres">
      <dgm:prSet presAssocID="{57A9A37D-E8CA-4E9F-BA6F-B9485AA20157}" presName="spacing" presStyleCnt="0"/>
      <dgm:spPr/>
    </dgm:pt>
    <dgm:pt modelId="{29A5AABD-525C-476C-8BD1-56D12042F7B8}" type="pres">
      <dgm:prSet presAssocID="{26942315-D97E-4999-82C1-61D6982D6DE3}" presName="composite" presStyleCnt="0"/>
      <dgm:spPr/>
    </dgm:pt>
    <dgm:pt modelId="{159CA2E2-166D-42A0-B63D-CCDD0D6C34E1}" type="pres">
      <dgm:prSet presAssocID="{26942315-D97E-4999-82C1-61D6982D6DE3}" presName="imgShp" presStyleLbl="fgImgPlace1" presStyleIdx="2" presStyleCnt="3" custLinFactNeighborX="-22101" custLinFactNeighborY="-5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F16D49AA-AAA9-449C-9555-0B0BD55BF1C9}" type="pres">
      <dgm:prSet presAssocID="{26942315-D97E-4999-82C1-61D6982D6DE3}" presName="txShp" presStyleLbl="node1" presStyleIdx="2" presStyleCnt="3" custScaleX="116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F58B79-FF80-4193-9230-730ACBE011CD}" type="presOf" srcId="{6F3EE923-AF67-481D-AD60-6E79DED82AA1}" destId="{8D327936-CAF8-4DA2-8D7D-FBBA950949FB}" srcOrd="0" destOrd="0" presId="urn:microsoft.com/office/officeart/2005/8/layout/vList3"/>
    <dgm:cxn modelId="{EB7EC5DB-4C15-4428-AE4F-5A2D6B27D87F}" type="presOf" srcId="{26942315-D97E-4999-82C1-61D6982D6DE3}" destId="{F16D49AA-AAA9-449C-9555-0B0BD55BF1C9}" srcOrd="0" destOrd="0" presId="urn:microsoft.com/office/officeart/2005/8/layout/vList3"/>
    <dgm:cxn modelId="{48DE5314-8362-416B-B3ED-61FAF6526DEA}" srcId="{D78CF356-9141-4081-A537-824769E948A4}" destId="{26942315-D97E-4999-82C1-61D6982D6DE3}" srcOrd="2" destOrd="0" parTransId="{BDBC9C02-A5EF-49F2-ACF4-EFFA682CA7C9}" sibTransId="{E4608130-3264-47CD-8F52-7D4C8C3731DF}"/>
    <dgm:cxn modelId="{7F5D490A-8B25-4424-AFEB-FE60FD3AD98C}" type="presOf" srcId="{7FBFE0D4-5FF8-408F-BFA0-667C6C02E7E4}" destId="{442CCFB0-1CBB-4145-A10A-B2B71FEDA27D}" srcOrd="0" destOrd="0" presId="urn:microsoft.com/office/officeart/2005/8/layout/vList3"/>
    <dgm:cxn modelId="{4C81BA58-715E-4937-8A07-5AC37EAAB483}" srcId="{D78CF356-9141-4081-A537-824769E948A4}" destId="{6F3EE923-AF67-481D-AD60-6E79DED82AA1}" srcOrd="1" destOrd="0" parTransId="{ED7497FA-B760-4351-8CAC-55B6FB0DF9D5}" sibTransId="{57A9A37D-E8CA-4E9F-BA6F-B9485AA20157}"/>
    <dgm:cxn modelId="{4E1E73AC-FF8D-4894-A7EC-8F296A9A056C}" type="presOf" srcId="{D78CF356-9141-4081-A537-824769E948A4}" destId="{321FF2FA-1E2C-4427-9687-B47305856F3B}" srcOrd="0" destOrd="0" presId="urn:microsoft.com/office/officeart/2005/8/layout/vList3"/>
    <dgm:cxn modelId="{93F947CF-FF82-4D79-90C3-5FBD2EE9B725}" srcId="{D78CF356-9141-4081-A537-824769E948A4}" destId="{7FBFE0D4-5FF8-408F-BFA0-667C6C02E7E4}" srcOrd="0" destOrd="0" parTransId="{6243E6FB-FA79-4EF8-A9E7-D5E5C20FCA20}" sibTransId="{E8BEAAB6-0D1A-4F61-9ED6-C56396943EEE}"/>
    <dgm:cxn modelId="{99DB6FC9-BC48-401C-AD63-30772BBA4502}" type="presParOf" srcId="{321FF2FA-1E2C-4427-9687-B47305856F3B}" destId="{762CBF2A-CA95-4A98-9CB5-256848357CA4}" srcOrd="0" destOrd="0" presId="urn:microsoft.com/office/officeart/2005/8/layout/vList3"/>
    <dgm:cxn modelId="{76705BD1-2E18-4EBF-BDCA-2844715F9A7D}" type="presParOf" srcId="{762CBF2A-CA95-4A98-9CB5-256848357CA4}" destId="{08EDA75A-2317-4E71-8EDF-69F7E41CC093}" srcOrd="0" destOrd="0" presId="urn:microsoft.com/office/officeart/2005/8/layout/vList3"/>
    <dgm:cxn modelId="{41CFCEF6-F5D7-4FCC-BF23-0F793C40DD44}" type="presParOf" srcId="{762CBF2A-CA95-4A98-9CB5-256848357CA4}" destId="{442CCFB0-1CBB-4145-A10A-B2B71FEDA27D}" srcOrd="1" destOrd="0" presId="urn:microsoft.com/office/officeart/2005/8/layout/vList3"/>
    <dgm:cxn modelId="{46BD4247-C37C-4E73-921A-D8B588777FA0}" type="presParOf" srcId="{321FF2FA-1E2C-4427-9687-B47305856F3B}" destId="{4B4E7D73-1825-4B9A-917C-8D32C68C8396}" srcOrd="1" destOrd="0" presId="urn:microsoft.com/office/officeart/2005/8/layout/vList3"/>
    <dgm:cxn modelId="{A74C0944-7138-4EA3-BE7B-B07AC979D42D}" type="presParOf" srcId="{321FF2FA-1E2C-4427-9687-B47305856F3B}" destId="{BE105A7C-FC36-4DBD-BCC3-40ECDE9A112E}" srcOrd="2" destOrd="0" presId="urn:microsoft.com/office/officeart/2005/8/layout/vList3"/>
    <dgm:cxn modelId="{4EE367A3-18A2-457D-9CAA-930671ACE736}" type="presParOf" srcId="{BE105A7C-FC36-4DBD-BCC3-40ECDE9A112E}" destId="{FA361283-1925-4291-BEE8-5A42655C9E24}" srcOrd="0" destOrd="0" presId="urn:microsoft.com/office/officeart/2005/8/layout/vList3"/>
    <dgm:cxn modelId="{F13AAE1C-6DD3-4CBA-A119-90E762C5E647}" type="presParOf" srcId="{BE105A7C-FC36-4DBD-BCC3-40ECDE9A112E}" destId="{8D327936-CAF8-4DA2-8D7D-FBBA950949FB}" srcOrd="1" destOrd="0" presId="urn:microsoft.com/office/officeart/2005/8/layout/vList3"/>
    <dgm:cxn modelId="{7688C063-1B6E-4700-8FCC-46941F7F0DE2}" type="presParOf" srcId="{321FF2FA-1E2C-4427-9687-B47305856F3B}" destId="{17A7EF5D-2673-4B75-8455-96ED1DC9E9F0}" srcOrd="3" destOrd="0" presId="urn:microsoft.com/office/officeart/2005/8/layout/vList3"/>
    <dgm:cxn modelId="{20A84A68-0639-40D6-B3D6-F7B26BDBA37E}" type="presParOf" srcId="{321FF2FA-1E2C-4427-9687-B47305856F3B}" destId="{29A5AABD-525C-476C-8BD1-56D12042F7B8}" srcOrd="4" destOrd="0" presId="urn:microsoft.com/office/officeart/2005/8/layout/vList3"/>
    <dgm:cxn modelId="{E6921C40-C4D6-4B74-9A42-B7B755EE1294}" type="presParOf" srcId="{29A5AABD-525C-476C-8BD1-56D12042F7B8}" destId="{159CA2E2-166D-42A0-B63D-CCDD0D6C34E1}" srcOrd="0" destOrd="0" presId="urn:microsoft.com/office/officeart/2005/8/layout/vList3"/>
    <dgm:cxn modelId="{1B245C10-01CA-49B9-AFE2-50BBDFD0434A}" type="presParOf" srcId="{29A5AABD-525C-476C-8BD1-56D12042F7B8}" destId="{F16D49AA-AAA9-449C-9555-0B0BD55BF1C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CCFB0-1CBB-4145-A10A-B2B71FEDA27D}">
      <dsp:nvSpPr>
        <dsp:cNvPr id="0" name=""/>
        <dsp:cNvSpPr/>
      </dsp:nvSpPr>
      <dsp:spPr>
        <a:xfrm rot="10800000">
          <a:off x="1409773" y="4177"/>
          <a:ext cx="5619104" cy="15791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36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Использование творческих заданий – эффективный путь к накоплению опыта творчества, развитию логики, сотрудничеству с другими учениками и учителем.</a:t>
          </a:r>
          <a:endParaRPr lang="ru-RU" sz="1900" kern="1200" dirty="0"/>
        </a:p>
      </dsp:txBody>
      <dsp:txXfrm rot="10800000">
        <a:off x="1804564" y="4177"/>
        <a:ext cx="5224313" cy="1579163"/>
      </dsp:txXfrm>
    </dsp:sp>
    <dsp:sp modelId="{08EDA75A-2317-4E71-8EDF-69F7E41CC093}">
      <dsp:nvSpPr>
        <dsp:cNvPr id="0" name=""/>
        <dsp:cNvSpPr/>
      </dsp:nvSpPr>
      <dsp:spPr>
        <a:xfrm>
          <a:off x="288036" y="0"/>
          <a:ext cx="1579163" cy="157916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27936-CAF8-4DA2-8D7D-FBBA950949FB}">
      <dsp:nvSpPr>
        <dsp:cNvPr id="0" name=""/>
        <dsp:cNvSpPr/>
      </dsp:nvSpPr>
      <dsp:spPr>
        <a:xfrm rot="10800000">
          <a:off x="1085720" y="2054734"/>
          <a:ext cx="6051174" cy="15791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36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Учитель создаёт среду для развития мыслительных способностей учеников через овладение определенными мыслительными операциями. </a:t>
          </a:r>
          <a:endParaRPr lang="ru-RU" sz="1900" kern="1200" dirty="0"/>
        </a:p>
      </dsp:txBody>
      <dsp:txXfrm rot="10800000">
        <a:off x="1480511" y="2054734"/>
        <a:ext cx="5656383" cy="1579163"/>
      </dsp:txXfrm>
    </dsp:sp>
    <dsp:sp modelId="{FA361283-1925-4291-BEE8-5A42655C9E24}">
      <dsp:nvSpPr>
        <dsp:cNvPr id="0" name=""/>
        <dsp:cNvSpPr/>
      </dsp:nvSpPr>
      <dsp:spPr>
        <a:xfrm>
          <a:off x="288033" y="2088228"/>
          <a:ext cx="1579163" cy="157916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D49AA-AAA9-449C-9555-0B0BD55BF1C9}">
      <dsp:nvSpPr>
        <dsp:cNvPr id="0" name=""/>
        <dsp:cNvSpPr/>
      </dsp:nvSpPr>
      <dsp:spPr>
        <a:xfrm rot="10800000">
          <a:off x="1076951" y="4105290"/>
          <a:ext cx="6062866" cy="15791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36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Обучающийся осознаёт потребность в приобретение знаний. Испытывает психологический комфорт. Осуществляется индивидуальный подход в обучения.</a:t>
          </a:r>
          <a:endParaRPr lang="ru-RU" sz="1900" kern="1200" dirty="0"/>
        </a:p>
      </dsp:txBody>
      <dsp:txXfrm rot="10800000">
        <a:off x="1471742" y="4105290"/>
        <a:ext cx="5668075" cy="1579163"/>
      </dsp:txXfrm>
    </dsp:sp>
    <dsp:sp modelId="{159CA2E2-166D-42A0-B63D-CCDD0D6C34E1}">
      <dsp:nvSpPr>
        <dsp:cNvPr id="0" name=""/>
        <dsp:cNvSpPr/>
      </dsp:nvSpPr>
      <dsp:spPr>
        <a:xfrm>
          <a:off x="360042" y="4104453"/>
          <a:ext cx="1579163" cy="157916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4A0281-08D5-4EA8-A53B-0267AD34B82C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109775B-C4C0-45AE-AE15-213981A89D1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shkola/geografiya/library/2015/01/02/novye-formy-i-sposoby-otsenivaniya-v-obuchenii-geografi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7406640" cy="295232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>
                  <a:solidFill>
                    <a:schemeClr val="bg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оценки образовательных результатов учащихся по географии</a:t>
            </a:r>
            <a:endParaRPr lang="ru-RU" sz="4800" b="1" spc="50" dirty="0">
              <a:ln w="11430">
                <a:solidFill>
                  <a:schemeClr val="bg2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7406640" cy="17526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Выступление на заседании МО учителей естественных наук</a:t>
            </a:r>
          </a:p>
          <a:p>
            <a:pPr algn="ctr"/>
            <a:endParaRPr lang="ru-RU" dirty="0"/>
          </a:p>
          <a:p>
            <a:pPr algn="r"/>
            <a:r>
              <a:rPr lang="ru-RU" dirty="0" smtClean="0"/>
              <a:t>Учитель географии Бурцева Н.Ю.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285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alt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Показатели оценивания самостоятельных </a:t>
            </a:r>
            <a:r>
              <a:rPr lang="ru-RU" altLang="ru-RU" sz="3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322425"/>
              </p:ext>
            </p:extLst>
          </p:nvPr>
        </p:nvGraphicFramePr>
        <p:xfrm>
          <a:off x="1187623" y="1484785"/>
          <a:ext cx="7488832" cy="4692597"/>
        </p:xfrm>
        <a:graphic>
          <a:graphicData uri="http://schemas.openxmlformats.org/drawingml/2006/table">
            <a:tbl>
              <a:tblPr/>
              <a:tblGrid>
                <a:gridCol w="454743"/>
                <a:gridCol w="4766785"/>
                <a:gridCol w="566826"/>
                <a:gridCol w="566826"/>
                <a:gridCol w="566826"/>
                <a:gridCol w="566826"/>
              </a:tblGrid>
              <a:tr h="45212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«5»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«4»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«3»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«2»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53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Точность употребления научных терминов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&gt;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53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Полнота и правильность ответа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&gt;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53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Системность, логичность построения ответа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&gt;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94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Самостоятельность ответа, самостоятельные выводы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&gt;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63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Своевременное обращение к карте, другим источникам информации, рациональное их использование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&gt;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96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Нахождение, сравнение, сопоставления фактов из повседневной жизни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&gt;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23426" y="6309320"/>
            <a:ext cx="5767348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 отражает с достаточной полнотой и объективностью качество знаний и умений,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54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Оценивание творческих заданий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61055077"/>
              </p:ext>
            </p:extLst>
          </p:nvPr>
        </p:nvGraphicFramePr>
        <p:xfrm>
          <a:off x="1043608" y="980728"/>
          <a:ext cx="78488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826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контроля и оценивания проектной </a:t>
            </a:r>
            <a:r>
              <a:rPr lang="ru-RU" b="1" dirty="0" smtClean="0"/>
              <a:t>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 smtClean="0"/>
              <a:t>Проектная </a:t>
            </a:r>
            <a:r>
              <a:rPr lang="ru-RU" dirty="0"/>
              <a:t>деятельность учащихся может быть индивидуальной  и групповой. Проект предполагает учащимся следующие возможности самоопределения, как например, выбор:</a:t>
            </a:r>
          </a:p>
          <a:p>
            <a:r>
              <a:rPr lang="ru-RU" dirty="0"/>
              <a:t>Объекта изучения;</a:t>
            </a:r>
          </a:p>
          <a:p>
            <a:r>
              <a:rPr lang="ru-RU" dirty="0"/>
              <a:t>Форм и видов текущих и итоговых отчётов;</a:t>
            </a:r>
          </a:p>
          <a:p>
            <a:r>
              <a:rPr lang="ru-RU" dirty="0"/>
              <a:t>Тему и форму представления проектов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661248"/>
            <a:ext cx="1923501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0109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контроля и оценивания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/>
              <a:t>Достижения учащихся в процессе работы над проектом оцениваются по рейтингу. Оцениванию подлежит участие в семинарах, отчёты о практической и самостоятельной работе, защита проектов. Итоговые результаты индивидуального рейтинга учащихся заносятся в портфолио. Обучающиеся достигают реального, конкретного результата, что позволяет пережить школьникам ситуацию успеха, самореализации.</a:t>
            </a:r>
            <a:r>
              <a:rPr lang="ru-RU" b="1" dirty="0"/>
              <a:t> </a:t>
            </a:r>
            <a:r>
              <a:rPr lang="ru-RU" dirty="0" smtClean="0"/>
              <a:t>В </a:t>
            </a:r>
            <a:r>
              <a:rPr lang="ru-RU" dirty="0"/>
              <a:t>ходе выполнения проекта происходит формирование личностных  компетенций.  Работа  над  проектом  даёт  возможность ученикам проявить себя, раскрыть свои таланты, действовать самостоятельно, получать результаты, воспитывать ответственность и трудолюбие.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50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Географическая компетентность учащегося в рамках реализации ФГОС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Цель процесса формирования географической компетентности – воспитать средствами географии деятельного, самостоятельного, конкурентоспособного, готового к непрерывному образованию ученика, которому неведомы скука, принуждение и лень, пассивность и страх ожидания «плохой» оценки. </a:t>
            </a:r>
            <a:endParaRPr lang="ru-RU" dirty="0" smtClean="0"/>
          </a:p>
          <a:p>
            <a:r>
              <a:rPr lang="ru-RU" dirty="0" smtClean="0"/>
              <a:t>Ученик </a:t>
            </a:r>
            <a:r>
              <a:rPr lang="ru-RU" dirty="0"/>
              <a:t>должен быть мотивирован на достижение высоких результатов при сдаче ЕГЭ и ГИА, на победы в олимпиадах разного уровня, в конкурсах </a:t>
            </a:r>
            <a:r>
              <a:rPr lang="ru-RU" dirty="0" smtClean="0"/>
              <a:t>учебно-исследовательских </a:t>
            </a:r>
            <a:r>
              <a:rPr lang="ru-RU" dirty="0"/>
              <a:t>проектов и других интеллектуальных соревнованиях.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392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</a:t>
            </a: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 </a:t>
            </a: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существует сколько-нибудь достоверных тестов на одарённость, кроме тех, которые проявляются в результате активного участия хотя бы в самой маленькой поисковой исследовательской работе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».</a:t>
            </a: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82296" indent="0" algn="r">
              <a:buNone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А.Н</a:t>
            </a: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Колмогорова</a:t>
            </a:r>
          </a:p>
        </p:txBody>
      </p:sp>
    </p:spTree>
    <p:extLst>
      <p:ext uri="{BB962C8B-B14F-4D97-AF65-F5344CB8AC3E}">
        <p14:creationId xmlns:p14="http://schemas.microsoft.com/office/powerpoint/2010/main" val="3846413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293568"/>
          </a:xfrm>
        </p:spPr>
        <p:txBody>
          <a:bodyPr>
            <a:normAutofit fontScale="5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ФГОС </a:t>
            </a:r>
            <a:r>
              <a:rPr lang="ru-RU" dirty="0"/>
              <a:t>основного общего образования: приказ Министерства образования и науки России от 17 декабря 2010 г. № 1897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Формирование метапредметных умений средствами школьной географии в соответствии с требованиями ФГОС основного общего образования: Материалы Всероссийской научно-практической конференции. </a:t>
            </a:r>
            <a:r>
              <a:rPr lang="ru-RU" dirty="0" err="1"/>
              <a:t>Ростовн</a:t>
            </a:r>
            <a:r>
              <a:rPr lang="ru-RU" dirty="0"/>
              <a:t>/Д.: Издательство РО ИПК и ПРО, 2011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Крылова С.В. Проектная деятельность школьника и педагога. Народное образование.2005. № 7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Новые технологии при обучении школьному курсу географии / под редакцией Савиной Н.Г. Брянск: БГПУ, 2008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Розанов Л.Л. Географическая компетентность выпускника школы – концептуальная основа среднего географического образования. / Электронный ресурс: http:geo.1 </a:t>
            </a:r>
            <a:r>
              <a:rPr lang="ru-RU" dirty="0" smtClean="0"/>
              <a:t>sentember.ru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err="1"/>
              <a:t>Стеликова</a:t>
            </a:r>
            <a:r>
              <a:rPr lang="ru-RU" dirty="0"/>
              <a:t> </a:t>
            </a:r>
            <a:r>
              <a:rPr lang="ru-RU" dirty="0" smtClean="0"/>
              <a:t>Г. В. </a:t>
            </a:r>
            <a:r>
              <a:rPr lang="en-US" dirty="0">
                <a:hlinkClick r:id="rId2"/>
              </a:rPr>
              <a:t>https://nsportal.ru/shkola/geografiya/library/2015/01/02/novye-formy-i-sposoby-otsenivaniya-v-obuchenii-geografii</a:t>
            </a:r>
            <a:endParaRPr lang="ru-RU" dirty="0"/>
          </a:p>
          <a:p>
            <a:pPr marL="596646" indent="-514350">
              <a:buFont typeface="+mj-lt"/>
              <a:buAutoNum type="arabicPeriod"/>
            </a:pPr>
            <a:r>
              <a:rPr lang="ru-RU" dirty="0" err="1"/>
              <a:t>Турик</a:t>
            </a:r>
            <a:r>
              <a:rPr lang="ru-RU" dirty="0"/>
              <a:t> Л.А. Педагогические технологии в теории и практике. Ростов н/Д., 2009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Хуторской А.В. Технология проектирования ключевых компетенций и предметных компетенций // Электронный ресурс: Интернет журнал «</a:t>
            </a:r>
            <a:r>
              <a:rPr lang="ru-RU" dirty="0" err="1"/>
              <a:t>Эйдос</a:t>
            </a:r>
            <a:r>
              <a:rPr lang="ru-RU" dirty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24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hkola-abc.kz/downloads/0002-002-Disterv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35624" y="51621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http://www.shkola-abc.kz/aforizmy-biznesa-izrecheniya-velikix-lyudej-aktualnyx-v-sovremennyx-realiyax/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93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0648"/>
            <a:ext cx="8034096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Федеральном государственном образовательном стандарте основного общего образования существенно расширено представление об образовательных результатах. </a:t>
            </a:r>
            <a:endParaRPr lang="ru-RU" dirty="0" smtClean="0"/>
          </a:p>
          <a:p>
            <a:r>
              <a:rPr lang="ru-RU" dirty="0" smtClean="0"/>
              <a:t>Стандарт </a:t>
            </a:r>
            <a:r>
              <a:rPr lang="ru-RU" dirty="0"/>
              <a:t>ориентирован </a:t>
            </a:r>
            <a:r>
              <a:rPr lang="ru-RU" dirty="0" smtClean="0"/>
              <a:t>на </a:t>
            </a:r>
            <a:r>
              <a:rPr lang="ru-RU" dirty="0"/>
              <a:t>метапредметные и личностные результаты. В стандарте закреплены новые методологические основы построения системы оценки достижения результатов образования - от оценки достижений обучающихся и учителей к оценке эффективности деятельности всех участников образовательного процесса. Расширяя состав объектов оценки, стандарт одновременно расширяет и спектр оценочных процедур.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616660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Перед учителем стоит задача: разработка и внедрение прозрачных форм контроля качества образования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616660"/>
            <a:ext cx="897941" cy="91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49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Новая система оценивания: основные </a:t>
            </a:r>
            <a:r>
              <a:rPr lang="ru-RU" sz="2800" b="1" dirty="0" smtClean="0"/>
              <a:t>особенности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ru-RU" sz="4400" dirty="0" smtClean="0"/>
              <a:t>Критерии достижения – планируемые результаты;</a:t>
            </a:r>
            <a:endParaRPr lang="ru-RU" sz="4400" dirty="0"/>
          </a:p>
          <a:p>
            <a:r>
              <a:rPr lang="ru-RU" sz="4400" dirty="0"/>
              <a:t>оценка предметных, метапредметных, личностных результатов;</a:t>
            </a:r>
          </a:p>
          <a:p>
            <a:r>
              <a:rPr lang="ru-RU" sz="4400" dirty="0"/>
              <a:t>оценка способности решать учебно-практические задачи;</a:t>
            </a:r>
          </a:p>
          <a:p>
            <a:r>
              <a:rPr lang="ru-RU" sz="4400" dirty="0"/>
              <a:t>сочетание внутренней и внешней оценки;</a:t>
            </a:r>
          </a:p>
          <a:p>
            <a:r>
              <a:rPr lang="ru-RU" sz="4400" dirty="0"/>
              <a:t>комплексный подход:</a:t>
            </a:r>
          </a:p>
          <a:p>
            <a:pPr marL="356616" lvl="1" indent="0">
              <a:buNone/>
            </a:pPr>
            <a:r>
              <a:rPr lang="ru-RU" sz="3300" dirty="0"/>
              <a:t>                     - использование стандартизированных работ (устных, письменных);</a:t>
            </a:r>
          </a:p>
          <a:p>
            <a:pPr marL="356616" lvl="1" indent="0">
              <a:buNone/>
            </a:pPr>
            <a:r>
              <a:rPr lang="ru-RU" sz="3300" dirty="0"/>
              <a:t>                     - </a:t>
            </a:r>
            <a:r>
              <a:rPr lang="ru-RU" sz="3300" dirty="0" err="1"/>
              <a:t>нестандартизированных</a:t>
            </a:r>
            <a:r>
              <a:rPr lang="ru-RU" sz="3300" dirty="0"/>
              <a:t> работ: проектов, практических работ,</a:t>
            </a:r>
          </a:p>
          <a:p>
            <a:pPr marL="356616" lvl="1" indent="0">
              <a:buNone/>
            </a:pPr>
            <a:r>
              <a:rPr lang="ru-RU" sz="3300" dirty="0"/>
              <a:t>                       портфолио, самоанализа, самооценки и др.;</a:t>
            </a:r>
          </a:p>
          <a:p>
            <a:r>
              <a:rPr lang="ru-RU" sz="4400" dirty="0"/>
              <a:t>уровневый подход  в инструментарии, в представлении </a:t>
            </a:r>
            <a:r>
              <a:rPr lang="ru-RU" sz="4400" dirty="0" smtClean="0"/>
              <a:t> результатов</a:t>
            </a:r>
            <a:r>
              <a:rPr lang="ru-RU" sz="4400" dirty="0"/>
              <a:t>;</a:t>
            </a:r>
          </a:p>
          <a:p>
            <a:r>
              <a:rPr lang="ru-RU" sz="4400" dirty="0"/>
              <a:t>накопительная система оценки индивидуальных достижений;</a:t>
            </a:r>
          </a:p>
          <a:p>
            <a:r>
              <a:rPr lang="ru-RU" sz="4400" dirty="0"/>
              <a:t>использование персонифицированной и </a:t>
            </a:r>
            <a:r>
              <a:rPr lang="ru-RU" sz="4400" dirty="0" err="1"/>
              <a:t>неперсонифицированной</a:t>
            </a:r>
            <a:r>
              <a:rPr lang="ru-RU" sz="4400" dirty="0"/>
              <a:t> информации;</a:t>
            </a:r>
          </a:p>
          <a:p>
            <a:r>
              <a:rPr lang="ru-RU" sz="4400" dirty="0"/>
              <a:t>интерпретация результатов на основе контекстной информации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515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effectLst/>
              </a:rPr>
              <a:t>Критериальный</a:t>
            </a:r>
            <a:r>
              <a:rPr lang="ru-RU" b="1" dirty="0">
                <a:effectLst/>
              </a:rPr>
              <a:t> подход в системе оценивания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 err="1"/>
              <a:t>Критериальный</a:t>
            </a:r>
            <a:r>
              <a:rPr lang="ru-RU" dirty="0"/>
              <a:t> подход к оценке предполагает:</a:t>
            </a:r>
          </a:p>
          <a:p>
            <a:r>
              <a:rPr lang="ru-RU" dirty="0"/>
              <a:t>Четкую формулировку ожидаемых результатов по теме (она описывает процесс или результат действий ученика, соответствующий поставленной цели).</a:t>
            </a:r>
          </a:p>
          <a:p>
            <a:r>
              <a:rPr lang="ru-RU" dirty="0"/>
              <a:t>Определение условий их  проверки (тест, практическая работа, задание с развернутым ответом и др.).</a:t>
            </a:r>
          </a:p>
          <a:p>
            <a:r>
              <a:rPr lang="ru-RU" dirty="0"/>
              <a:t>Составление   проверочных заданий (</a:t>
            </a:r>
            <a:r>
              <a:rPr lang="ru-RU" dirty="0" err="1"/>
              <a:t>КИМы</a:t>
            </a:r>
            <a:r>
              <a:rPr lang="ru-RU" dirty="0"/>
              <a:t>, тесты и др</a:t>
            </a:r>
            <a:r>
              <a:rPr lang="ru-RU" dirty="0" smtClean="0"/>
              <a:t>.).</a:t>
            </a:r>
            <a:endParaRPr lang="ru-RU" dirty="0"/>
          </a:p>
        </p:txBody>
      </p:sp>
      <p:pic>
        <p:nvPicPr>
          <p:cNvPr id="4" name="Picture 13" descr="урок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45224"/>
            <a:ext cx="1656184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1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r>
              <a:rPr lang="ru-RU" dirty="0"/>
              <a:t>Технология осуществления </a:t>
            </a:r>
            <a:r>
              <a:rPr lang="ru-RU" dirty="0" err="1"/>
              <a:t>критериального</a:t>
            </a:r>
            <a:r>
              <a:rPr lang="ru-RU" dirty="0"/>
              <a:t> </a:t>
            </a:r>
            <a:r>
              <a:rPr lang="ru-RU" dirty="0" smtClean="0"/>
              <a:t>подхода – это деление </a:t>
            </a:r>
            <a:r>
              <a:rPr lang="ru-RU" dirty="0"/>
              <a:t>материала, </a:t>
            </a:r>
            <a:r>
              <a:rPr lang="ru-RU" dirty="0" smtClean="0"/>
              <a:t>подлежащего проверке</a:t>
            </a:r>
            <a:r>
              <a:rPr lang="ru-RU" dirty="0"/>
              <a:t>, на смысловые блоки (единицы содержания).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sz="2400" i="1" dirty="0" smtClean="0"/>
              <a:t>В качестве примера можно рассмотреть тему «Атмосфера», 6 </a:t>
            </a:r>
            <a:r>
              <a:rPr lang="ru-RU" sz="2400" i="1" dirty="0"/>
              <a:t>класс. Единицы содержания: </a:t>
            </a:r>
            <a:r>
              <a:rPr lang="ru-RU" sz="2400" i="1" dirty="0" smtClean="0"/>
              <a:t>атмосферное давление, ветер, влажность воздуха. </a:t>
            </a:r>
            <a:r>
              <a:rPr lang="ru-RU" sz="2400" i="1" dirty="0"/>
              <a:t>Для каждого смыслового блока определяются требования к знаниям и умениям учащихся на базовом и повышенном уровнях.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51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Интегральная оценка географической компетентности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Оценка </a:t>
            </a:r>
            <a:r>
              <a:rPr lang="ru-RU" sz="1800" b="1" dirty="0"/>
              <a:t>выполнения работы</a:t>
            </a:r>
            <a:r>
              <a:rPr lang="ru-RU" sz="1800" dirty="0"/>
              <a:t>, отражающая малочисленные, но существенно более объективные данные об особенностях выполнения отдельных видов учебной деятельности учащимися (например: выполнение самостоятельных и практических работ);</a:t>
            </a:r>
          </a:p>
          <a:p>
            <a:r>
              <a:rPr lang="ru-RU" sz="1800" b="1" dirty="0"/>
              <a:t>Результаты тестирования</a:t>
            </a:r>
            <a:r>
              <a:rPr lang="ru-RU" sz="1800" dirty="0"/>
              <a:t>, отражающие, как правило, учебные достижения учащихся в освоении материала отдельных тем курса (например:  география крупных регионов России, материки  и т.д.);</a:t>
            </a:r>
          </a:p>
          <a:p>
            <a:r>
              <a:rPr lang="ru-RU" sz="1800" b="1" dirty="0"/>
              <a:t>Результаты оценок открытых и закрытых ответов учащихся</a:t>
            </a:r>
            <a:r>
              <a:rPr lang="ru-RU" sz="1800" dirty="0"/>
              <a:t>, отражающих этапы формирования системы предметных знаний, важнейших технических навыков (например: работа с картой, знание номенклатуры, составление опорного конспекта и т.д.);</a:t>
            </a:r>
          </a:p>
          <a:p>
            <a:r>
              <a:rPr lang="ru-RU" sz="1800" b="1" dirty="0"/>
              <a:t>Оценки за подготовку и презентацию проектной работы</a:t>
            </a:r>
            <a:r>
              <a:rPr lang="ru-RU" sz="1800" dirty="0"/>
              <a:t>;</a:t>
            </a:r>
          </a:p>
          <a:p>
            <a:r>
              <a:rPr lang="ru-RU" sz="1800" b="1" dirty="0"/>
              <a:t>Результаты самоанализа учащихся</a:t>
            </a:r>
            <a:r>
              <a:rPr lang="ru-RU" sz="1800" dirty="0"/>
              <a:t>, отражающие меру осознанности каждым ребенком особенностей развития его собственного процесса обучения (например: составление таблицы достижений, лист самоконтроля).</a:t>
            </a:r>
            <a:r>
              <a:rPr lang="ru-RU" sz="1800" b="1" dirty="0"/>
              <a:t> 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522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Показатели оценивания самостоятельных и практических  работ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Объективному </a:t>
            </a:r>
            <a:r>
              <a:rPr lang="ru-RU" dirty="0"/>
              <a:t>измерению поддаются наиболее простые знания и умения. Так, тренировочные работы характерны для первого уровня самостоятельности, когда ученики действуют по образцу. Учитель разрабатывает инструктивные карточки для учащихся, в</a:t>
            </a:r>
          </a:p>
          <a:p>
            <a:r>
              <a:rPr lang="ru-RU" dirty="0"/>
              <a:t>которых обозначены:</a:t>
            </a:r>
          </a:p>
          <a:p>
            <a:r>
              <a:rPr lang="ru-RU" dirty="0"/>
              <a:t>содержание работы, её цели,</a:t>
            </a:r>
          </a:p>
          <a:p>
            <a:r>
              <a:rPr lang="ru-RU" dirty="0"/>
              <a:t>показана последовательность выполнения работы,</a:t>
            </a:r>
          </a:p>
          <a:p>
            <a:r>
              <a:rPr lang="ru-RU" dirty="0"/>
              <a:t>приведены формы фиксации результатов,</a:t>
            </a:r>
          </a:p>
          <a:p>
            <a:r>
              <a:rPr lang="ru-RU" dirty="0"/>
              <a:t>даны памятки, (планы, характеристики, образы построения графиков, диаграмм),</a:t>
            </a:r>
          </a:p>
          <a:p>
            <a:r>
              <a:rPr lang="ru-RU" dirty="0"/>
              <a:t>ссылки на учебники и атласы.</a:t>
            </a:r>
          </a:p>
          <a:p>
            <a:r>
              <a:rPr lang="ru-RU" dirty="0"/>
              <a:t>Все практические программные работы должны быть оценены.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25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effectLst/>
              </a:rPr>
              <a:t>Нормы оценивания практических работ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917003"/>
              </p:ext>
            </p:extLst>
          </p:nvPr>
        </p:nvGraphicFramePr>
        <p:xfrm>
          <a:off x="1435100" y="1772816"/>
          <a:ext cx="7499350" cy="4176464"/>
        </p:xfrm>
        <a:graphic>
          <a:graphicData uri="http://schemas.openxmlformats.org/drawingml/2006/table">
            <a:tbl>
              <a:tblPr/>
              <a:tblGrid>
                <a:gridCol w="884916"/>
                <a:gridCol w="6614434"/>
              </a:tblGrid>
              <a:tr h="64253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Нормы оценок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962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«5»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Правильно даны ответы по содержанию, нет погрешностей в оформлении.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962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«4»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Погрешности в оформлении, несущественные недочёты по содержанию.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962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«3»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Погрешности в раскрытии сути вопроса, неточности в измерениях, небрежность в оформлении.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506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«2»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Полное отсутствие знаний и умений, необходимых для выполнения работы, грубые ошибки по содержанию, не понимание сути задания.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94" marR="72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7744" y="6072971"/>
            <a:ext cx="6449268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Нормы оценивания практических работ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соответствии с требованиями ФГОС основного общего образования будет увеличена доля самостоятельной работы школьников в 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бщей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нагрузке: в начальной школе 20/80, в основной (6-9 классы) 40/60, в старшей 80/20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1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1409</TotalTime>
  <Words>877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Система оценки образовательных результатов учащихся по географии</vt:lpstr>
      <vt:lpstr>Презентация PowerPoint</vt:lpstr>
      <vt:lpstr>Презентация PowerPoint</vt:lpstr>
      <vt:lpstr>Новая система оценивания: основные особенности</vt:lpstr>
      <vt:lpstr>Критериальный подход в системе оценивания учащихся</vt:lpstr>
      <vt:lpstr>Презентация PowerPoint</vt:lpstr>
      <vt:lpstr>Интегральная оценка географической компетентности </vt:lpstr>
      <vt:lpstr>Показатели оценивания самостоятельных и практических  работ </vt:lpstr>
      <vt:lpstr>Нормы оценивания практических работ</vt:lpstr>
      <vt:lpstr>Показатели оценивания самостоятельных работ</vt:lpstr>
      <vt:lpstr>Оценивание творческих заданий </vt:lpstr>
      <vt:lpstr>Формы контроля и оценивания проектной деятельности</vt:lpstr>
      <vt:lpstr>Формы контроля и оценивания проектной деятельности</vt:lpstr>
      <vt:lpstr>Географическая компетентность учащегося в рамках реализации ФГОС</vt:lpstr>
      <vt:lpstr>Презентация PowerPoint</vt:lpstr>
      <vt:lpstr>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образовательных результатов учащихся по географии</dc:title>
  <dc:creator>user</dc:creator>
  <cp:lastModifiedBy>user</cp:lastModifiedBy>
  <cp:revision>9</cp:revision>
  <dcterms:created xsi:type="dcterms:W3CDTF">2020-04-15T08:51:28Z</dcterms:created>
  <dcterms:modified xsi:type="dcterms:W3CDTF">2020-04-16T08:20:45Z</dcterms:modified>
</cp:coreProperties>
</file>