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2C16"/>
    <a:srgbClr val="0C788E"/>
    <a:srgbClr val="006666"/>
    <a:srgbClr val="0099CC"/>
    <a:srgbClr val="3366CC"/>
    <a:srgbClr val="660033"/>
    <a:srgbClr val="003399"/>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45" autoAdjust="0"/>
    <p:restoredTop sz="94652" autoAdjust="0"/>
  </p:normalViewPr>
  <p:slideViewPr>
    <p:cSldViewPr>
      <p:cViewPr varScale="1">
        <p:scale>
          <a:sx n="70" d="100"/>
          <a:sy n="70" d="100"/>
        </p:scale>
        <p:origin x="-39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es-ES"/>
          </a:p>
        </p:txBody>
      </p:sp>
      <p:sp>
        <p:nvSpPr>
          <p:cNvPr id="5" name="Нижний колонтитул 4"/>
          <p:cNvSpPr>
            <a:spLocks noGrp="1"/>
          </p:cNvSpPr>
          <p:nvPr>
            <p:ph type="ftr" sz="quarter" idx="11"/>
          </p:nvPr>
        </p:nvSpPr>
        <p:spPr/>
        <p:txBody>
          <a:bodyPr/>
          <a:lstStyle>
            <a:lvl1pPr>
              <a:defRPr/>
            </a:lvl1pPr>
          </a:lstStyle>
          <a:p>
            <a:endParaRPr lang="es-ES"/>
          </a:p>
        </p:txBody>
      </p:sp>
      <p:sp>
        <p:nvSpPr>
          <p:cNvPr id="6" name="Номер слайда 5"/>
          <p:cNvSpPr>
            <a:spLocks noGrp="1"/>
          </p:cNvSpPr>
          <p:nvPr>
            <p:ph type="sldNum" sz="quarter" idx="12"/>
          </p:nvPr>
        </p:nvSpPr>
        <p:spPr/>
        <p:txBody>
          <a:bodyPr/>
          <a:lstStyle>
            <a:lvl1pPr>
              <a:defRPr/>
            </a:lvl1pPr>
          </a:lstStyle>
          <a:p>
            <a:fld id="{0FD7DDD2-CD40-464E-BCB3-223DDAD687FC}" type="slidenum">
              <a:rPr lang="es-ES"/>
              <a:pPr/>
              <a:t>‹#›</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s-ES"/>
          </a:p>
        </p:txBody>
      </p:sp>
      <p:sp>
        <p:nvSpPr>
          <p:cNvPr id="5" name="Нижний колонтитул 4"/>
          <p:cNvSpPr>
            <a:spLocks noGrp="1"/>
          </p:cNvSpPr>
          <p:nvPr>
            <p:ph type="ftr" sz="quarter" idx="11"/>
          </p:nvPr>
        </p:nvSpPr>
        <p:spPr/>
        <p:txBody>
          <a:bodyPr/>
          <a:lstStyle>
            <a:lvl1pPr>
              <a:defRPr/>
            </a:lvl1pPr>
          </a:lstStyle>
          <a:p>
            <a:endParaRPr lang="es-ES"/>
          </a:p>
        </p:txBody>
      </p:sp>
      <p:sp>
        <p:nvSpPr>
          <p:cNvPr id="6" name="Номер слайда 5"/>
          <p:cNvSpPr>
            <a:spLocks noGrp="1"/>
          </p:cNvSpPr>
          <p:nvPr>
            <p:ph type="sldNum" sz="quarter" idx="12"/>
          </p:nvPr>
        </p:nvSpPr>
        <p:spPr/>
        <p:txBody>
          <a:bodyPr/>
          <a:lstStyle>
            <a:lvl1pPr>
              <a:defRPr/>
            </a:lvl1pPr>
          </a:lstStyle>
          <a:p>
            <a:fld id="{0CC7A4B3-F2FE-46B5-8EDC-CC55D147B95A}" type="slidenum">
              <a:rPr lang="es-ES"/>
              <a:pPr/>
              <a:t>‹#›</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s-ES"/>
          </a:p>
        </p:txBody>
      </p:sp>
      <p:sp>
        <p:nvSpPr>
          <p:cNvPr id="5" name="Нижний колонтитул 4"/>
          <p:cNvSpPr>
            <a:spLocks noGrp="1"/>
          </p:cNvSpPr>
          <p:nvPr>
            <p:ph type="ftr" sz="quarter" idx="11"/>
          </p:nvPr>
        </p:nvSpPr>
        <p:spPr/>
        <p:txBody>
          <a:bodyPr/>
          <a:lstStyle>
            <a:lvl1pPr>
              <a:defRPr/>
            </a:lvl1pPr>
          </a:lstStyle>
          <a:p>
            <a:endParaRPr lang="es-ES"/>
          </a:p>
        </p:txBody>
      </p:sp>
      <p:sp>
        <p:nvSpPr>
          <p:cNvPr id="6" name="Номер слайда 5"/>
          <p:cNvSpPr>
            <a:spLocks noGrp="1"/>
          </p:cNvSpPr>
          <p:nvPr>
            <p:ph type="sldNum" sz="quarter" idx="12"/>
          </p:nvPr>
        </p:nvSpPr>
        <p:spPr/>
        <p:txBody>
          <a:bodyPr/>
          <a:lstStyle>
            <a:lvl1pPr>
              <a:defRPr/>
            </a:lvl1pPr>
          </a:lstStyle>
          <a:p>
            <a:fld id="{86FB6DA0-3AE5-4C8A-B167-7F67B5E46D0A}" type="slidenum">
              <a:rPr lang="es-ES"/>
              <a:pPr/>
              <a:t>‹#›</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s-ES"/>
          </a:p>
        </p:txBody>
      </p:sp>
      <p:sp>
        <p:nvSpPr>
          <p:cNvPr id="5" name="Нижний колонтитул 4"/>
          <p:cNvSpPr>
            <a:spLocks noGrp="1"/>
          </p:cNvSpPr>
          <p:nvPr>
            <p:ph type="ftr" sz="quarter" idx="11"/>
          </p:nvPr>
        </p:nvSpPr>
        <p:spPr/>
        <p:txBody>
          <a:bodyPr/>
          <a:lstStyle>
            <a:lvl1pPr>
              <a:defRPr/>
            </a:lvl1pPr>
          </a:lstStyle>
          <a:p>
            <a:endParaRPr lang="es-ES"/>
          </a:p>
        </p:txBody>
      </p:sp>
      <p:sp>
        <p:nvSpPr>
          <p:cNvPr id="6" name="Номер слайда 5"/>
          <p:cNvSpPr>
            <a:spLocks noGrp="1"/>
          </p:cNvSpPr>
          <p:nvPr>
            <p:ph type="sldNum" sz="quarter" idx="12"/>
          </p:nvPr>
        </p:nvSpPr>
        <p:spPr/>
        <p:txBody>
          <a:bodyPr/>
          <a:lstStyle>
            <a:lvl1pPr>
              <a:defRPr/>
            </a:lvl1pPr>
          </a:lstStyle>
          <a:p>
            <a:fld id="{960B3C41-8252-4CE6-AE5D-13B6326D960A}" type="slidenum">
              <a:rPr lang="es-ES"/>
              <a:pPr/>
              <a:t>‹#›</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s-ES"/>
          </a:p>
        </p:txBody>
      </p:sp>
      <p:sp>
        <p:nvSpPr>
          <p:cNvPr id="5" name="Нижний колонтитул 4"/>
          <p:cNvSpPr>
            <a:spLocks noGrp="1"/>
          </p:cNvSpPr>
          <p:nvPr>
            <p:ph type="ftr" sz="quarter" idx="11"/>
          </p:nvPr>
        </p:nvSpPr>
        <p:spPr/>
        <p:txBody>
          <a:bodyPr/>
          <a:lstStyle>
            <a:lvl1pPr>
              <a:defRPr/>
            </a:lvl1pPr>
          </a:lstStyle>
          <a:p>
            <a:endParaRPr lang="es-ES"/>
          </a:p>
        </p:txBody>
      </p:sp>
      <p:sp>
        <p:nvSpPr>
          <p:cNvPr id="6" name="Номер слайда 5"/>
          <p:cNvSpPr>
            <a:spLocks noGrp="1"/>
          </p:cNvSpPr>
          <p:nvPr>
            <p:ph type="sldNum" sz="quarter" idx="12"/>
          </p:nvPr>
        </p:nvSpPr>
        <p:spPr/>
        <p:txBody>
          <a:bodyPr/>
          <a:lstStyle>
            <a:lvl1pPr>
              <a:defRPr/>
            </a:lvl1pPr>
          </a:lstStyle>
          <a:p>
            <a:fld id="{5EE95704-1695-47AA-B80E-9AD234717ACE}" type="slidenum">
              <a:rPr lang="es-ES"/>
              <a:pPr/>
              <a:t>‹#›</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s-ES"/>
          </a:p>
        </p:txBody>
      </p:sp>
      <p:sp>
        <p:nvSpPr>
          <p:cNvPr id="6" name="Нижний колонтитул 5"/>
          <p:cNvSpPr>
            <a:spLocks noGrp="1"/>
          </p:cNvSpPr>
          <p:nvPr>
            <p:ph type="ftr" sz="quarter" idx="11"/>
          </p:nvPr>
        </p:nvSpPr>
        <p:spPr/>
        <p:txBody>
          <a:bodyPr/>
          <a:lstStyle>
            <a:lvl1pPr>
              <a:defRPr/>
            </a:lvl1pPr>
          </a:lstStyle>
          <a:p>
            <a:endParaRPr lang="es-ES"/>
          </a:p>
        </p:txBody>
      </p:sp>
      <p:sp>
        <p:nvSpPr>
          <p:cNvPr id="7" name="Номер слайда 6"/>
          <p:cNvSpPr>
            <a:spLocks noGrp="1"/>
          </p:cNvSpPr>
          <p:nvPr>
            <p:ph type="sldNum" sz="quarter" idx="12"/>
          </p:nvPr>
        </p:nvSpPr>
        <p:spPr/>
        <p:txBody>
          <a:bodyPr/>
          <a:lstStyle>
            <a:lvl1pPr>
              <a:defRPr/>
            </a:lvl1pPr>
          </a:lstStyle>
          <a:p>
            <a:fld id="{AE434D9B-80DB-4168-98AD-CF532CE9DD46}" type="slidenum">
              <a:rPr lang="es-ES"/>
              <a:pPr/>
              <a:t>‹#›</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s-ES"/>
          </a:p>
        </p:txBody>
      </p:sp>
      <p:sp>
        <p:nvSpPr>
          <p:cNvPr id="8" name="Нижний колонтитул 7"/>
          <p:cNvSpPr>
            <a:spLocks noGrp="1"/>
          </p:cNvSpPr>
          <p:nvPr>
            <p:ph type="ftr" sz="quarter" idx="11"/>
          </p:nvPr>
        </p:nvSpPr>
        <p:spPr/>
        <p:txBody>
          <a:bodyPr/>
          <a:lstStyle>
            <a:lvl1pPr>
              <a:defRPr/>
            </a:lvl1pPr>
          </a:lstStyle>
          <a:p>
            <a:endParaRPr lang="es-ES"/>
          </a:p>
        </p:txBody>
      </p:sp>
      <p:sp>
        <p:nvSpPr>
          <p:cNvPr id="9" name="Номер слайда 8"/>
          <p:cNvSpPr>
            <a:spLocks noGrp="1"/>
          </p:cNvSpPr>
          <p:nvPr>
            <p:ph type="sldNum" sz="quarter" idx="12"/>
          </p:nvPr>
        </p:nvSpPr>
        <p:spPr/>
        <p:txBody>
          <a:bodyPr/>
          <a:lstStyle>
            <a:lvl1pPr>
              <a:defRPr/>
            </a:lvl1pPr>
          </a:lstStyle>
          <a:p>
            <a:fld id="{484EBC5D-3868-449B-A89D-35D5F006D205}" type="slidenum">
              <a:rPr lang="es-ES"/>
              <a:pPr/>
              <a:t>‹#›</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s-ES"/>
          </a:p>
        </p:txBody>
      </p:sp>
      <p:sp>
        <p:nvSpPr>
          <p:cNvPr id="4" name="Нижний колонтитул 3"/>
          <p:cNvSpPr>
            <a:spLocks noGrp="1"/>
          </p:cNvSpPr>
          <p:nvPr>
            <p:ph type="ftr" sz="quarter" idx="11"/>
          </p:nvPr>
        </p:nvSpPr>
        <p:spPr/>
        <p:txBody>
          <a:bodyPr/>
          <a:lstStyle>
            <a:lvl1pPr>
              <a:defRPr/>
            </a:lvl1pPr>
          </a:lstStyle>
          <a:p>
            <a:endParaRPr lang="es-ES"/>
          </a:p>
        </p:txBody>
      </p:sp>
      <p:sp>
        <p:nvSpPr>
          <p:cNvPr id="5" name="Номер слайда 4"/>
          <p:cNvSpPr>
            <a:spLocks noGrp="1"/>
          </p:cNvSpPr>
          <p:nvPr>
            <p:ph type="sldNum" sz="quarter" idx="12"/>
          </p:nvPr>
        </p:nvSpPr>
        <p:spPr/>
        <p:txBody>
          <a:bodyPr/>
          <a:lstStyle>
            <a:lvl1pPr>
              <a:defRPr/>
            </a:lvl1pPr>
          </a:lstStyle>
          <a:p>
            <a:fld id="{99D8A53E-7788-4B9E-A619-779A1A7F0982}" type="slidenum">
              <a:rPr lang="es-ES"/>
              <a:pPr/>
              <a:t>‹#›</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s-ES"/>
          </a:p>
        </p:txBody>
      </p:sp>
      <p:sp>
        <p:nvSpPr>
          <p:cNvPr id="3" name="Нижний колонтитул 2"/>
          <p:cNvSpPr>
            <a:spLocks noGrp="1"/>
          </p:cNvSpPr>
          <p:nvPr>
            <p:ph type="ftr" sz="quarter" idx="11"/>
          </p:nvPr>
        </p:nvSpPr>
        <p:spPr/>
        <p:txBody>
          <a:bodyPr/>
          <a:lstStyle>
            <a:lvl1pPr>
              <a:defRPr/>
            </a:lvl1pPr>
          </a:lstStyle>
          <a:p>
            <a:endParaRPr lang="es-ES"/>
          </a:p>
        </p:txBody>
      </p:sp>
      <p:sp>
        <p:nvSpPr>
          <p:cNvPr id="4" name="Номер слайда 3"/>
          <p:cNvSpPr>
            <a:spLocks noGrp="1"/>
          </p:cNvSpPr>
          <p:nvPr>
            <p:ph type="sldNum" sz="quarter" idx="12"/>
          </p:nvPr>
        </p:nvSpPr>
        <p:spPr/>
        <p:txBody>
          <a:bodyPr/>
          <a:lstStyle>
            <a:lvl1pPr>
              <a:defRPr/>
            </a:lvl1pPr>
          </a:lstStyle>
          <a:p>
            <a:fld id="{C6204EAE-C510-4E95-9824-ED2845C26861}" type="slidenum">
              <a:rPr lang="es-ES"/>
              <a:pPr/>
              <a:t>‹#›</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s-ES"/>
          </a:p>
        </p:txBody>
      </p:sp>
      <p:sp>
        <p:nvSpPr>
          <p:cNvPr id="6" name="Нижний колонтитул 5"/>
          <p:cNvSpPr>
            <a:spLocks noGrp="1"/>
          </p:cNvSpPr>
          <p:nvPr>
            <p:ph type="ftr" sz="quarter" idx="11"/>
          </p:nvPr>
        </p:nvSpPr>
        <p:spPr/>
        <p:txBody>
          <a:bodyPr/>
          <a:lstStyle>
            <a:lvl1pPr>
              <a:defRPr/>
            </a:lvl1pPr>
          </a:lstStyle>
          <a:p>
            <a:endParaRPr lang="es-ES"/>
          </a:p>
        </p:txBody>
      </p:sp>
      <p:sp>
        <p:nvSpPr>
          <p:cNvPr id="7" name="Номер слайда 6"/>
          <p:cNvSpPr>
            <a:spLocks noGrp="1"/>
          </p:cNvSpPr>
          <p:nvPr>
            <p:ph type="sldNum" sz="quarter" idx="12"/>
          </p:nvPr>
        </p:nvSpPr>
        <p:spPr/>
        <p:txBody>
          <a:bodyPr/>
          <a:lstStyle>
            <a:lvl1pPr>
              <a:defRPr/>
            </a:lvl1pPr>
          </a:lstStyle>
          <a:p>
            <a:fld id="{D67BBF5D-FBBB-4877-AB97-E56DA4929B78}" type="slidenum">
              <a:rPr lang="es-ES"/>
              <a:pPr/>
              <a:t>‹#›</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s-ES"/>
          </a:p>
        </p:txBody>
      </p:sp>
      <p:sp>
        <p:nvSpPr>
          <p:cNvPr id="6" name="Нижний колонтитул 5"/>
          <p:cNvSpPr>
            <a:spLocks noGrp="1"/>
          </p:cNvSpPr>
          <p:nvPr>
            <p:ph type="ftr" sz="quarter" idx="11"/>
          </p:nvPr>
        </p:nvSpPr>
        <p:spPr/>
        <p:txBody>
          <a:bodyPr/>
          <a:lstStyle>
            <a:lvl1pPr>
              <a:defRPr/>
            </a:lvl1pPr>
          </a:lstStyle>
          <a:p>
            <a:endParaRPr lang="es-ES"/>
          </a:p>
        </p:txBody>
      </p:sp>
      <p:sp>
        <p:nvSpPr>
          <p:cNvPr id="7" name="Номер слайда 6"/>
          <p:cNvSpPr>
            <a:spLocks noGrp="1"/>
          </p:cNvSpPr>
          <p:nvPr>
            <p:ph type="sldNum" sz="quarter" idx="12"/>
          </p:nvPr>
        </p:nvSpPr>
        <p:spPr/>
        <p:txBody>
          <a:bodyPr/>
          <a:lstStyle>
            <a:lvl1pPr>
              <a:defRPr/>
            </a:lvl1pPr>
          </a:lstStyle>
          <a:p>
            <a:fld id="{DADF94DD-FB7A-4E34-9B72-0CF1C8253FA4}" type="slidenum">
              <a:rPr lang="es-ES"/>
              <a:pPr/>
              <a:t>‹#›</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ABFDEE3-3E05-4A66-9B60-0A20B037DF6B}" type="slidenum">
              <a:rPr lang="es-ES"/>
              <a:pPr/>
              <a:t>‹#›</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198" name="Rectangle 150"/>
          <p:cNvSpPr>
            <a:spLocks noGrp="1" noChangeArrowheads="1"/>
          </p:cNvSpPr>
          <p:nvPr>
            <p:ph type="ctrTitle"/>
          </p:nvPr>
        </p:nvSpPr>
        <p:spPr>
          <a:xfrm>
            <a:off x="899592" y="5301208"/>
            <a:ext cx="7524750" cy="1008211"/>
          </a:xfrm>
        </p:spPr>
        <p:txBody>
          <a:bodyPr/>
          <a:lstStyle/>
          <a:p>
            <a:r>
              <a:rPr lang="ru-RU" sz="4800" b="1" dirty="0" smtClean="0">
                <a:solidFill>
                  <a:srgbClr val="663300"/>
                </a:solidFill>
              </a:rPr>
              <a:t>«Имя мое…»</a:t>
            </a:r>
            <a:br>
              <a:rPr lang="ru-RU" sz="4800" b="1" dirty="0" smtClean="0">
                <a:solidFill>
                  <a:srgbClr val="663300"/>
                </a:solidFill>
              </a:rPr>
            </a:br>
            <a:r>
              <a:rPr lang="ru-RU" sz="1200" b="1" dirty="0" smtClean="0">
                <a:solidFill>
                  <a:schemeClr val="accent2">
                    <a:lumMod val="60000"/>
                    <a:lumOff val="40000"/>
                  </a:schemeClr>
                </a:solidFill>
              </a:rPr>
              <a:t>подготовили учащиеся 3 «А» класса </a:t>
            </a:r>
            <a:endParaRPr lang="es-ES" sz="1200" b="1" dirty="0">
              <a:solidFill>
                <a:schemeClr val="accent2">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7384" t="23747" r="31455" b="20166"/>
          <a:stretch/>
        </p:blipFill>
        <p:spPr>
          <a:xfrm rot="20643528">
            <a:off x="1349418" y="597780"/>
            <a:ext cx="2253035" cy="2302553"/>
          </a:xfrm>
          <a:prstGeom prst="rect">
            <a:avLst/>
          </a:prstGeom>
          <a:ln>
            <a:noFill/>
          </a:ln>
          <a:effectLst>
            <a:softEdge rad="112500"/>
          </a:effectLst>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990" r="2239" b="15572"/>
          <a:stretch/>
        </p:blipFill>
        <p:spPr bwMode="auto">
          <a:xfrm>
            <a:off x="5389820" y="620688"/>
            <a:ext cx="2232248" cy="165402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3" name="Прямоугольник 2"/>
          <p:cNvSpPr/>
          <p:nvPr/>
        </p:nvSpPr>
        <p:spPr>
          <a:xfrm>
            <a:off x="971600" y="3068960"/>
            <a:ext cx="6814520" cy="369332"/>
          </a:xfrm>
          <a:prstGeom prst="rect">
            <a:avLst/>
          </a:prstGeom>
        </p:spPr>
        <p:txBody>
          <a:bodyPr wrap="square">
            <a:spAutoFit/>
          </a:bodyPr>
          <a:lstStyle/>
          <a:p>
            <a:r>
              <a:rPr lang="ru-RU" dirty="0" smtClean="0"/>
              <a:t> </a:t>
            </a:r>
            <a:r>
              <a:rPr lang="ru-RU" dirty="0"/>
              <a:t>От латинского </a:t>
            </a:r>
            <a:r>
              <a:rPr lang="ru-RU" dirty="0" err="1"/>
              <a:t>renatus</a:t>
            </a:r>
            <a:r>
              <a:rPr lang="ru-RU" dirty="0"/>
              <a:t> — «возрожденная».</a:t>
            </a:r>
          </a:p>
        </p:txBody>
      </p:sp>
      <p:sp>
        <p:nvSpPr>
          <p:cNvPr id="5" name="Прямоугольник 4"/>
          <p:cNvSpPr/>
          <p:nvPr/>
        </p:nvSpPr>
        <p:spPr>
          <a:xfrm>
            <a:off x="611560" y="3438292"/>
            <a:ext cx="7776864" cy="646331"/>
          </a:xfrm>
          <a:prstGeom prst="rect">
            <a:avLst/>
          </a:prstGeom>
        </p:spPr>
        <p:txBody>
          <a:bodyPr wrap="square">
            <a:spAutoFit/>
          </a:bodyPr>
          <a:lstStyle/>
          <a:p>
            <a:r>
              <a:rPr lang="ru-RU" dirty="0"/>
              <a:t>Вспыльчивость, обидчивость и максимализм, отличающие эту девочку в детстве, с годами становятся доминирующими чертами характера.</a:t>
            </a:r>
          </a:p>
        </p:txBody>
      </p:sp>
      <p:sp>
        <p:nvSpPr>
          <p:cNvPr id="6" name="Прямоугольник 5"/>
          <p:cNvSpPr/>
          <p:nvPr/>
        </p:nvSpPr>
        <p:spPr>
          <a:xfrm>
            <a:off x="670448" y="4061270"/>
            <a:ext cx="7416824" cy="646331"/>
          </a:xfrm>
          <a:prstGeom prst="rect">
            <a:avLst/>
          </a:prstGeom>
        </p:spPr>
        <p:txBody>
          <a:bodyPr wrap="square">
            <a:spAutoFit/>
          </a:bodyPr>
          <a:lstStyle/>
          <a:p>
            <a:r>
              <a:rPr lang="ru-RU" dirty="0"/>
              <a:t>Рената вырастает трудолюбивой, умеющей хорошо ориентироваться в жизни женщиной.</a:t>
            </a:r>
          </a:p>
        </p:txBody>
      </p:sp>
    </p:spTree>
    <p:extLst>
      <p:ext uri="{BB962C8B-B14F-4D97-AF65-F5344CB8AC3E}">
        <p14:creationId xmlns:p14="http://schemas.microsoft.com/office/powerpoint/2010/main" val="251715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467544" y="2420888"/>
            <a:ext cx="8229600" cy="2952328"/>
          </a:xfrm>
        </p:spPr>
        <p:txBody>
          <a:bodyPr/>
          <a:lstStyle/>
          <a:p>
            <a:pPr marL="0" indent="0">
              <a:buNone/>
            </a:pPr>
            <a:r>
              <a:rPr lang="ru-RU" sz="1800" dirty="0">
                <a:latin typeface="Times New Roman" pitchFamily="18" charset="0"/>
                <a:cs typeface="Times New Roman" pitchFamily="18" charset="0"/>
              </a:rPr>
              <a:t> (персидское) </a:t>
            </a:r>
            <a:r>
              <a:rPr lang="ru-RU" sz="1800" dirty="0" smtClean="0">
                <a:latin typeface="Times New Roman" pitchFamily="18" charset="0"/>
                <a:cs typeface="Times New Roman" pitchFamily="18" charset="0"/>
              </a:rPr>
              <a:t>– чистая</a:t>
            </a:r>
          </a:p>
          <a:p>
            <a:pPr marL="0" indent="0">
              <a:buNone/>
            </a:pPr>
            <a:r>
              <a:rPr lang="ru-RU" sz="1800" dirty="0">
                <a:latin typeface="Times New Roman" pitchFamily="18" charset="0"/>
                <a:cs typeface="Times New Roman" pitchFamily="18" charset="0"/>
              </a:rPr>
              <a:t>Настойчивая, несколько упрямая девочка, очень похожа на отца не только внешне, но и многими чертами характера. </a:t>
            </a:r>
            <a:r>
              <a:rPr lang="ru-RU" sz="1800" dirty="0" err="1">
                <a:latin typeface="Times New Roman" pitchFamily="18" charset="0"/>
                <a:cs typeface="Times New Roman" pitchFamily="18" charset="0"/>
              </a:rPr>
              <a:t>Незакомплексована</a:t>
            </a:r>
            <a:r>
              <a:rPr lang="ru-RU" sz="1800" dirty="0">
                <a:latin typeface="Times New Roman" pitchFamily="18" charset="0"/>
                <a:cs typeface="Times New Roman" pitchFamily="18" charset="0"/>
              </a:rPr>
              <a:t> и независима, любит свободу действий, легко сходится с людьми, может так же легко разорвать отношения, если разочаруется в человеке. Впоследствии будет жалеть об этом, но из гордости не сделает первого шага к примирению.</a:t>
            </a:r>
            <a:endParaRPr lang="ru-RU" sz="1800" dirty="0">
              <a:latin typeface="Times New Roman" pitchFamily="18" charset="0"/>
              <a:cs typeface="Times New Roman" pitchFamily="18" charset="0"/>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679" b="26380"/>
          <a:stretch/>
        </p:blipFill>
        <p:spPr bwMode="auto">
          <a:xfrm>
            <a:off x="3102204" y="260648"/>
            <a:ext cx="2592288" cy="179525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872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8466" t="31588" r="17207" b="19563"/>
          <a:stretch/>
        </p:blipFill>
        <p:spPr>
          <a:xfrm>
            <a:off x="5868144" y="476672"/>
            <a:ext cx="2674962" cy="2210937"/>
          </a:xfrm>
          <a:effectLst>
            <a:softEdge rad="635000"/>
          </a:effec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8176" b="26982"/>
          <a:stretch/>
        </p:blipFill>
        <p:spPr bwMode="auto">
          <a:xfrm rot="20714185">
            <a:off x="836141" y="461509"/>
            <a:ext cx="3755265" cy="168395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172828" y="3105835"/>
            <a:ext cx="6639532" cy="369332"/>
          </a:xfrm>
          <a:prstGeom prst="rect">
            <a:avLst/>
          </a:prstGeom>
        </p:spPr>
        <p:txBody>
          <a:bodyPr wrap="square">
            <a:spAutoFit/>
          </a:bodyPr>
          <a:lstStyle/>
          <a:p>
            <a:r>
              <a:rPr lang="ru-RU" dirty="0"/>
              <a:t>Илона означает «светлая» (перевод с венгерского языка).</a:t>
            </a:r>
          </a:p>
        </p:txBody>
      </p:sp>
      <p:sp>
        <p:nvSpPr>
          <p:cNvPr id="5" name="Прямоугольник 4"/>
          <p:cNvSpPr/>
          <p:nvPr/>
        </p:nvSpPr>
        <p:spPr>
          <a:xfrm>
            <a:off x="1172828" y="3489887"/>
            <a:ext cx="6639532" cy="923330"/>
          </a:xfrm>
          <a:prstGeom prst="rect">
            <a:avLst/>
          </a:prstGeom>
        </p:spPr>
        <p:txBody>
          <a:bodyPr wrap="square">
            <a:spAutoFit/>
          </a:bodyPr>
          <a:lstStyle/>
          <a:p>
            <a:r>
              <a:rPr lang="ru-RU" dirty="0" smtClean="0"/>
              <a:t>Характер </a:t>
            </a:r>
            <a:r>
              <a:rPr lang="ru-RU" dirty="0"/>
              <a:t>имени Илона очень возбудимый и восприимчивый. Илона слишком впечатлительна, склонна к лени и медлительности.</a:t>
            </a:r>
          </a:p>
        </p:txBody>
      </p:sp>
      <p:sp>
        <p:nvSpPr>
          <p:cNvPr id="6" name="Прямоугольник 5"/>
          <p:cNvSpPr/>
          <p:nvPr/>
        </p:nvSpPr>
        <p:spPr>
          <a:xfrm>
            <a:off x="1259632" y="4293096"/>
            <a:ext cx="6552728" cy="646331"/>
          </a:xfrm>
          <a:prstGeom prst="rect">
            <a:avLst/>
          </a:prstGeom>
        </p:spPr>
        <p:txBody>
          <a:bodyPr wrap="square">
            <a:spAutoFit/>
          </a:bodyPr>
          <a:lstStyle/>
          <a:p>
            <a:r>
              <a:rPr lang="ru-RU" dirty="0"/>
              <a:t>Уменьшительно-ласкательные: </a:t>
            </a:r>
            <a:r>
              <a:rPr lang="ru-RU" dirty="0" err="1"/>
              <a:t>Илонушка</a:t>
            </a:r>
            <a:r>
              <a:rPr lang="ru-RU" dirty="0"/>
              <a:t>, </a:t>
            </a:r>
            <a:r>
              <a:rPr lang="ru-RU" dirty="0" err="1"/>
              <a:t>Илоночка</a:t>
            </a:r>
            <a:r>
              <a:rPr lang="ru-RU" dirty="0"/>
              <a:t>, </a:t>
            </a:r>
            <a:r>
              <a:rPr lang="ru-RU" dirty="0" err="1"/>
              <a:t>Лонка</a:t>
            </a:r>
            <a:r>
              <a:rPr lang="ru-RU" dirty="0"/>
              <a:t>, </a:t>
            </a:r>
            <a:r>
              <a:rPr lang="ru-RU" dirty="0" err="1"/>
              <a:t>Ися</a:t>
            </a:r>
            <a:r>
              <a:rPr lang="ru-RU" dirty="0"/>
              <a:t>, </a:t>
            </a:r>
            <a:r>
              <a:rPr lang="ru-RU" dirty="0" err="1"/>
              <a:t>Илося</a:t>
            </a:r>
            <a:r>
              <a:rPr lang="ru-RU" dirty="0"/>
              <a:t>, </a:t>
            </a:r>
            <a:r>
              <a:rPr lang="ru-RU" dirty="0" err="1"/>
              <a:t>Илонуля</a:t>
            </a:r>
            <a:r>
              <a:rPr lang="ru-RU" dirty="0"/>
              <a:t>, </a:t>
            </a:r>
            <a:r>
              <a:rPr lang="ru-RU" dirty="0" err="1"/>
              <a:t>Илосенька</a:t>
            </a:r>
            <a:r>
              <a:rPr lang="ru-RU" dirty="0"/>
              <a:t>.</a:t>
            </a:r>
          </a:p>
        </p:txBody>
      </p:sp>
    </p:spTree>
    <p:extLst>
      <p:ext uri="{BB962C8B-B14F-4D97-AF65-F5344CB8AC3E}">
        <p14:creationId xmlns:p14="http://schemas.microsoft.com/office/powerpoint/2010/main" val="55325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6452" t="9412" r="25451" b="17533"/>
          <a:stretch/>
        </p:blipFill>
        <p:spPr>
          <a:xfrm rot="6503339">
            <a:off x="5801741" y="1115"/>
            <a:ext cx="1921886" cy="2764096"/>
          </a:xfrm>
          <a:effectLst>
            <a:softEdge rad="317500"/>
          </a:effectLst>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669"/>
          <a:stretch/>
        </p:blipFill>
        <p:spPr bwMode="auto">
          <a:xfrm rot="20388549">
            <a:off x="477619" y="528323"/>
            <a:ext cx="3156816" cy="1454958"/>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458577" y="2450483"/>
            <a:ext cx="8136904" cy="369332"/>
          </a:xfrm>
          <a:prstGeom prst="rect">
            <a:avLst/>
          </a:prstGeom>
        </p:spPr>
        <p:txBody>
          <a:bodyPr wrap="square">
            <a:spAutoFit/>
          </a:bodyPr>
          <a:lstStyle/>
          <a:p>
            <a:r>
              <a:rPr lang="ru-RU" dirty="0"/>
              <a:t>Имя имеет греческие корни и означает "девушка из знатной семьи".</a:t>
            </a:r>
          </a:p>
        </p:txBody>
      </p:sp>
      <p:sp>
        <p:nvSpPr>
          <p:cNvPr id="5" name="Прямоугольник 4"/>
          <p:cNvSpPr/>
          <p:nvPr/>
        </p:nvSpPr>
        <p:spPr>
          <a:xfrm>
            <a:off x="539552" y="2924944"/>
            <a:ext cx="7488832" cy="2031325"/>
          </a:xfrm>
          <a:prstGeom prst="rect">
            <a:avLst/>
          </a:prstGeom>
        </p:spPr>
        <p:txBody>
          <a:bodyPr wrap="square">
            <a:spAutoFit/>
          </a:bodyPr>
          <a:lstStyle/>
          <a:p>
            <a:r>
              <a:rPr lang="ru-RU" dirty="0" err="1"/>
              <a:t>Камила</a:t>
            </a:r>
            <a:r>
              <a:rPr lang="ru-RU" dirty="0"/>
              <a:t> растет подвижной девочкой. Она обладает добрым и отзывчивым характером, к сверстникам и родителям относится с лаской и участием. </a:t>
            </a:r>
            <a:r>
              <a:rPr lang="ru-RU" dirty="0" err="1"/>
              <a:t>Камила</a:t>
            </a:r>
            <a:r>
              <a:rPr lang="ru-RU" dirty="0"/>
              <a:t> находчива, не опускает руки после неудач. Девушка субъективна, любую ситуацию видят целиком. </a:t>
            </a:r>
            <a:r>
              <a:rPr lang="ru-RU" dirty="0" err="1"/>
              <a:t>Камила</a:t>
            </a:r>
            <a:r>
              <a:rPr lang="ru-RU" dirty="0"/>
              <a:t> обладает хорошей памятью. Женщина с этим именем может быть беспечна, но при этом всегда готова помочь близким. Ради помощи нуждающимся, </a:t>
            </a:r>
            <a:r>
              <a:rPr lang="ru-RU" dirty="0" err="1"/>
              <a:t>Камила</a:t>
            </a:r>
            <a:r>
              <a:rPr lang="ru-RU" dirty="0"/>
              <a:t> легко тратит деньги.</a:t>
            </a:r>
          </a:p>
        </p:txBody>
      </p:sp>
    </p:spTree>
    <p:extLst>
      <p:ext uri="{BB962C8B-B14F-4D97-AF65-F5344CB8AC3E}">
        <p14:creationId xmlns:p14="http://schemas.microsoft.com/office/powerpoint/2010/main" val="93298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 calcmode="lin" valueType="num">
                                      <p:cBhvr>
                                        <p:cTn id="9" dur="1000" fill="hold"/>
                                        <p:tgtEl>
                                          <p:spTgt spid="4098"/>
                                        </p:tgtEl>
                                        <p:attrNameLst>
                                          <p:attrName>style.rotation</p:attrName>
                                        </p:attrNameLst>
                                      </p:cBhvr>
                                      <p:tavLst>
                                        <p:tav tm="0">
                                          <p:val>
                                            <p:fltVal val="90"/>
                                          </p:val>
                                        </p:tav>
                                        <p:tav tm="100000">
                                          <p:val>
                                            <p:fltVal val="0"/>
                                          </p:val>
                                        </p:tav>
                                      </p:tavLst>
                                    </p:anim>
                                    <p:animEffect transition="in" filter="fade">
                                      <p:cBhvr>
                                        <p:cTn id="10" dur="10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style.rotation</p:attrName>
                                        </p:attrNameLst>
                                      </p:cBhvr>
                                      <p:tavLst>
                                        <p:tav tm="0">
                                          <p:val>
                                            <p:fltVal val="90"/>
                                          </p:val>
                                        </p:tav>
                                        <p:tav tm="100000">
                                          <p:val>
                                            <p:fltVal val="0"/>
                                          </p:val>
                                        </p:tav>
                                      </p:tavLst>
                                    </p:anim>
                                    <p:animEffect transition="in" filter="fade">
                                      <p:cBhvr>
                                        <p:cTn id="26" dur="1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style.rotation</p:attrName>
                                        </p:attrNameLst>
                                      </p:cBhvr>
                                      <p:tavLst>
                                        <p:tav tm="0">
                                          <p:val>
                                            <p:fltVal val="90"/>
                                          </p:val>
                                        </p:tav>
                                        <p:tav tm="100000">
                                          <p:val>
                                            <p:fltVal val="0"/>
                                          </p:val>
                                        </p:tav>
                                      </p:tavLst>
                                    </p:anim>
                                    <p:animEffect transition="in" filter="fade">
                                      <p:cBhvr>
                                        <p:cTn id="3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1850517" y="3140968"/>
            <a:ext cx="6696744" cy="2502134"/>
          </a:xfrm>
        </p:spPr>
        <p:txBody>
          <a:bodyPr/>
          <a:lstStyle/>
          <a:p>
            <a:r>
              <a:rPr lang="ru-RU" sz="2400" dirty="0">
                <a:effectLst>
                  <a:glow rad="101600">
                    <a:schemeClr val="accent3">
                      <a:satMod val="175000"/>
                      <a:alpha val="40000"/>
                    </a:schemeClr>
                  </a:glow>
                </a:effectLst>
              </a:rPr>
              <a:t>Женская форма имени </a:t>
            </a:r>
            <a:r>
              <a:rPr lang="ru-RU" sz="2400" dirty="0" smtClean="0">
                <a:effectLst>
                  <a:glow rad="101600">
                    <a:schemeClr val="accent3">
                      <a:satMod val="175000"/>
                      <a:alpha val="40000"/>
                    </a:schemeClr>
                  </a:glow>
                </a:effectLst>
              </a:rPr>
              <a:t>«</a:t>
            </a:r>
            <a:r>
              <a:rPr lang="ru-RU" sz="2400" dirty="0">
                <a:effectLst>
                  <a:glow rad="101600">
                    <a:schemeClr val="accent3">
                      <a:satMod val="175000"/>
                      <a:alpha val="40000"/>
                    </a:schemeClr>
                  </a:glow>
                </a:effectLst>
              </a:rPr>
              <a:t>А</a:t>
            </a:r>
            <a:r>
              <a:rPr lang="ru-RU" sz="2400" dirty="0" smtClean="0">
                <a:effectLst>
                  <a:glow rad="101600">
                    <a:schemeClr val="accent3">
                      <a:satMod val="175000"/>
                      <a:alpha val="40000"/>
                    </a:schemeClr>
                  </a:glow>
                </a:effectLst>
              </a:rPr>
              <a:t>льбина» </a:t>
            </a:r>
            <a:r>
              <a:rPr lang="ru-RU" sz="2400" dirty="0">
                <a:effectLst>
                  <a:glow rad="101600">
                    <a:schemeClr val="accent3">
                      <a:satMod val="175000"/>
                      <a:alpha val="40000"/>
                    </a:schemeClr>
                  </a:glow>
                </a:effectLst>
              </a:rPr>
              <a:t>происходит от латинского </a:t>
            </a:r>
            <a:r>
              <a:rPr lang="ru-RU" sz="2400" dirty="0" smtClean="0">
                <a:effectLst>
                  <a:glow rad="101600">
                    <a:schemeClr val="accent3">
                      <a:satMod val="175000"/>
                      <a:alpha val="40000"/>
                    </a:schemeClr>
                  </a:glow>
                </a:effectLst>
              </a:rPr>
              <a:t>слова «</a:t>
            </a:r>
            <a:r>
              <a:rPr lang="ru-RU" sz="2400" dirty="0" err="1" smtClean="0">
                <a:effectLst>
                  <a:glow rad="101600">
                    <a:schemeClr val="accent3">
                      <a:satMod val="175000"/>
                      <a:alpha val="40000"/>
                    </a:schemeClr>
                  </a:glow>
                </a:effectLst>
              </a:rPr>
              <a:t>альба</a:t>
            </a:r>
            <a:r>
              <a:rPr lang="ru-RU" sz="2400" dirty="0" smtClean="0">
                <a:effectLst>
                  <a:glow rad="101600">
                    <a:schemeClr val="accent3">
                      <a:satMod val="175000"/>
                      <a:alpha val="40000"/>
                    </a:schemeClr>
                  </a:glow>
                </a:effectLst>
              </a:rPr>
              <a:t>»-белая .По характеру </a:t>
            </a:r>
            <a:r>
              <a:rPr lang="ru-RU" sz="2400" dirty="0">
                <a:effectLst>
                  <a:glow rad="101600">
                    <a:schemeClr val="accent3">
                      <a:satMod val="175000"/>
                      <a:alpha val="40000"/>
                    </a:schemeClr>
                  </a:glow>
                </a:effectLst>
              </a:rPr>
              <a:t>вспыльчива.   Обладает сильной интуицией </a:t>
            </a:r>
            <a:r>
              <a:rPr lang="ru-RU" sz="2400" dirty="0"/>
              <a:t>.</a:t>
            </a:r>
          </a:p>
          <a:p>
            <a:endParaRPr lang="ru-RU" dirty="0"/>
          </a:p>
        </p:txBody>
      </p:sp>
      <p:pic>
        <p:nvPicPr>
          <p:cNvPr id="4" name="Picture 2" descr="C:\Users\Школа\Documents\WebCam Media\Capture\Изображение52.jpg"/>
          <p:cNvPicPr>
            <a:picLocks noChangeAspect="1" noChangeArrowheads="1"/>
          </p:cNvPicPr>
          <p:nvPr/>
        </p:nvPicPr>
        <p:blipFill>
          <a:blip r:embed="rId2"/>
          <a:srcRect/>
          <a:stretch>
            <a:fillRect/>
          </a:stretch>
        </p:blipFill>
        <p:spPr bwMode="auto">
          <a:xfrm rot="824100">
            <a:off x="5606739" y="742554"/>
            <a:ext cx="2448272" cy="1732268"/>
          </a:xfrm>
          <a:prstGeom prst="rect">
            <a:avLst/>
          </a:prstGeom>
          <a:noFill/>
          <a:effectLst>
            <a:glow rad="228600">
              <a:schemeClr val="accent1">
                <a:satMod val="175000"/>
                <a:alpha val="40000"/>
              </a:schemeClr>
            </a:glow>
            <a:outerShdw blurRad="50800" dist="38100" dir="10800000" algn="r" rotWithShape="0">
              <a:prstClr val="black">
                <a:alpha val="40000"/>
              </a:prstClr>
            </a:outerShdw>
            <a:softEdge rad="63500"/>
          </a:effec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32829">
            <a:off x="313688" y="698601"/>
            <a:ext cx="3041683" cy="2864252"/>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683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Наши мальчишки</a:t>
            </a:r>
            <a:endParaRPr lang="ru-RU" dirty="0"/>
          </a:p>
        </p:txBody>
      </p:sp>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553" t="18620" r="12684" b="8105"/>
          <a:stretch/>
        </p:blipFill>
        <p:spPr>
          <a:xfrm>
            <a:off x="2339752" y="1412776"/>
            <a:ext cx="4572001" cy="3316406"/>
          </a:xfrm>
        </p:spPr>
      </p:pic>
    </p:spTree>
    <p:extLst>
      <p:ext uri="{BB962C8B-B14F-4D97-AF65-F5344CB8AC3E}">
        <p14:creationId xmlns:p14="http://schemas.microsoft.com/office/powerpoint/2010/main" val="206729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383320" y="1412776"/>
            <a:ext cx="8229600" cy="3744416"/>
          </a:xfrm>
        </p:spPr>
        <p:txBody>
          <a:bodyPr/>
          <a:lstStyle/>
          <a:p>
            <a:endParaRPr lang="ru-RU" dirty="0" smtClean="0"/>
          </a:p>
          <a:p>
            <a:endParaRPr lang="ru-RU" dirty="0"/>
          </a:p>
          <a:p>
            <a:endParaRPr lang="ru-RU" dirty="0" smtClean="0"/>
          </a:p>
          <a:p>
            <a:pPr marL="0" indent="0">
              <a:buNone/>
            </a:pPr>
            <a:r>
              <a:rPr lang="ru-RU" sz="1600" dirty="0" smtClean="0">
                <a:latin typeface="Times New Roman" pitchFamily="18" charset="0"/>
                <a:cs typeface="Times New Roman" pitchFamily="18" charset="0"/>
              </a:rPr>
              <a:t>"</a:t>
            </a:r>
            <a:r>
              <a:rPr lang="ru-RU" sz="1600" dirty="0">
                <a:latin typeface="Times New Roman" pitchFamily="18" charset="0"/>
                <a:cs typeface="Times New Roman" pitchFamily="18" charset="0"/>
              </a:rPr>
              <a:t>Здоровый", "Невредимый" (греч</a:t>
            </a:r>
            <a:r>
              <a:rPr lang="ru-RU" sz="1600" dirty="0" smtClean="0">
                <a:latin typeface="Times New Roman" pitchFamily="18" charset="0"/>
                <a:cs typeface="Times New Roman" pitchFamily="18" charset="0"/>
              </a:rPr>
              <a:t>.)</a:t>
            </a:r>
          </a:p>
          <a:p>
            <a:pPr marL="0" indent="0">
              <a:buNone/>
            </a:pPr>
            <a:r>
              <a:rPr lang="ru-RU" sz="1600" dirty="0">
                <a:latin typeface="Times New Roman" pitchFamily="18" charset="0"/>
                <a:cs typeface="Times New Roman" pitchFamily="18" charset="0"/>
              </a:rPr>
              <a:t>В имени Артем явственно ощущается весьма прочная основа, которая полностью не исчезает даже в уменьшительном звучании – Тема. Таким образом, получая свое имя, Артем невольно принимает на себя некую солидность, вплоть до того, что часто он выглядит несколько старше своих сверстников. По звуковой энергетике имя наполняет своего носителя уверенностью в себе и спокойной силой. При этом относительная редкость имени заметно усиливает такое воздействие.</a:t>
            </a: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597" t="10820" b="12761"/>
          <a:stretch/>
        </p:blipFill>
        <p:spPr bwMode="auto">
          <a:xfrm rot="20950262">
            <a:off x="567842" y="432053"/>
            <a:ext cx="2647459" cy="181034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47761" t="50149" r="43731" b="37762"/>
          <a:stretch/>
        </p:blipFill>
        <p:spPr>
          <a:xfrm>
            <a:off x="5508104" y="910183"/>
            <a:ext cx="1461051" cy="155717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l="15522" t="12339" r="72687" b="69950"/>
          <a:stretch/>
        </p:blipFill>
        <p:spPr>
          <a:xfrm>
            <a:off x="3701115" y="1688770"/>
            <a:ext cx="1513401" cy="170497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l="30001" t="12338" r="35671" b="31145"/>
          <a:stretch/>
        </p:blipFill>
        <p:spPr>
          <a:xfrm>
            <a:off x="7273047" y="253809"/>
            <a:ext cx="1377723" cy="170118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3994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580">
                                          <p:stCondLst>
                                            <p:cond delay="0"/>
                                          </p:stCondLst>
                                        </p:cTn>
                                        <p:tgtEl>
                                          <p:spTgt spid="8194"/>
                                        </p:tgtEl>
                                      </p:cBhvr>
                                    </p:animEffect>
                                    <p:anim calcmode="lin" valueType="num">
                                      <p:cBhvr>
                                        <p:cTn id="8" dur="1822" tmFilter="0,0; 0.14,0.36; 0.43,0.73; 0.71,0.91; 1.0,1.0">
                                          <p:stCondLst>
                                            <p:cond delay="0"/>
                                          </p:stCondLst>
                                        </p:cTn>
                                        <p:tgtEl>
                                          <p:spTgt spid="819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19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19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19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194"/>
                                        </p:tgtEl>
                                        <p:attrNameLst>
                                          <p:attrName>ppt_y</p:attrName>
                                        </p:attrNameLst>
                                      </p:cBhvr>
                                      <p:tavLst>
                                        <p:tav tm="0" fmla="#ppt_y-sin(pi*$)/81">
                                          <p:val>
                                            <p:fltVal val="0"/>
                                          </p:val>
                                        </p:tav>
                                        <p:tav tm="100000">
                                          <p:val>
                                            <p:fltVal val="1"/>
                                          </p:val>
                                        </p:tav>
                                      </p:tavLst>
                                    </p:anim>
                                    <p:animScale>
                                      <p:cBhvr>
                                        <p:cTn id="13" dur="26">
                                          <p:stCondLst>
                                            <p:cond delay="650"/>
                                          </p:stCondLst>
                                        </p:cTn>
                                        <p:tgtEl>
                                          <p:spTgt spid="8194"/>
                                        </p:tgtEl>
                                      </p:cBhvr>
                                      <p:to x="100000" y="60000"/>
                                    </p:animScale>
                                    <p:animScale>
                                      <p:cBhvr>
                                        <p:cTn id="14" dur="166" decel="50000">
                                          <p:stCondLst>
                                            <p:cond delay="676"/>
                                          </p:stCondLst>
                                        </p:cTn>
                                        <p:tgtEl>
                                          <p:spTgt spid="8194"/>
                                        </p:tgtEl>
                                      </p:cBhvr>
                                      <p:to x="100000" y="100000"/>
                                    </p:animScale>
                                    <p:animScale>
                                      <p:cBhvr>
                                        <p:cTn id="15" dur="26">
                                          <p:stCondLst>
                                            <p:cond delay="1312"/>
                                          </p:stCondLst>
                                        </p:cTn>
                                        <p:tgtEl>
                                          <p:spTgt spid="8194"/>
                                        </p:tgtEl>
                                      </p:cBhvr>
                                      <p:to x="100000" y="80000"/>
                                    </p:animScale>
                                    <p:animScale>
                                      <p:cBhvr>
                                        <p:cTn id="16" dur="166" decel="50000">
                                          <p:stCondLst>
                                            <p:cond delay="1338"/>
                                          </p:stCondLst>
                                        </p:cTn>
                                        <p:tgtEl>
                                          <p:spTgt spid="8194"/>
                                        </p:tgtEl>
                                      </p:cBhvr>
                                      <p:to x="100000" y="100000"/>
                                    </p:animScale>
                                    <p:animScale>
                                      <p:cBhvr>
                                        <p:cTn id="17" dur="26">
                                          <p:stCondLst>
                                            <p:cond delay="1642"/>
                                          </p:stCondLst>
                                        </p:cTn>
                                        <p:tgtEl>
                                          <p:spTgt spid="8194"/>
                                        </p:tgtEl>
                                      </p:cBhvr>
                                      <p:to x="100000" y="90000"/>
                                    </p:animScale>
                                    <p:animScale>
                                      <p:cBhvr>
                                        <p:cTn id="18" dur="166" decel="50000">
                                          <p:stCondLst>
                                            <p:cond delay="1668"/>
                                          </p:stCondLst>
                                        </p:cTn>
                                        <p:tgtEl>
                                          <p:spTgt spid="8194"/>
                                        </p:tgtEl>
                                      </p:cBhvr>
                                      <p:to x="100000" y="100000"/>
                                    </p:animScale>
                                    <p:animScale>
                                      <p:cBhvr>
                                        <p:cTn id="19" dur="26">
                                          <p:stCondLst>
                                            <p:cond delay="1808"/>
                                          </p:stCondLst>
                                        </p:cTn>
                                        <p:tgtEl>
                                          <p:spTgt spid="8194"/>
                                        </p:tgtEl>
                                      </p:cBhvr>
                                      <p:to x="100000" y="95000"/>
                                    </p:animScale>
                                    <p:animScale>
                                      <p:cBhvr>
                                        <p:cTn id="20" dur="166" decel="50000">
                                          <p:stCondLst>
                                            <p:cond delay="1834"/>
                                          </p:stCondLst>
                                        </p:cTn>
                                        <p:tgtEl>
                                          <p:spTgt spid="819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580">
                                          <p:stCondLst>
                                            <p:cond delay="0"/>
                                          </p:stCondLst>
                                        </p:cTn>
                                        <p:tgtEl>
                                          <p:spTgt spid="4"/>
                                        </p:tgtEl>
                                      </p:cBhvr>
                                    </p:animEffect>
                                    <p:anim calcmode="lin" valueType="num">
                                      <p:cBhvr>
                                        <p:cTn id="4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gtEl>
                                      </p:cBhvr>
                                      <p:to x="100000" y="60000"/>
                                    </p:animScale>
                                    <p:animScale>
                                      <p:cBhvr>
                                        <p:cTn id="50" dur="166" decel="50000">
                                          <p:stCondLst>
                                            <p:cond delay="676"/>
                                          </p:stCondLst>
                                        </p:cTn>
                                        <p:tgtEl>
                                          <p:spTgt spid="4"/>
                                        </p:tgtEl>
                                      </p:cBhvr>
                                      <p:to x="100000" y="100000"/>
                                    </p:animScale>
                                    <p:animScale>
                                      <p:cBhvr>
                                        <p:cTn id="51" dur="26">
                                          <p:stCondLst>
                                            <p:cond delay="1312"/>
                                          </p:stCondLst>
                                        </p:cTn>
                                        <p:tgtEl>
                                          <p:spTgt spid="4"/>
                                        </p:tgtEl>
                                      </p:cBhvr>
                                      <p:to x="100000" y="80000"/>
                                    </p:animScale>
                                    <p:animScale>
                                      <p:cBhvr>
                                        <p:cTn id="52" dur="166" decel="50000">
                                          <p:stCondLst>
                                            <p:cond delay="1338"/>
                                          </p:stCondLst>
                                        </p:cTn>
                                        <p:tgtEl>
                                          <p:spTgt spid="4"/>
                                        </p:tgtEl>
                                      </p:cBhvr>
                                      <p:to x="100000" y="100000"/>
                                    </p:animScale>
                                    <p:animScale>
                                      <p:cBhvr>
                                        <p:cTn id="53" dur="26">
                                          <p:stCondLst>
                                            <p:cond delay="1642"/>
                                          </p:stCondLst>
                                        </p:cTn>
                                        <p:tgtEl>
                                          <p:spTgt spid="4"/>
                                        </p:tgtEl>
                                      </p:cBhvr>
                                      <p:to x="100000" y="90000"/>
                                    </p:animScale>
                                    <p:animScale>
                                      <p:cBhvr>
                                        <p:cTn id="54" dur="166" decel="50000">
                                          <p:stCondLst>
                                            <p:cond delay="1668"/>
                                          </p:stCondLst>
                                        </p:cTn>
                                        <p:tgtEl>
                                          <p:spTgt spid="4"/>
                                        </p:tgtEl>
                                      </p:cBhvr>
                                      <p:to x="100000" y="100000"/>
                                    </p:animScale>
                                    <p:animScale>
                                      <p:cBhvr>
                                        <p:cTn id="55" dur="26">
                                          <p:stCondLst>
                                            <p:cond delay="1808"/>
                                          </p:stCondLst>
                                        </p:cTn>
                                        <p:tgtEl>
                                          <p:spTgt spid="4"/>
                                        </p:tgtEl>
                                      </p:cBhvr>
                                      <p:to x="100000" y="95000"/>
                                    </p:animScale>
                                    <p:animScale>
                                      <p:cBhvr>
                                        <p:cTn id="56" dur="166" decel="50000">
                                          <p:stCondLst>
                                            <p:cond delay="1834"/>
                                          </p:stCondLst>
                                        </p:cTn>
                                        <p:tgtEl>
                                          <p:spTgt spid="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580">
                                          <p:stCondLst>
                                            <p:cond delay="0"/>
                                          </p:stCondLst>
                                        </p:cTn>
                                        <p:tgtEl>
                                          <p:spTgt spid="7"/>
                                        </p:tgtEl>
                                      </p:cBhvr>
                                    </p:animEffect>
                                    <p:anim calcmode="lin" valueType="num">
                                      <p:cBhvr>
                                        <p:cTn id="6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7" dur="26">
                                          <p:stCondLst>
                                            <p:cond delay="650"/>
                                          </p:stCondLst>
                                        </p:cTn>
                                        <p:tgtEl>
                                          <p:spTgt spid="7"/>
                                        </p:tgtEl>
                                      </p:cBhvr>
                                      <p:to x="100000" y="60000"/>
                                    </p:animScale>
                                    <p:animScale>
                                      <p:cBhvr>
                                        <p:cTn id="68" dur="166" decel="50000">
                                          <p:stCondLst>
                                            <p:cond delay="676"/>
                                          </p:stCondLst>
                                        </p:cTn>
                                        <p:tgtEl>
                                          <p:spTgt spid="7"/>
                                        </p:tgtEl>
                                      </p:cBhvr>
                                      <p:to x="100000" y="100000"/>
                                    </p:animScale>
                                    <p:animScale>
                                      <p:cBhvr>
                                        <p:cTn id="69" dur="26">
                                          <p:stCondLst>
                                            <p:cond delay="1312"/>
                                          </p:stCondLst>
                                        </p:cTn>
                                        <p:tgtEl>
                                          <p:spTgt spid="7"/>
                                        </p:tgtEl>
                                      </p:cBhvr>
                                      <p:to x="100000" y="80000"/>
                                    </p:animScale>
                                    <p:animScale>
                                      <p:cBhvr>
                                        <p:cTn id="70" dur="166" decel="50000">
                                          <p:stCondLst>
                                            <p:cond delay="1338"/>
                                          </p:stCondLst>
                                        </p:cTn>
                                        <p:tgtEl>
                                          <p:spTgt spid="7"/>
                                        </p:tgtEl>
                                      </p:cBhvr>
                                      <p:to x="100000" y="100000"/>
                                    </p:animScale>
                                    <p:animScale>
                                      <p:cBhvr>
                                        <p:cTn id="71" dur="26">
                                          <p:stCondLst>
                                            <p:cond delay="1642"/>
                                          </p:stCondLst>
                                        </p:cTn>
                                        <p:tgtEl>
                                          <p:spTgt spid="7"/>
                                        </p:tgtEl>
                                      </p:cBhvr>
                                      <p:to x="100000" y="90000"/>
                                    </p:animScale>
                                    <p:animScale>
                                      <p:cBhvr>
                                        <p:cTn id="72" dur="166" decel="50000">
                                          <p:stCondLst>
                                            <p:cond delay="1668"/>
                                          </p:stCondLst>
                                        </p:cTn>
                                        <p:tgtEl>
                                          <p:spTgt spid="7"/>
                                        </p:tgtEl>
                                      </p:cBhvr>
                                      <p:to x="100000" y="100000"/>
                                    </p:animScale>
                                    <p:animScale>
                                      <p:cBhvr>
                                        <p:cTn id="73" dur="26">
                                          <p:stCondLst>
                                            <p:cond delay="1808"/>
                                          </p:stCondLst>
                                        </p:cTn>
                                        <p:tgtEl>
                                          <p:spTgt spid="7"/>
                                        </p:tgtEl>
                                      </p:cBhvr>
                                      <p:to x="100000" y="95000"/>
                                    </p:animScale>
                                    <p:animScale>
                                      <p:cBhvr>
                                        <p:cTn id="74" dur="166" decel="50000">
                                          <p:stCondLst>
                                            <p:cond delay="1834"/>
                                          </p:stCondLst>
                                        </p:cTn>
                                        <p:tgtEl>
                                          <p:spTgt spid="7"/>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3" end="3"/>
                                            </p:txEl>
                                          </p:spTgt>
                                        </p:tgtEl>
                                        <p:attrNameLst>
                                          <p:attrName>style.visibility</p:attrName>
                                        </p:attrNameLst>
                                      </p:cBhvr>
                                      <p:to>
                                        <p:strVal val="visible"/>
                                      </p:to>
                                    </p:set>
                                    <p:animEffect transition="in" filter="wipe(down)">
                                      <p:cBhvr>
                                        <p:cTn id="79" dur="580">
                                          <p:stCondLst>
                                            <p:cond delay="0"/>
                                          </p:stCondLst>
                                        </p:cTn>
                                        <p:tgtEl>
                                          <p:spTgt spid="3">
                                            <p:txEl>
                                              <p:pRg st="3" end="3"/>
                                            </p:txEl>
                                          </p:spTgt>
                                        </p:tgtEl>
                                      </p:cBhvr>
                                    </p:animEffect>
                                    <p:anim calcmode="lin" valueType="num">
                                      <p:cBhvr>
                                        <p:cTn id="80"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3" end="3"/>
                                            </p:txEl>
                                          </p:spTgt>
                                        </p:tgtEl>
                                      </p:cBhvr>
                                      <p:to x="100000" y="60000"/>
                                    </p:animScale>
                                    <p:animScale>
                                      <p:cBhvr>
                                        <p:cTn id="86" dur="166" decel="50000">
                                          <p:stCondLst>
                                            <p:cond delay="676"/>
                                          </p:stCondLst>
                                        </p:cTn>
                                        <p:tgtEl>
                                          <p:spTgt spid="3">
                                            <p:txEl>
                                              <p:pRg st="3" end="3"/>
                                            </p:txEl>
                                          </p:spTgt>
                                        </p:tgtEl>
                                      </p:cBhvr>
                                      <p:to x="100000" y="100000"/>
                                    </p:animScale>
                                    <p:animScale>
                                      <p:cBhvr>
                                        <p:cTn id="87" dur="26">
                                          <p:stCondLst>
                                            <p:cond delay="1312"/>
                                          </p:stCondLst>
                                        </p:cTn>
                                        <p:tgtEl>
                                          <p:spTgt spid="3">
                                            <p:txEl>
                                              <p:pRg st="3" end="3"/>
                                            </p:txEl>
                                          </p:spTgt>
                                        </p:tgtEl>
                                      </p:cBhvr>
                                      <p:to x="100000" y="80000"/>
                                    </p:animScale>
                                    <p:animScale>
                                      <p:cBhvr>
                                        <p:cTn id="88" dur="166" decel="50000">
                                          <p:stCondLst>
                                            <p:cond delay="1338"/>
                                          </p:stCondLst>
                                        </p:cTn>
                                        <p:tgtEl>
                                          <p:spTgt spid="3">
                                            <p:txEl>
                                              <p:pRg st="3" end="3"/>
                                            </p:txEl>
                                          </p:spTgt>
                                        </p:tgtEl>
                                      </p:cBhvr>
                                      <p:to x="100000" y="100000"/>
                                    </p:animScale>
                                    <p:animScale>
                                      <p:cBhvr>
                                        <p:cTn id="89" dur="26">
                                          <p:stCondLst>
                                            <p:cond delay="1642"/>
                                          </p:stCondLst>
                                        </p:cTn>
                                        <p:tgtEl>
                                          <p:spTgt spid="3">
                                            <p:txEl>
                                              <p:pRg st="3" end="3"/>
                                            </p:txEl>
                                          </p:spTgt>
                                        </p:tgtEl>
                                      </p:cBhvr>
                                      <p:to x="100000" y="90000"/>
                                    </p:animScale>
                                    <p:animScale>
                                      <p:cBhvr>
                                        <p:cTn id="90" dur="166" decel="50000">
                                          <p:stCondLst>
                                            <p:cond delay="1668"/>
                                          </p:stCondLst>
                                        </p:cTn>
                                        <p:tgtEl>
                                          <p:spTgt spid="3">
                                            <p:txEl>
                                              <p:pRg st="3" end="3"/>
                                            </p:txEl>
                                          </p:spTgt>
                                        </p:tgtEl>
                                      </p:cBhvr>
                                      <p:to x="100000" y="100000"/>
                                    </p:animScale>
                                    <p:animScale>
                                      <p:cBhvr>
                                        <p:cTn id="91" dur="26">
                                          <p:stCondLst>
                                            <p:cond delay="1808"/>
                                          </p:stCondLst>
                                        </p:cTn>
                                        <p:tgtEl>
                                          <p:spTgt spid="3">
                                            <p:txEl>
                                              <p:pRg st="3" end="3"/>
                                            </p:txEl>
                                          </p:spTgt>
                                        </p:tgtEl>
                                      </p:cBhvr>
                                      <p:to x="100000" y="95000"/>
                                    </p:animScale>
                                    <p:animScale>
                                      <p:cBhvr>
                                        <p:cTn id="92" dur="166" decel="50000">
                                          <p:stCondLst>
                                            <p:cond delay="1834"/>
                                          </p:stCondLst>
                                        </p:cTn>
                                        <p:tgtEl>
                                          <p:spTgt spid="3">
                                            <p:txEl>
                                              <p:pRg st="3" end="3"/>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3">
                                            <p:txEl>
                                              <p:pRg st="4" end="4"/>
                                            </p:txEl>
                                          </p:spTgt>
                                        </p:tgtEl>
                                        <p:attrNameLst>
                                          <p:attrName>style.visibility</p:attrName>
                                        </p:attrNameLst>
                                      </p:cBhvr>
                                      <p:to>
                                        <p:strVal val="visible"/>
                                      </p:to>
                                    </p:set>
                                    <p:animEffect transition="in" filter="wipe(down)">
                                      <p:cBhvr>
                                        <p:cTn id="97" dur="580">
                                          <p:stCondLst>
                                            <p:cond delay="0"/>
                                          </p:stCondLst>
                                        </p:cTn>
                                        <p:tgtEl>
                                          <p:spTgt spid="3">
                                            <p:txEl>
                                              <p:pRg st="4" end="4"/>
                                            </p:txEl>
                                          </p:spTgt>
                                        </p:tgtEl>
                                      </p:cBhvr>
                                    </p:animEffect>
                                    <p:anim calcmode="lin" valueType="num">
                                      <p:cBhvr>
                                        <p:cTn id="98"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4" end="4"/>
                                            </p:txEl>
                                          </p:spTgt>
                                        </p:tgtEl>
                                      </p:cBhvr>
                                      <p:to x="100000" y="60000"/>
                                    </p:animScale>
                                    <p:animScale>
                                      <p:cBhvr>
                                        <p:cTn id="104" dur="166" decel="50000">
                                          <p:stCondLst>
                                            <p:cond delay="676"/>
                                          </p:stCondLst>
                                        </p:cTn>
                                        <p:tgtEl>
                                          <p:spTgt spid="3">
                                            <p:txEl>
                                              <p:pRg st="4" end="4"/>
                                            </p:txEl>
                                          </p:spTgt>
                                        </p:tgtEl>
                                      </p:cBhvr>
                                      <p:to x="100000" y="100000"/>
                                    </p:animScale>
                                    <p:animScale>
                                      <p:cBhvr>
                                        <p:cTn id="105" dur="26">
                                          <p:stCondLst>
                                            <p:cond delay="1312"/>
                                          </p:stCondLst>
                                        </p:cTn>
                                        <p:tgtEl>
                                          <p:spTgt spid="3">
                                            <p:txEl>
                                              <p:pRg st="4" end="4"/>
                                            </p:txEl>
                                          </p:spTgt>
                                        </p:tgtEl>
                                      </p:cBhvr>
                                      <p:to x="100000" y="80000"/>
                                    </p:animScale>
                                    <p:animScale>
                                      <p:cBhvr>
                                        <p:cTn id="106" dur="166" decel="50000">
                                          <p:stCondLst>
                                            <p:cond delay="1338"/>
                                          </p:stCondLst>
                                        </p:cTn>
                                        <p:tgtEl>
                                          <p:spTgt spid="3">
                                            <p:txEl>
                                              <p:pRg st="4" end="4"/>
                                            </p:txEl>
                                          </p:spTgt>
                                        </p:tgtEl>
                                      </p:cBhvr>
                                      <p:to x="100000" y="100000"/>
                                    </p:animScale>
                                    <p:animScale>
                                      <p:cBhvr>
                                        <p:cTn id="107" dur="26">
                                          <p:stCondLst>
                                            <p:cond delay="1642"/>
                                          </p:stCondLst>
                                        </p:cTn>
                                        <p:tgtEl>
                                          <p:spTgt spid="3">
                                            <p:txEl>
                                              <p:pRg st="4" end="4"/>
                                            </p:txEl>
                                          </p:spTgt>
                                        </p:tgtEl>
                                      </p:cBhvr>
                                      <p:to x="100000" y="90000"/>
                                    </p:animScale>
                                    <p:animScale>
                                      <p:cBhvr>
                                        <p:cTn id="108" dur="166" decel="50000">
                                          <p:stCondLst>
                                            <p:cond delay="1668"/>
                                          </p:stCondLst>
                                        </p:cTn>
                                        <p:tgtEl>
                                          <p:spTgt spid="3">
                                            <p:txEl>
                                              <p:pRg st="4" end="4"/>
                                            </p:txEl>
                                          </p:spTgt>
                                        </p:tgtEl>
                                      </p:cBhvr>
                                      <p:to x="100000" y="100000"/>
                                    </p:animScale>
                                    <p:animScale>
                                      <p:cBhvr>
                                        <p:cTn id="109" dur="26">
                                          <p:stCondLst>
                                            <p:cond delay="1808"/>
                                          </p:stCondLst>
                                        </p:cTn>
                                        <p:tgtEl>
                                          <p:spTgt spid="3">
                                            <p:txEl>
                                              <p:pRg st="4" end="4"/>
                                            </p:txEl>
                                          </p:spTgt>
                                        </p:tgtEl>
                                      </p:cBhvr>
                                      <p:to x="100000" y="95000"/>
                                    </p:animScale>
                                    <p:animScale>
                                      <p:cBhvr>
                                        <p:cTn id="110"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467544" y="1988840"/>
            <a:ext cx="8229600" cy="3888432"/>
          </a:xfrm>
        </p:spPr>
        <p:txBody>
          <a:bodyPr/>
          <a:lstStyle/>
          <a:p>
            <a:pPr marL="0" indent="0">
              <a:buNone/>
            </a:pPr>
            <a:endParaRPr lang="ru-RU" dirty="0" smtClean="0"/>
          </a:p>
          <a:p>
            <a:pPr marL="0" indent="0">
              <a:buNone/>
            </a:pPr>
            <a:r>
              <a:rPr lang="ru-RU" sz="1600" dirty="0">
                <a:latin typeface="Times New Roman" pitchFamily="18" charset="0"/>
                <a:cs typeface="Times New Roman" pitchFamily="18" charset="0"/>
              </a:rPr>
              <a:t>Имя происходит от древнегреческого слова «</a:t>
            </a:r>
            <a:r>
              <a:rPr lang="ru-RU" sz="1600" dirty="0" err="1">
                <a:latin typeface="Times New Roman" pitchFamily="18" charset="0"/>
                <a:cs typeface="Times New Roman" pitchFamily="18" charset="0"/>
              </a:rPr>
              <a:t>алекс</a:t>
            </a:r>
            <a:r>
              <a:rPr lang="ru-RU" sz="1600" dirty="0">
                <a:latin typeface="Times New Roman" pitchFamily="18" charset="0"/>
                <a:cs typeface="Times New Roman" pitchFamily="18" charset="0"/>
              </a:rPr>
              <a:t>», означающего «защищать». Значение имени: заступник</a:t>
            </a:r>
            <a:r>
              <a:rPr lang="ru-RU" sz="1600" dirty="0" smtClean="0">
                <a:latin typeface="Times New Roman" pitchFamily="18" charset="0"/>
                <a:cs typeface="Times New Roman" pitchFamily="18" charset="0"/>
              </a:rPr>
              <a:t>.</a:t>
            </a:r>
          </a:p>
          <a:p>
            <a:pPr marL="0" indent="0">
              <a:buNone/>
            </a:pPr>
            <a:r>
              <a:rPr lang="ru-RU" sz="1600" dirty="0">
                <a:latin typeface="Times New Roman" pitchFamily="18" charset="0"/>
                <a:cs typeface="Times New Roman" pitchFamily="18" charset="0"/>
              </a:rPr>
              <a:t>Алексей старателен в любом деле, которым занимается, и с удовольствием делает даже кропотливую работу. Он всегда стремится к совершенству и добивается больших успехов в любом деле — производстве, науке, спорте, бизнесе</a:t>
            </a:r>
            <a:r>
              <a:rPr lang="ru-RU" sz="1600" dirty="0" smtClean="0">
                <a:latin typeface="Times New Roman" pitchFamily="18" charset="0"/>
                <a:cs typeface="Times New Roman" pitchFamily="18" charset="0"/>
              </a:rPr>
              <a:t>.</a:t>
            </a:r>
          </a:p>
          <a:p>
            <a:pPr marL="0" indent="0">
              <a:buNone/>
            </a:pPr>
            <a:r>
              <a:rPr lang="ru-RU" sz="1600" dirty="0">
                <a:latin typeface="Times New Roman" pitchFamily="18" charset="0"/>
                <a:cs typeface="Times New Roman" pitchFamily="18" charset="0"/>
              </a:rPr>
              <a:t>Алексей не лишен честолюбия и благодаря этому добивается хорошего положения в обществе. Алексей — индивидуальность с ярко выраженными творческими способностями, благодаря которым он может добиться значительных достижений в живописи, литературе, театре. Благодаря своей тонкой интуиции Алексей может добиться успехов в точных науках.</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620688"/>
            <a:ext cx="2664296" cy="182420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l="68060" t="14925" r="20000" b="72139"/>
          <a:stretch/>
        </p:blipFill>
        <p:spPr>
          <a:xfrm>
            <a:off x="5004048" y="476672"/>
            <a:ext cx="2245174" cy="182420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73911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497750" y="2492896"/>
            <a:ext cx="8229600" cy="3109224"/>
          </a:xfrm>
        </p:spPr>
        <p:txBody>
          <a:bodyPr/>
          <a:lstStyle/>
          <a:p>
            <a:pPr marL="0" indent="0">
              <a:buNone/>
            </a:pPr>
            <a:r>
              <a:rPr lang="ru-RU" sz="1600" dirty="0">
                <a:latin typeface="Times New Roman" pitchFamily="18" charset="0"/>
                <a:cs typeface="Times New Roman" pitchFamily="18" charset="0"/>
              </a:rPr>
              <a:t>В основе имени лежит греческое слово `</a:t>
            </a:r>
            <a:r>
              <a:rPr lang="ru-RU" sz="1600" dirty="0" err="1">
                <a:latin typeface="Times New Roman" pitchFamily="18" charset="0"/>
                <a:cs typeface="Times New Roman" pitchFamily="18" charset="0"/>
              </a:rPr>
              <a:t>андрос</a:t>
            </a:r>
            <a:r>
              <a:rPr lang="ru-RU" sz="1600" dirty="0">
                <a:latin typeface="Times New Roman" pitchFamily="18" charset="0"/>
                <a:cs typeface="Times New Roman" pitchFamily="18" charset="0"/>
              </a:rPr>
              <a:t>`, означающее `мужчина</a:t>
            </a:r>
            <a:r>
              <a:rPr lang="ru-RU" sz="1600" dirty="0" smtClean="0">
                <a:latin typeface="Times New Roman" pitchFamily="18" charset="0"/>
                <a:cs typeface="Times New Roman" pitchFamily="18" charset="0"/>
              </a:rPr>
              <a:t>`.</a:t>
            </a:r>
          </a:p>
          <a:p>
            <a:pPr marL="0" indent="0">
              <a:buNone/>
            </a:pPr>
            <a:r>
              <a:rPr lang="ru-RU" sz="1600" dirty="0">
                <a:latin typeface="Times New Roman" pitchFamily="18" charset="0"/>
                <a:cs typeface="Times New Roman" pitchFamily="18" charset="0"/>
              </a:rPr>
              <a:t>С детского возраста Андрей обладает богатой фантазией</a:t>
            </a:r>
            <a:endParaRPr lang="ru-RU" sz="1600" dirty="0" smtClean="0">
              <a:latin typeface="Times New Roman" pitchFamily="18" charset="0"/>
              <a:cs typeface="Times New Roman" pitchFamily="18" charset="0"/>
            </a:endParaRPr>
          </a:p>
          <a:p>
            <a:pPr marL="0" indent="0">
              <a:buNone/>
            </a:pPr>
            <a:r>
              <a:rPr lang="ru-RU" sz="1600" dirty="0">
                <a:latin typeface="Times New Roman" pitchFamily="18" charset="0"/>
                <a:cs typeface="Times New Roman" pitchFamily="18" charset="0"/>
              </a:rPr>
              <a:t>На службе Андрея всегда ценит начальник. Андреи, рожденные зимой, больше тяготеют к области искусств. Среди Андреев часто встречаются режиссеры, актеры, певцы, художники. В сфере естественных наук больших успехов добиваются `осенние` Андреи. Они же удачливы и в бизнесе.</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4438" y="645566"/>
            <a:ext cx="2016224" cy="14287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77463" t="39204" r="9851" b="41493"/>
          <a:stretch/>
        </p:blipFill>
        <p:spPr>
          <a:xfrm>
            <a:off x="6804248" y="645566"/>
            <a:ext cx="1492594" cy="170331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l="55373" t="25274" r="15224" b="41492"/>
          <a:stretch/>
        </p:blipFill>
        <p:spPr>
          <a:xfrm>
            <a:off x="971600" y="505349"/>
            <a:ext cx="2016224" cy="17091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80452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1000"/>
                                        <p:tgtEl>
                                          <p:spTgt spid="3">
                                            <p:txEl>
                                              <p:pRg st="0" end="0"/>
                                            </p:txEl>
                                          </p:spTgt>
                                        </p:tgtEl>
                                      </p:cBhvr>
                                    </p:animEffect>
                                    <p:anim calcmode="lin" valueType="num">
                                      <p:cBhvr>
                                        <p:cTn id="2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fade">
                                      <p:cBhvr>
                                        <p:cTn id="35" dur="1000"/>
                                        <p:tgtEl>
                                          <p:spTgt spid="3">
                                            <p:txEl>
                                              <p:pRg st="1" end="1"/>
                                            </p:txEl>
                                          </p:spTgt>
                                        </p:tgtEl>
                                      </p:cBhvr>
                                    </p:animEffect>
                                    <p:anim calcmode="lin" valueType="num">
                                      <p:cBhvr>
                                        <p:cTn id="3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fade">
                                      <p:cBhvr>
                                        <p:cTn id="42" dur="1000"/>
                                        <p:tgtEl>
                                          <p:spTgt spid="3">
                                            <p:txEl>
                                              <p:pRg st="2" end="2"/>
                                            </p:txEl>
                                          </p:spTgt>
                                        </p:tgtEl>
                                      </p:cBhvr>
                                    </p:animEffect>
                                    <p:anim calcmode="lin" valueType="num">
                                      <p:cBhvr>
                                        <p:cTn id="4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467544" y="2124282"/>
            <a:ext cx="8229600" cy="4525963"/>
          </a:xfrm>
        </p:spPr>
        <p:txBody>
          <a:bodyPr/>
          <a:lstStyle/>
          <a:p>
            <a:endParaRPr lang="ru-RU" dirty="0" smtClean="0"/>
          </a:p>
          <a:p>
            <a:pPr marL="0" indent="0">
              <a:buNone/>
            </a:pPr>
            <a:r>
              <a:rPr lang="ru-RU" sz="1600" dirty="0">
                <a:latin typeface="Times New Roman" pitchFamily="18" charset="0"/>
                <a:cs typeface="Times New Roman" pitchFamily="18" charset="0"/>
              </a:rPr>
              <a:t>Имя происходит от латинского слова "</a:t>
            </a:r>
            <a:r>
              <a:rPr lang="ru-RU" sz="1600" dirty="0" err="1" smtClean="0">
                <a:latin typeface="Times New Roman" pitchFamily="18" charset="0"/>
                <a:cs typeface="Times New Roman" pitchFamily="18" charset="0"/>
              </a:rPr>
              <a:t>максимус</a:t>
            </a:r>
            <a:r>
              <a:rPr lang="ru-RU" sz="1600" dirty="0">
                <a:latin typeface="Times New Roman" pitchFamily="18" charset="0"/>
                <a:cs typeface="Times New Roman" pitchFamily="18" charset="0"/>
              </a:rPr>
              <a:t>", что означает "величайший</a:t>
            </a:r>
            <a:r>
              <a:rPr lang="ru-RU" sz="1600" dirty="0" smtClean="0">
                <a:latin typeface="Times New Roman" pitchFamily="18" charset="0"/>
                <a:cs typeface="Times New Roman" pitchFamily="18" charset="0"/>
              </a:rPr>
              <a:t>".</a:t>
            </a:r>
          </a:p>
          <a:p>
            <a:pPr marL="0" indent="0">
              <a:buNone/>
            </a:pPr>
            <a:r>
              <a:rPr lang="ru-RU" sz="1600" dirty="0">
                <a:latin typeface="Times New Roman" pitchFamily="18" charset="0"/>
                <a:cs typeface="Times New Roman" pitchFamily="18" charset="0"/>
              </a:rPr>
              <a:t> Ему не хватает волевых качеств, уверенности в себе, упорства и напористости. Он лишен "пробивных" способностей и к тому же имеет привычку во всем сомневаться. Но несмотря на эти недостатки, Максим открытый к общению человек. Он доброжелателен, всегда готов оказать помощь. Максимы успешно работают строителями, кузнецами, фотокорреспондентами, учителями. Могут быть политиками.</a:t>
            </a: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453" b="20656"/>
          <a:stretch/>
        </p:blipFill>
        <p:spPr bwMode="auto">
          <a:xfrm>
            <a:off x="827584" y="620688"/>
            <a:ext cx="3533378" cy="171961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26567" t="7165" r="18209" b="11443"/>
          <a:stretch/>
        </p:blipFill>
        <p:spPr>
          <a:xfrm>
            <a:off x="5508104" y="476672"/>
            <a:ext cx="1926675" cy="212975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95480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randombar(horizontal)">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r>
              <a:rPr lang="ru-RU" dirty="0" smtClean="0">
                <a:solidFill>
                  <a:schemeClr val="tx1"/>
                </a:solidFill>
              </a:rPr>
              <a:t>Наши девочки!</a:t>
            </a:r>
            <a:endParaRPr lang="ru-RU" dirty="0">
              <a:solidFill>
                <a:schemeClr val="tx1"/>
              </a:solidFill>
            </a:endParaRPr>
          </a:p>
        </p:txBody>
      </p:sp>
      <p:sp>
        <p:nvSpPr>
          <p:cNvPr id="139267" name="Rectangle 3"/>
          <p:cNvSpPr>
            <a:spLocks noGrp="1" noChangeArrowheads="1"/>
          </p:cNvSpPr>
          <p:nvPr>
            <p:ph type="body" idx="1"/>
          </p:nvPr>
        </p:nvSpPr>
        <p:spPr/>
        <p:txBody>
          <a:bodyPr/>
          <a:lstStyle/>
          <a:p>
            <a:endParaRPr lang="ru-RU" dirty="0"/>
          </a:p>
        </p:txBody>
      </p:sp>
      <p:sp>
        <p:nvSpPr>
          <p:cNvPr id="6" name="Прямоугольник 5"/>
          <p:cNvSpPr/>
          <p:nvPr/>
        </p:nvSpPr>
        <p:spPr>
          <a:xfrm>
            <a:off x="6786578" y="6643710"/>
            <a:ext cx="2357422" cy="214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Prezentacii.com</a:t>
            </a:r>
            <a:endParaRPr lang="ru-RU" dirty="0"/>
          </a:p>
        </p:txBody>
      </p:sp>
      <p:pic>
        <p:nvPicPr>
          <p:cNvPr id="1026" name="Picture 2" descr="C:\Users\User\Desktop\фото\DSCN34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8387" y="1484784"/>
            <a:ext cx="4536504" cy="34026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539552" y="2564904"/>
            <a:ext cx="8229600" cy="2664296"/>
          </a:xfrm>
        </p:spPr>
        <p:txBody>
          <a:bodyPr/>
          <a:lstStyle/>
          <a:p>
            <a:pPr marL="0" indent="0">
              <a:buNone/>
            </a:pPr>
            <a:r>
              <a:rPr lang="ru-RU" sz="1600" dirty="0">
                <a:latin typeface="Times New Roman" pitchFamily="18" charset="0"/>
                <a:cs typeface="Times New Roman" pitchFamily="18" charset="0"/>
              </a:rPr>
              <a:t>Имя Дмитрий происходит от древнегреческого слова "</a:t>
            </a:r>
            <a:r>
              <a:rPr lang="ru-RU" sz="1600" dirty="0" err="1">
                <a:latin typeface="Times New Roman" pitchFamily="18" charset="0"/>
                <a:cs typeface="Times New Roman" pitchFamily="18" charset="0"/>
              </a:rPr>
              <a:t>деметрисс</a:t>
            </a:r>
            <a:r>
              <a:rPr lang="ru-RU" sz="1600" dirty="0">
                <a:latin typeface="Times New Roman" pitchFamily="18" charset="0"/>
                <a:cs typeface="Times New Roman" pitchFamily="18" charset="0"/>
              </a:rPr>
              <a:t>'' - принадлежащий Деметре. (В античной мифологии </a:t>
            </a:r>
            <a:r>
              <a:rPr lang="ru-RU" sz="1600" dirty="0" err="1">
                <a:latin typeface="Times New Roman" pitchFamily="18" charset="0"/>
                <a:cs typeface="Times New Roman" pitchFamily="18" charset="0"/>
              </a:rPr>
              <a:t>Демстра</a:t>
            </a:r>
            <a:r>
              <a:rPr lang="ru-RU" sz="1600" dirty="0">
                <a:latin typeface="Times New Roman" pitchFamily="18" charset="0"/>
                <a:cs typeface="Times New Roman" pitchFamily="18" charset="0"/>
              </a:rPr>
              <a:t> - богиня земли и плодородия</a:t>
            </a:r>
            <a:r>
              <a:rPr lang="ru-RU" sz="1600" dirty="0" smtClean="0">
                <a:latin typeface="Times New Roman" pitchFamily="18" charset="0"/>
                <a:cs typeface="Times New Roman" pitchFamily="18" charset="0"/>
              </a:rPr>
              <a:t>).</a:t>
            </a:r>
          </a:p>
          <a:p>
            <a:pPr marL="0" indent="0">
              <a:buNone/>
            </a:pPr>
            <a:r>
              <a:rPr lang="ru-RU" sz="1600" dirty="0">
                <a:latin typeface="Times New Roman" pitchFamily="18" charset="0"/>
                <a:cs typeface="Times New Roman" pitchFamily="18" charset="0"/>
              </a:rPr>
              <a:t>Очень волевой, может взорваться, с ним сложно общаться. Умен. настойчив, изобретателен, не боится труда. Коллеги ценят в нем общительность, способность легко переживать неудачи. В итоге Дмитрии передвигаются по службе, особенно преуспевают в тех профессиях, где необходим о общаться с людьми. Обожают уют, комфорт, красивых женщин и разнообразные удовольствия. Им трудно ограничивать себя в чем-либо. Чтобы создать Дмитрию необходимый уровень жизненного комфорта, жене придется немало поломать голову.</a:t>
            </a:r>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866" b="32985"/>
          <a:stretch/>
        </p:blipFill>
        <p:spPr bwMode="auto">
          <a:xfrm>
            <a:off x="3212004" y="314602"/>
            <a:ext cx="2481216" cy="124431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24478" t="13333" r="37463" b="33532"/>
          <a:stretch/>
        </p:blipFill>
        <p:spPr>
          <a:xfrm>
            <a:off x="7092280" y="318266"/>
            <a:ext cx="1323148" cy="138541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l="37612" t="41194" r="34946" b="13632"/>
          <a:stretch/>
        </p:blipFill>
        <p:spPr>
          <a:xfrm>
            <a:off x="395536" y="362641"/>
            <a:ext cx="1152128" cy="142240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Picture 2" descr="C:\Users\школа\Documents\WebCam Media\Capture\Изображение20.jpg"/>
          <p:cNvPicPr>
            <a:picLocks noChangeAspect="1" noChangeArrowheads="1"/>
          </p:cNvPicPr>
          <p:nvPr/>
        </p:nvPicPr>
        <p:blipFill rotWithShape="1">
          <a:blip r:embed="rId5"/>
          <a:srcRect l="11206" r="16198" b="12191"/>
          <a:stretch/>
        </p:blipFill>
        <p:spPr bwMode="auto">
          <a:xfrm>
            <a:off x="1555729" y="983080"/>
            <a:ext cx="1567795" cy="144119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Рисунок 5"/>
          <p:cNvPicPr>
            <a:picLocks noChangeAspect="1"/>
          </p:cNvPicPr>
          <p:nvPr/>
        </p:nvPicPr>
        <p:blipFill rotWithShape="1">
          <a:blip r:embed="rId6" cstate="print">
            <a:extLst>
              <a:ext uri="{28A0092B-C50C-407E-A947-70E740481C1C}">
                <a14:useLocalDpi xmlns:a14="http://schemas.microsoft.com/office/drawing/2010/main" val="0"/>
              </a:ext>
            </a:extLst>
          </a:blip>
          <a:srcRect l="53730" t="39801" r="22090" b="22587"/>
          <a:stretch/>
        </p:blipFill>
        <p:spPr>
          <a:xfrm>
            <a:off x="5693220" y="983080"/>
            <a:ext cx="1296145" cy="151216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70703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barn(inVertical)">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barn(inVertical)">
                                      <p:cBhvr>
                                        <p:cTn id="3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539552" y="2276872"/>
            <a:ext cx="8229600" cy="3816424"/>
          </a:xfrm>
        </p:spPr>
        <p:txBody>
          <a:bodyPr/>
          <a:lstStyle/>
          <a:p>
            <a:pPr marL="0" indent="0">
              <a:buNone/>
            </a:pPr>
            <a:r>
              <a:rPr lang="ru-RU" sz="1600" dirty="0">
                <a:latin typeface="Times New Roman" pitchFamily="18" charset="0"/>
                <a:cs typeface="Times New Roman" pitchFamily="18" charset="0"/>
              </a:rPr>
              <a:t>Это имя - видоизмененная форма имени Георгий, означающего `земледелец</a:t>
            </a:r>
            <a:r>
              <a:rPr lang="ru-RU" sz="1600" dirty="0" smtClean="0">
                <a:latin typeface="Times New Roman" pitchFamily="18" charset="0"/>
                <a:cs typeface="Times New Roman" pitchFamily="18" charset="0"/>
              </a:rPr>
              <a:t>`.</a:t>
            </a:r>
          </a:p>
          <a:p>
            <a:pPr marL="0" indent="0">
              <a:buNone/>
            </a:pPr>
            <a:r>
              <a:rPr lang="ru-RU" sz="1600" dirty="0">
                <a:latin typeface="Times New Roman" pitchFamily="18" charset="0"/>
                <a:cs typeface="Times New Roman" pitchFamily="18" charset="0"/>
              </a:rPr>
              <a:t>В детстве Егор старателен и трудолюбив. Учится хорошо, но могут быть конфликты с какой-нибудь непонравившейся учительницей. В такой ситуации, так как Егору свойственны упрямство и недоверчивость, лучше всего перевести мальчика в другую школу. Не переносит обмана, так можно потерять его расположение навсегда. Имеет хорошие деловые качества, способен правильно оценить обстановку и найти выход из затруднительного положения. К отрицательным свойствам характера можно отнести вспыльчивость и назойливость. Если Егор будет начальником, то не исключено, что он подолгу будет отчитывать своих подчиненных за любые поступки. По служебной лестнице продвигается легко. Сослуживцы ценят в нем целеустремленность, обязательность и </a:t>
            </a:r>
            <a:r>
              <a:rPr lang="ru-RU" sz="1600" dirty="0" smtClean="0">
                <a:latin typeface="Times New Roman" pitchFamily="18" charset="0"/>
                <a:cs typeface="Times New Roman" pitchFamily="18" charset="0"/>
              </a:rPr>
              <a:t>принципиальность</a:t>
            </a:r>
            <a:endParaRPr lang="ru-RU" sz="1600" dirty="0">
              <a:latin typeface="Times New Roman" pitchFamily="18" charset="0"/>
              <a:cs typeface="Times New Roman" pitchFamily="18" charset="0"/>
            </a:endParaRPr>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016" t="17074" r="12707" b="33908"/>
          <a:stretch/>
        </p:blipFill>
        <p:spPr bwMode="auto">
          <a:xfrm rot="20811871">
            <a:off x="971600" y="476672"/>
            <a:ext cx="2869407" cy="186334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55373" t="58110" r="33433" b="23781"/>
          <a:stretch/>
        </p:blipFill>
        <p:spPr>
          <a:xfrm rot="738338">
            <a:off x="5220072" y="400556"/>
            <a:ext cx="2088232" cy="2015573"/>
          </a:xfrm>
          <a:prstGeom prst="ellipse">
            <a:avLst/>
          </a:prstGeom>
          <a:ln>
            <a:noFill/>
          </a:ln>
          <a:effectLst>
            <a:softEdge rad="112500"/>
          </a:effectLst>
        </p:spPr>
      </p:pic>
    </p:spTree>
    <p:extLst>
      <p:ext uri="{BB962C8B-B14F-4D97-AF65-F5344CB8AC3E}">
        <p14:creationId xmlns:p14="http://schemas.microsoft.com/office/powerpoint/2010/main" val="105863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467544" y="2132856"/>
            <a:ext cx="8229600" cy="3615637"/>
          </a:xfrm>
        </p:spPr>
        <p:txBody>
          <a:bodyPr/>
          <a:lstStyle/>
          <a:p>
            <a:pPr marL="0" indent="0">
              <a:buNone/>
            </a:pPr>
            <a:r>
              <a:rPr lang="ru-RU" sz="1400" dirty="0">
                <a:latin typeface="Times New Roman" pitchFamily="18" charset="0"/>
                <a:cs typeface="Times New Roman" pitchFamily="18" charset="0"/>
              </a:rPr>
              <a:t>Русская форма древнееврейского имени Илия, означающего `сила божья`.</a:t>
            </a:r>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0299" b="30696"/>
          <a:stretch/>
        </p:blipFill>
        <p:spPr bwMode="auto">
          <a:xfrm>
            <a:off x="4650366" y="566526"/>
            <a:ext cx="3653183" cy="142492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4" name="Прямоугольник 3"/>
          <p:cNvSpPr/>
          <p:nvPr/>
        </p:nvSpPr>
        <p:spPr>
          <a:xfrm>
            <a:off x="467544" y="2348880"/>
            <a:ext cx="7776864" cy="2554545"/>
          </a:xfrm>
          <a:prstGeom prst="rect">
            <a:avLst/>
          </a:prstGeom>
        </p:spPr>
        <p:txBody>
          <a:bodyPr wrap="square">
            <a:spAutoFit/>
          </a:bodyPr>
          <a:lstStyle/>
          <a:p>
            <a:r>
              <a:rPr lang="ru-RU" sz="1600" dirty="0">
                <a:latin typeface="Times New Roman" pitchFamily="18" charset="0"/>
                <a:cs typeface="Times New Roman" pitchFamily="18" charset="0"/>
              </a:rPr>
              <a:t>Илья - очень хозяйственный человек. С детства он приучается оказывать помощь отцу и матери во всех домашних делах и овладевает самыми разными навыками. Илья может участвовать в строительных работах на дачном участке, заниматься разведением кур и кроликов, выращивать урожай в саду и на огороде, ремонтировать бытовую технику. С Ильёй не будет особых проблем, если следить за кругом его знакомых, так как Илья не очень разборчив в выборе друзей и легко поддается дурному влиянию. </a:t>
            </a:r>
          </a:p>
          <a:p>
            <a:r>
              <a:rPr lang="ru-RU" sz="1600" dirty="0">
                <a:latin typeface="Times New Roman" pitchFamily="18" charset="0"/>
                <a:cs typeface="Times New Roman" pitchFamily="18" charset="0"/>
              </a:rPr>
              <a:t> Обладает острым умом. В характере у Ильи преобладают материнские черты. В споре вспыльчив, но быстро берег себя в руки и готов взять вину на себя. По профессии Илья может быть врачом, учителем, следователем, слесарем.</a:t>
            </a: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34328" t="11742" r="24776" b="19204"/>
          <a:stretch/>
        </p:blipFill>
        <p:spPr>
          <a:xfrm>
            <a:off x="1461884" y="394811"/>
            <a:ext cx="1368152" cy="17326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02727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fade">
                                      <p:cBhvr>
                                        <p:cTn id="12" dur="5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539552" y="2708920"/>
            <a:ext cx="8229600" cy="3773016"/>
          </a:xfrm>
        </p:spPr>
        <p:txBody>
          <a:bodyPr/>
          <a:lstStyle/>
          <a:p>
            <a:pPr marL="0" indent="0">
              <a:buNone/>
            </a:pPr>
            <a:r>
              <a:rPr lang="ru-RU" sz="1600" dirty="0">
                <a:latin typeface="Times New Roman" pitchFamily="18" charset="0"/>
                <a:cs typeface="Times New Roman" pitchFamily="18" charset="0"/>
              </a:rPr>
              <a:t>Это имя происходит от римского родового имени </a:t>
            </a:r>
            <a:r>
              <a:rPr lang="ru-RU" sz="1600" dirty="0" err="1">
                <a:latin typeface="Times New Roman" pitchFamily="18" charset="0"/>
                <a:cs typeface="Times New Roman" pitchFamily="18" charset="0"/>
              </a:rPr>
              <a:t>Сергиус</a:t>
            </a:r>
            <a:r>
              <a:rPr lang="ru-RU" sz="1600" dirty="0">
                <a:latin typeface="Times New Roman" pitchFamily="18" charset="0"/>
                <a:cs typeface="Times New Roman" pitchFamily="18" charset="0"/>
              </a:rPr>
              <a:t> (высокий, высокочтимый). В церковной речи произносилось и произносится как Сергий (Святой Сергий Радонежский).</a:t>
            </a:r>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746" t="6756" r="13224" b="3130"/>
          <a:stretch/>
        </p:blipFill>
        <p:spPr bwMode="auto">
          <a:xfrm>
            <a:off x="4860032" y="493190"/>
            <a:ext cx="2448271" cy="206128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softEdge rad="127000"/>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4" name="Прямоугольник 3"/>
          <p:cNvSpPr/>
          <p:nvPr/>
        </p:nvSpPr>
        <p:spPr>
          <a:xfrm>
            <a:off x="602198" y="3212976"/>
            <a:ext cx="7930241" cy="1815882"/>
          </a:xfrm>
          <a:prstGeom prst="rect">
            <a:avLst/>
          </a:prstGeom>
        </p:spPr>
        <p:txBody>
          <a:bodyPr wrap="square">
            <a:spAutoFit/>
          </a:bodyPr>
          <a:lstStyle/>
          <a:p>
            <a:r>
              <a:rPr lang="ru-RU" sz="1600" dirty="0">
                <a:latin typeface="Times New Roman" pitchFamily="18" charset="0"/>
                <a:cs typeface="Times New Roman" pitchFamily="18" charset="0"/>
              </a:rPr>
              <a:t>В делах Сергей добросовестен, очень обязателен, редко когда не выполнит своего обещания. Дважды ему напоминать о чем-то не следует, он прекрасно помнит обо всем. Немногословен, свое мнение о ком-то предпочитает держать при себе. Многие Сергеи любят музыку, кино, принимают участие в художественной самодеятельности, часто становятся актерами, музыкантами, композиторами, художниками. </a:t>
            </a:r>
            <a:r>
              <a:rPr lang="ru-RU" sz="1600" dirty="0" smtClean="0">
                <a:latin typeface="Times New Roman" pitchFamily="18" charset="0"/>
                <a:cs typeface="Times New Roman" pitchFamily="18" charset="0"/>
              </a:rPr>
              <a:t>В </a:t>
            </a:r>
            <a:r>
              <a:rPr lang="ru-RU" sz="1600" dirty="0">
                <a:latin typeface="Times New Roman" pitchFamily="18" charset="0"/>
                <a:cs typeface="Times New Roman" pitchFamily="18" charset="0"/>
              </a:rPr>
              <a:t>отношениях с родителями и близкими Сергей покладист и сговорчив, старается вести себя так, чтобы не обидеть кого-то невзначай. Самого же Сергея обидеть довольно легко.</a:t>
            </a: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38508" t="46010" r="52238" b="37314"/>
          <a:stretch/>
        </p:blipFill>
        <p:spPr>
          <a:xfrm>
            <a:off x="1276809" y="433911"/>
            <a:ext cx="1656184" cy="2238339"/>
          </a:xfrm>
          <a:prstGeom prst="rect">
            <a:avLst/>
          </a:prstGeom>
          <a:ln>
            <a:noFill/>
          </a:ln>
          <a:effectLst>
            <a:reflection blurRad="12700" stA="30000" endPos="30000" dist="5000" dir="5400000" sy="-100000" algn="bl" rotWithShape="0"/>
            <a:softEdge rad="31750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0167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1000"/>
                                        <p:tgtEl>
                                          <p:spTgt spid="15362"/>
                                        </p:tgtEl>
                                      </p:cBhvr>
                                    </p:animEffect>
                                    <p:anim calcmode="lin" valueType="num">
                                      <p:cBhvr>
                                        <p:cTn id="8" dur="1000" fill="hold"/>
                                        <p:tgtEl>
                                          <p:spTgt spid="15362"/>
                                        </p:tgtEl>
                                        <p:attrNameLst>
                                          <p:attrName>ppt_x</p:attrName>
                                        </p:attrNameLst>
                                      </p:cBhvr>
                                      <p:tavLst>
                                        <p:tav tm="0">
                                          <p:val>
                                            <p:strVal val="#ppt_x"/>
                                          </p:val>
                                        </p:tav>
                                        <p:tav tm="100000">
                                          <p:val>
                                            <p:strVal val="#ppt_x"/>
                                          </p:val>
                                        </p:tav>
                                      </p:tavLst>
                                    </p:anim>
                                    <p:anim calcmode="lin" valueType="num">
                                      <p:cBhvr>
                                        <p:cTn id="9"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7397" t="24127" r="30510"/>
          <a:stretch/>
        </p:blipFill>
        <p:spPr>
          <a:xfrm>
            <a:off x="357924" y="764704"/>
            <a:ext cx="2659616" cy="2905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isometricOffAxis1Right"/>
            <a:lightRig rig="twoPt" dir="t">
              <a:rot lat="0" lon="0" rev="7200000"/>
            </a:lightRig>
          </a:scene3d>
          <a:sp3d>
            <a:bevelT w="25400" h="19050"/>
            <a:contourClr>
              <a:srgbClr val="FFFFFF"/>
            </a:contourClr>
          </a:sp3d>
        </p:spPr>
      </p:pic>
      <p:sp>
        <p:nvSpPr>
          <p:cNvPr id="5" name="Прямоугольник 4"/>
          <p:cNvSpPr/>
          <p:nvPr/>
        </p:nvSpPr>
        <p:spPr>
          <a:xfrm>
            <a:off x="3017540" y="2784781"/>
            <a:ext cx="5328592" cy="2246769"/>
          </a:xfrm>
          <a:prstGeom prst="rect">
            <a:avLst/>
          </a:prstGeom>
        </p:spPr>
        <p:txBody>
          <a:bodyPr wrap="square">
            <a:spAutoFit/>
          </a:bodyPr>
          <a:lstStyle/>
          <a:p>
            <a:r>
              <a:rPr lang="ru-RU" sz="2000" dirty="0"/>
              <a:t>Имя Анастасия произошло от древне- </a:t>
            </a:r>
          </a:p>
          <a:p>
            <a:r>
              <a:rPr lang="ru-RU" sz="2000" dirty="0"/>
              <a:t>греческого </a:t>
            </a:r>
            <a:r>
              <a:rPr lang="ru-RU" sz="2000" dirty="0" smtClean="0"/>
              <a:t>слова «Воскресший</a:t>
            </a:r>
            <a:r>
              <a:rPr lang="ru-RU" sz="2000" dirty="0"/>
              <a:t>» ,от </a:t>
            </a:r>
            <a:r>
              <a:rPr lang="ru-RU" sz="2000" dirty="0" err="1"/>
              <a:t>индоеврепейского</a:t>
            </a:r>
            <a:r>
              <a:rPr lang="ru-RU" sz="2000" dirty="0"/>
              <a:t> корня </a:t>
            </a:r>
            <a:r>
              <a:rPr lang="ru-RU" sz="2000" dirty="0" smtClean="0"/>
              <a:t>«став» -стоять </a:t>
            </a:r>
            <a:r>
              <a:rPr lang="ru-RU" sz="2000" dirty="0"/>
              <a:t>означает воскресшая</a:t>
            </a:r>
            <a:r>
              <a:rPr lang="ru-RU" sz="2000" dirty="0" smtClean="0"/>
              <a:t>, возвращённая </a:t>
            </a:r>
            <a:r>
              <a:rPr lang="ru-RU" sz="2000" dirty="0"/>
              <a:t>к жизни</a:t>
            </a:r>
            <a:r>
              <a:rPr lang="ru-RU" sz="2000" dirty="0" smtClean="0"/>
              <a:t>, </a:t>
            </a:r>
            <a:r>
              <a:rPr lang="ru-RU" sz="2000" dirty="0" err="1" smtClean="0"/>
              <a:t>воставшая</a:t>
            </a:r>
            <a:r>
              <a:rPr lang="ru-RU" sz="2000" dirty="0" smtClean="0"/>
              <a:t>. Первоначальное значение - переселение. Хорошее </a:t>
            </a:r>
            <a:r>
              <a:rPr lang="ru-RU" sz="2000" dirty="0"/>
              <a:t>имя в нём </a:t>
            </a:r>
            <a:r>
              <a:rPr lang="ru-RU" sz="2000" dirty="0" smtClean="0"/>
              <a:t>гармонирует </a:t>
            </a:r>
            <a:r>
              <a:rPr lang="ru-RU" sz="2000" dirty="0"/>
              <a:t>Нежность.</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82212">
            <a:off x="4162015" y="540267"/>
            <a:ext cx="3608082" cy="2051486"/>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014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3313" t="20128" r="27158"/>
          <a:stretch/>
        </p:blipFill>
        <p:spPr>
          <a:xfrm>
            <a:off x="539552" y="30050"/>
            <a:ext cx="2393497" cy="2894894"/>
          </a:xfrm>
          <a:prstGeom prst="rect">
            <a:avLst/>
          </a:prstGeom>
          <a:ln>
            <a:noFill/>
          </a:ln>
          <a:effectLst>
            <a:softEdge rad="317500"/>
          </a:effectLst>
          <a:scene3d>
            <a:camera prst="obliqueTopLeft"/>
            <a:lightRig rig="threePt" dir="t"/>
          </a:scene3d>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b="25000"/>
          <a:stretch/>
        </p:blipFill>
        <p:spPr bwMode="auto">
          <a:xfrm rot="602122">
            <a:off x="4061065" y="869388"/>
            <a:ext cx="4608512"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39552" y="2924944"/>
            <a:ext cx="7992888" cy="2031325"/>
          </a:xfrm>
          <a:prstGeom prst="rect">
            <a:avLst/>
          </a:prstGeom>
        </p:spPr>
        <p:txBody>
          <a:bodyPr wrap="square">
            <a:spAutoFit/>
          </a:bodyPr>
          <a:lstStyle/>
          <a:p>
            <a:r>
              <a:rPr lang="ru-RU" dirty="0"/>
              <a:t>Дарья— «повелительница» (перс.) </a:t>
            </a:r>
          </a:p>
          <a:p>
            <a:r>
              <a:rPr lang="ru-RU" dirty="0" smtClean="0"/>
              <a:t>Дарья </a:t>
            </a:r>
            <a:endParaRPr lang="ru-RU" dirty="0"/>
          </a:p>
          <a:p>
            <a:r>
              <a:rPr lang="ru-RU" dirty="0"/>
              <a:t> чувственная, медлительная женщина, есть в ней что-то детское, милое, В совместной </a:t>
            </a:r>
            <a:r>
              <a:rPr lang="ru-RU" dirty="0" smtClean="0"/>
              <a:t>жизни </a:t>
            </a:r>
            <a:r>
              <a:rPr lang="ru-RU" dirty="0"/>
              <a:t>легкая. Умеет приспосабливаться к любой ситуации. Поскольку ей доставляет </a:t>
            </a:r>
            <a:r>
              <a:rPr lang="ru-RU" dirty="0" smtClean="0"/>
              <a:t>удовольствие </a:t>
            </a:r>
            <a:r>
              <a:rPr lang="ru-RU" dirty="0"/>
              <a:t>общение, которое является для нее постоянной потребностью, она окружает </a:t>
            </a:r>
          </a:p>
          <a:p>
            <a:r>
              <a:rPr lang="ru-RU" dirty="0"/>
              <a:t> себя приятными людьми.</a:t>
            </a:r>
          </a:p>
        </p:txBody>
      </p:sp>
    </p:spTree>
    <p:extLst>
      <p:ext uri="{BB962C8B-B14F-4D97-AF65-F5344CB8AC3E}">
        <p14:creationId xmlns:p14="http://schemas.microsoft.com/office/powerpoint/2010/main" val="281068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0826" t="27064" r="28967" b="12025"/>
          <a:stretch/>
        </p:blipFill>
        <p:spPr>
          <a:xfrm rot="753911">
            <a:off x="5452559" y="929217"/>
            <a:ext cx="1680781" cy="1529359"/>
          </a:xfrm>
          <a:effectLst>
            <a:softEdge rad="127000"/>
          </a:effectLst>
          <a:scene3d>
            <a:camera prst="perspectiveContrastingLeftFacing"/>
            <a:lightRig rig="threePt" dir="t"/>
          </a:scene3d>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29404" t="25672" r="31641" b="33930"/>
          <a:stretch/>
        </p:blipFill>
        <p:spPr>
          <a:xfrm rot="6286111">
            <a:off x="626767" y="634852"/>
            <a:ext cx="1807356" cy="1405722"/>
          </a:xfrm>
          <a:prstGeom prst="rect">
            <a:avLst/>
          </a:prstGeom>
          <a:effectLst>
            <a:reflection blurRad="6350" stA="50000" endA="300" endPos="55000" dir="5400000" sy="-100000" algn="bl" rotWithShape="0"/>
          </a:effectLst>
          <a:scene3d>
            <a:camera prst="isometricOffAxis1Right"/>
            <a:lightRig rig="threePt" dir="t"/>
          </a:scene3d>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l="22537" t="31444" r="58507" b="34725"/>
          <a:stretch/>
        </p:blipFill>
        <p:spPr>
          <a:xfrm rot="771266">
            <a:off x="7307901" y="534396"/>
            <a:ext cx="1267527" cy="1696690"/>
          </a:xfrm>
          <a:prstGeom prst="rect">
            <a:avLst/>
          </a:prstGeom>
          <a:effectLst>
            <a:softEdge rad="127000"/>
          </a:effectLst>
          <a:scene3d>
            <a:camera prst="perspectiveLeft"/>
            <a:lightRig rig="threePt" dir="t"/>
          </a:scene3d>
        </p:spPr>
      </p:pic>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6247" y="351162"/>
            <a:ext cx="3096344" cy="203786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01467" y="2852936"/>
            <a:ext cx="7992888" cy="2308324"/>
          </a:xfrm>
          <a:prstGeom prst="rect">
            <a:avLst/>
          </a:prstGeom>
        </p:spPr>
        <p:txBody>
          <a:bodyPr wrap="square">
            <a:spAutoFit/>
          </a:bodyPr>
          <a:lstStyle/>
          <a:p>
            <a:r>
              <a:rPr lang="ru-RU" dirty="0"/>
              <a:t>Кристина (христианка - др.-греч.) </a:t>
            </a:r>
          </a:p>
          <a:p>
            <a:endParaRPr lang="ru-RU" dirty="0"/>
          </a:p>
          <a:p>
            <a:r>
              <a:rPr lang="ru-RU" dirty="0"/>
              <a:t>Подвижная, сообразительная, жизнелюбивая девочка, обладает прекрасной памятью. Она производит впечатление застенчивой, даже робкой, но на самом деле Кристина просто наблюдает, слушает и все запоминает. Она не слишком мобильна, ей необходимо время, чтобы принять решение. В компании ведет себя раскрепощенно и быстро сходится с незнакомыми людьми.</a:t>
            </a:r>
          </a:p>
        </p:txBody>
      </p:sp>
    </p:spTree>
    <p:extLst>
      <p:ext uri="{BB962C8B-B14F-4D97-AF65-F5344CB8AC3E}">
        <p14:creationId xmlns:p14="http://schemas.microsoft.com/office/powerpoint/2010/main" val="378592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1000" fill="hold"/>
                                        <p:tgtEl>
                                          <p:spTgt spid="5123"/>
                                        </p:tgtEl>
                                        <p:attrNameLst>
                                          <p:attrName>ppt_w</p:attrName>
                                        </p:attrNameLst>
                                      </p:cBhvr>
                                      <p:tavLst>
                                        <p:tav tm="0">
                                          <p:val>
                                            <p:fltVal val="0"/>
                                          </p:val>
                                        </p:tav>
                                        <p:tav tm="100000">
                                          <p:val>
                                            <p:strVal val="#ppt_w"/>
                                          </p:val>
                                        </p:tav>
                                      </p:tavLst>
                                    </p:anim>
                                    <p:anim calcmode="lin" valueType="num">
                                      <p:cBhvr>
                                        <p:cTn id="8" dur="1000" fill="hold"/>
                                        <p:tgtEl>
                                          <p:spTgt spid="5123"/>
                                        </p:tgtEl>
                                        <p:attrNameLst>
                                          <p:attrName>ppt_h</p:attrName>
                                        </p:attrNameLst>
                                      </p:cBhvr>
                                      <p:tavLst>
                                        <p:tav tm="0">
                                          <p:val>
                                            <p:fltVal val="0"/>
                                          </p:val>
                                        </p:tav>
                                        <p:tav tm="100000">
                                          <p:val>
                                            <p:strVal val="#ppt_h"/>
                                          </p:val>
                                        </p:tav>
                                      </p:tavLst>
                                    </p:anim>
                                    <p:anim calcmode="lin" valueType="num">
                                      <p:cBhvr>
                                        <p:cTn id="9" dur="1000" fill="hold"/>
                                        <p:tgtEl>
                                          <p:spTgt spid="5123"/>
                                        </p:tgtEl>
                                        <p:attrNameLst>
                                          <p:attrName>style.rotation</p:attrName>
                                        </p:attrNameLst>
                                      </p:cBhvr>
                                      <p:tavLst>
                                        <p:tav tm="0">
                                          <p:val>
                                            <p:fltVal val="90"/>
                                          </p:val>
                                        </p:tav>
                                        <p:tav tm="100000">
                                          <p:val>
                                            <p:fltVal val="0"/>
                                          </p:val>
                                        </p:tav>
                                      </p:tavLst>
                                    </p:anim>
                                    <p:animEffect transition="in" filter="fade">
                                      <p:cBhvr>
                                        <p:cTn id="10" dur="1000"/>
                                        <p:tgtEl>
                                          <p:spTgt spid="512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7109" t="30381" r="25575" b="30721"/>
          <a:stretch/>
        </p:blipFill>
        <p:spPr>
          <a:xfrm rot="20702065">
            <a:off x="539552" y="692696"/>
            <a:ext cx="2947304" cy="2304256"/>
          </a:xfrm>
          <a:effectLst>
            <a:softEdge rad="317500"/>
          </a:effectLst>
          <a:scene3d>
            <a:camera prst="perspectiveRight"/>
            <a:lightRig rig="threePt" dir="t"/>
          </a:scene3d>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362" t="25278" r="11694" b="22251"/>
          <a:stretch/>
        </p:blipFill>
        <p:spPr bwMode="auto">
          <a:xfrm>
            <a:off x="3851920" y="811364"/>
            <a:ext cx="4162567" cy="177420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1115616" y="3105835"/>
            <a:ext cx="7128792" cy="369332"/>
          </a:xfrm>
          <a:prstGeom prst="rect">
            <a:avLst/>
          </a:prstGeom>
        </p:spPr>
        <p:txBody>
          <a:bodyPr wrap="square">
            <a:spAutoFit/>
          </a:bodyPr>
          <a:lstStyle/>
          <a:p>
            <a:r>
              <a:rPr lang="ru-RU" dirty="0"/>
              <a:t>Имя Инга берет начало от древнегерманского бога Инга</a:t>
            </a:r>
          </a:p>
        </p:txBody>
      </p:sp>
      <p:sp>
        <p:nvSpPr>
          <p:cNvPr id="5" name="Прямоугольник 4"/>
          <p:cNvSpPr/>
          <p:nvPr/>
        </p:nvSpPr>
        <p:spPr>
          <a:xfrm>
            <a:off x="755576" y="3475167"/>
            <a:ext cx="6984776" cy="1477328"/>
          </a:xfrm>
          <a:prstGeom prst="rect">
            <a:avLst/>
          </a:prstGeom>
        </p:spPr>
        <p:txBody>
          <a:bodyPr wrap="square">
            <a:spAutoFit/>
          </a:bodyPr>
          <a:lstStyle/>
          <a:p>
            <a:r>
              <a:rPr lang="ru-RU" dirty="0"/>
              <a:t>Нетрудно заметить, что в имени Инга твердость сочетается с некоторой резкостью и целеустремленностью. Она легко может затеять горячий спор, даже нагрубить. Или же просто всем своим видом выразит недовольство и готовность дать отпор.</a:t>
            </a:r>
          </a:p>
        </p:txBody>
      </p:sp>
    </p:spTree>
    <p:extLst>
      <p:ext uri="{BB962C8B-B14F-4D97-AF65-F5344CB8AC3E}">
        <p14:creationId xmlns:p14="http://schemas.microsoft.com/office/powerpoint/2010/main" val="47104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1503" t="15907" r="25576" b="16246"/>
          <a:stretch/>
        </p:blipFill>
        <p:spPr>
          <a:xfrm>
            <a:off x="323528" y="404664"/>
            <a:ext cx="2547367" cy="2449392"/>
          </a:xfrm>
          <a:effectLst>
            <a:glow rad="228600">
              <a:schemeClr val="accent6">
                <a:satMod val="175000"/>
                <a:alpha val="40000"/>
              </a:schemeClr>
            </a:glow>
            <a:outerShdw blurRad="50800" dist="38100" algn="l" rotWithShape="0">
              <a:prstClr val="black">
                <a:alpha val="40000"/>
              </a:prstClr>
            </a:outerShdw>
            <a:softEdge rad="317500"/>
          </a:effectLst>
          <a:scene3d>
            <a:camera prst="perspectiveContrastingRightFacing"/>
            <a:lightRig rig="threePt" dir="t"/>
          </a:scene3d>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26" t="18766" r="10150" b="14965"/>
          <a:stretch/>
        </p:blipFill>
        <p:spPr bwMode="auto">
          <a:xfrm rot="862815">
            <a:off x="4315779" y="310684"/>
            <a:ext cx="3852791" cy="239585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713204" y="2970869"/>
            <a:ext cx="7848872" cy="646331"/>
          </a:xfrm>
          <a:prstGeom prst="rect">
            <a:avLst/>
          </a:prstGeom>
        </p:spPr>
        <p:txBody>
          <a:bodyPr wrap="square">
            <a:spAutoFit/>
          </a:bodyPr>
          <a:lstStyle/>
          <a:p>
            <a:r>
              <a:rPr lang="ru-RU" dirty="0"/>
              <a:t>Разговорная форма имени </a:t>
            </a:r>
            <a:r>
              <a:rPr lang="ru-RU" dirty="0" err="1"/>
              <a:t>Аполлинария</a:t>
            </a:r>
            <a:r>
              <a:rPr lang="ru-RU" dirty="0"/>
              <a:t>. Происходит от имени древнегреческого Бога солнца Аполлона.</a:t>
            </a:r>
          </a:p>
        </p:txBody>
      </p:sp>
      <p:sp>
        <p:nvSpPr>
          <p:cNvPr id="5" name="Прямоугольник 4"/>
          <p:cNvSpPr/>
          <p:nvPr/>
        </p:nvSpPr>
        <p:spPr>
          <a:xfrm>
            <a:off x="735301" y="3631373"/>
            <a:ext cx="7531204" cy="1477328"/>
          </a:xfrm>
          <a:prstGeom prst="rect">
            <a:avLst/>
          </a:prstGeom>
        </p:spPr>
        <p:txBody>
          <a:bodyPr wrap="square">
            <a:spAutoFit/>
          </a:bodyPr>
          <a:lstStyle/>
          <a:p>
            <a:r>
              <a:rPr lang="ru-RU" dirty="0"/>
              <a:t>Среди своих друзей Полина особенно выделяется своей доброжелательностью, отзывчивостью, бескорыстием. </a:t>
            </a:r>
            <a:r>
              <a:rPr lang="ru-RU" dirty="0" smtClean="0"/>
              <a:t> </a:t>
            </a:r>
            <a:r>
              <a:rPr lang="ru-RU" dirty="0"/>
              <a:t>Чувство зависти ей не знакомо - будет радоваться вместе со всеми. В Полине хватает любви на близких людей, на </a:t>
            </a:r>
            <a:r>
              <a:rPr lang="ru-RU" dirty="0" smtClean="0"/>
              <a:t>всех. </a:t>
            </a:r>
            <a:r>
              <a:rPr lang="ru-RU" dirty="0"/>
              <a:t>Она может помочь учителям, никогда не обидит своих друзей.</a:t>
            </a:r>
          </a:p>
        </p:txBody>
      </p:sp>
    </p:spTree>
    <p:extLst>
      <p:ext uri="{BB962C8B-B14F-4D97-AF65-F5344CB8AC3E}">
        <p14:creationId xmlns:p14="http://schemas.microsoft.com/office/powerpoint/2010/main" val="160445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edge">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0599" t="34300" r="38240" b="9311"/>
          <a:stretch/>
        </p:blipFill>
        <p:spPr>
          <a:xfrm>
            <a:off x="5616053" y="404664"/>
            <a:ext cx="2483893" cy="2552131"/>
          </a:xfrm>
          <a:effectLst>
            <a:glow rad="139700">
              <a:schemeClr val="accent4">
                <a:satMod val="175000"/>
                <a:alpha val="40000"/>
              </a:schemeClr>
            </a:glow>
            <a:softEdge rad="317500"/>
          </a:effec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47" r="11511" b="14319"/>
          <a:stretch/>
        </p:blipFill>
        <p:spPr bwMode="auto">
          <a:xfrm>
            <a:off x="539552" y="404664"/>
            <a:ext cx="2753079" cy="21202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 name="Прямоугольник 2"/>
          <p:cNvSpPr/>
          <p:nvPr/>
        </p:nvSpPr>
        <p:spPr>
          <a:xfrm>
            <a:off x="971600" y="3105835"/>
            <a:ext cx="6840760" cy="369332"/>
          </a:xfrm>
          <a:prstGeom prst="rect">
            <a:avLst/>
          </a:prstGeom>
        </p:spPr>
        <p:txBody>
          <a:bodyPr wrap="square">
            <a:spAutoFit/>
          </a:bodyPr>
          <a:lstStyle/>
          <a:p>
            <a:r>
              <a:rPr lang="ru-RU" dirty="0"/>
              <a:t>Имя древнегреческого происхождения, означает `мир, покой`.</a:t>
            </a:r>
          </a:p>
        </p:txBody>
      </p:sp>
      <p:sp>
        <p:nvSpPr>
          <p:cNvPr id="5" name="Прямоугольник 4"/>
          <p:cNvSpPr/>
          <p:nvPr/>
        </p:nvSpPr>
        <p:spPr>
          <a:xfrm>
            <a:off x="971600" y="3475167"/>
            <a:ext cx="7200800" cy="1754326"/>
          </a:xfrm>
          <a:prstGeom prst="rect">
            <a:avLst/>
          </a:prstGeom>
        </p:spPr>
        <p:txBody>
          <a:bodyPr wrap="square">
            <a:spAutoFit/>
          </a:bodyPr>
          <a:lstStyle/>
          <a:p>
            <a:r>
              <a:rPr lang="ru-RU" dirty="0"/>
              <a:t>Ирина самостоятельна и решительна. Стремится больше находиться в обществе отца, чем матери. Имеет хорошие способности, и учеба не требует от нее особых усилий. Способна реально подходить к оценке окружающей ее действительности. Любит читать фантастические романы и детективы, увлекается спортом.</a:t>
            </a:r>
          </a:p>
        </p:txBody>
      </p:sp>
    </p:spTree>
    <p:extLst>
      <p:ext uri="{BB962C8B-B14F-4D97-AF65-F5344CB8AC3E}">
        <p14:creationId xmlns:p14="http://schemas.microsoft.com/office/powerpoint/2010/main" val="93167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Объект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1052" t="36110" r="53392" b="34339"/>
          <a:stretch/>
        </p:blipFill>
        <p:spPr>
          <a:xfrm>
            <a:off x="5796136" y="476672"/>
            <a:ext cx="2376264" cy="206083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797" r="20771" b="13677"/>
          <a:stretch/>
        </p:blipFill>
        <p:spPr bwMode="auto">
          <a:xfrm>
            <a:off x="467544" y="692696"/>
            <a:ext cx="3672408" cy="20110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 name="Прямоугольник 2"/>
          <p:cNvSpPr/>
          <p:nvPr/>
        </p:nvSpPr>
        <p:spPr>
          <a:xfrm>
            <a:off x="467544" y="3140968"/>
            <a:ext cx="8208912" cy="1754326"/>
          </a:xfrm>
          <a:prstGeom prst="rect">
            <a:avLst/>
          </a:prstGeom>
        </p:spPr>
        <p:txBody>
          <a:bodyPr wrap="square">
            <a:spAutoFit/>
          </a:bodyPr>
          <a:lstStyle/>
          <a:p>
            <a:r>
              <a:rPr lang="ru-RU" dirty="0"/>
              <a:t>Женская форма имени Юлий, происходит от латинского слова "</a:t>
            </a:r>
            <a:r>
              <a:rPr lang="ru-RU" dirty="0" err="1"/>
              <a:t>юлиус</a:t>
            </a:r>
            <a:r>
              <a:rPr lang="ru-RU" dirty="0"/>
              <a:t>": кудрявый, пушистый. . </a:t>
            </a:r>
          </a:p>
          <a:p>
            <a:r>
              <a:rPr lang="ru-RU" dirty="0"/>
              <a:t>Юля - обидчивая и ранимая девочка, с необузданной фантазией. В настроении заметны сильные </a:t>
            </a:r>
            <a:r>
              <a:rPr lang="ru-RU" dirty="0" smtClean="0"/>
              <a:t>перепады. </a:t>
            </a:r>
            <a:r>
              <a:rPr lang="ru-RU" dirty="0"/>
              <a:t>Ее трудно переспорить, до конца стоит на своем, неохотно признает свою ошибку. Несколько пуглива, не любит смотреть фильмы ужасов, не переносит вида крови.</a:t>
            </a:r>
          </a:p>
        </p:txBody>
      </p:sp>
    </p:spTree>
    <p:extLst>
      <p:ext uri="{BB962C8B-B14F-4D97-AF65-F5344CB8AC3E}">
        <p14:creationId xmlns:p14="http://schemas.microsoft.com/office/powerpoint/2010/main" val="314889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wipe(down)">
                                      <p:cBhvr>
                                        <p:cTn id="7" dur="5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5274</TotalTime>
  <Words>1466</Words>
  <Application>Microsoft Office PowerPoint</Application>
  <PresentationFormat>Экран (4:3)</PresentationFormat>
  <Paragraphs>56</Paragraphs>
  <Slides>23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Diseño predeterminado</vt:lpstr>
      <vt:lpstr>«Имя мое…» подготовили учащиеся 3 «А» класса </vt:lpstr>
      <vt:lpstr>Наши девочки!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Наши мальчишки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User</cp:lastModifiedBy>
  <cp:revision>749</cp:revision>
  <dcterms:created xsi:type="dcterms:W3CDTF">2010-05-23T14:28:12Z</dcterms:created>
  <dcterms:modified xsi:type="dcterms:W3CDTF">2012-01-08T17:32:27Z</dcterms:modified>
</cp:coreProperties>
</file>