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3" r:id="rId5"/>
    <p:sldId id="259" r:id="rId6"/>
    <p:sldId id="258" r:id="rId7"/>
    <p:sldId id="262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уприй\Desktop\48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www.buzzle.com/images/food/chili-peppers/bell-peppers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l="11512" t="8353" r="9180" b="3819"/>
          <a:stretch>
            <a:fillRect/>
          </a:stretch>
        </p:blipFill>
        <p:spPr bwMode="auto">
          <a:xfrm>
            <a:off x="1752600" y="2895601"/>
            <a:ext cx="5340626" cy="3962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609600"/>
            <a:ext cx="6248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Болгарский </a:t>
            </a:r>
          </a:p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перец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уприй\Desktop\48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Карта мира 2"/>
          <p:cNvPicPr preferRelativeResize="0"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1905000" y="990600"/>
            <a:ext cx="7162800" cy="4138612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52600" y="2286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География овощей</a:t>
            </a:r>
            <a:endParaRPr lang="ru-RU" sz="4000" dirty="0"/>
          </a:p>
        </p:txBody>
      </p:sp>
      <p:pic>
        <p:nvPicPr>
          <p:cNvPr id="5" name="Picture 22" descr="помидор"/>
          <p:cNvPicPr preferRelativeResize="0"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762000" y="3733800"/>
            <a:ext cx="1522341" cy="1149350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pic>
        <p:nvPicPr>
          <p:cNvPr id="6" name="Picture 8" descr="картоф кореш"/>
          <p:cNvPicPr preferRelativeResize="0">
            <a:picLocks noChangeAspect="1" noChangeArrowheads="1"/>
          </p:cNvPicPr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2209800" y="4800600"/>
            <a:ext cx="1212850" cy="1081088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905000" y="2514600"/>
            <a:ext cx="1524000" cy="727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895600" y="3657600"/>
            <a:ext cx="14478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7" descr="капуста"/>
          <p:cNvPicPr preferRelativeResize="0"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3581400" y="5105400"/>
            <a:ext cx="1320800" cy="1079500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cxnSp>
        <p:nvCxnSpPr>
          <p:cNvPr id="14" name="Прямая со стрелкой 13"/>
          <p:cNvCxnSpPr>
            <a:stCxn id="13" idx="0"/>
          </p:cNvCxnSpPr>
          <p:nvPr/>
        </p:nvCxnSpPr>
        <p:spPr>
          <a:xfrm rot="5400000" flipH="1" flipV="1">
            <a:off x="3454400" y="2768600"/>
            <a:ext cx="3124200" cy="1549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Picture 20" descr="вар борщ лук"/>
          <p:cNvPicPr preferRelativeResize="0">
            <a:picLocks noChangeAspect="1" noChangeArrowheads="1"/>
          </p:cNvPicPr>
          <p:nvPr/>
        </p:nvPicPr>
        <p:blipFill>
          <a:blip r:embed="rId7">
            <a:lum bright="-10000"/>
          </a:blip>
          <a:srcRect/>
          <a:stretch>
            <a:fillRect/>
          </a:stretch>
        </p:blipFill>
        <p:spPr bwMode="auto">
          <a:xfrm>
            <a:off x="5105400" y="5181600"/>
            <a:ext cx="1079500" cy="1352550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cxnSp>
        <p:nvCxnSpPr>
          <p:cNvPr id="18" name="Прямая со стрелкой 17"/>
          <p:cNvCxnSpPr>
            <a:stCxn id="3" idx="2"/>
          </p:cNvCxnSpPr>
          <p:nvPr/>
        </p:nvCxnSpPr>
        <p:spPr>
          <a:xfrm rot="5400000" flipH="1" flipV="1">
            <a:off x="4521994" y="3402806"/>
            <a:ext cx="2690812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Picture 10" descr="репа кореш"/>
          <p:cNvPicPr preferRelativeResize="0">
            <a:picLocks noChangeAspect="1" noChangeArrowheads="1"/>
          </p:cNvPicPr>
          <p:nvPr/>
        </p:nvPicPr>
        <p:blipFill>
          <a:blip r:embed="rId8">
            <a:lum bright="-10000"/>
          </a:blip>
          <a:srcRect/>
          <a:stretch>
            <a:fillRect/>
          </a:stretch>
        </p:blipFill>
        <p:spPr bwMode="auto">
          <a:xfrm>
            <a:off x="6324600" y="5410200"/>
            <a:ext cx="1136650" cy="1079500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cxnSp>
        <p:nvCxnSpPr>
          <p:cNvPr id="23" name="Прямая со стрелкой 22"/>
          <p:cNvCxnSpPr/>
          <p:nvPr/>
        </p:nvCxnSpPr>
        <p:spPr>
          <a:xfrm rot="5400000" flipH="1" flipV="1">
            <a:off x="5093494" y="3669506"/>
            <a:ext cx="3224212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5" name="Picture 6" descr="морковка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4572000"/>
            <a:ext cx="1079500" cy="1497012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cxnSp>
        <p:nvCxnSpPr>
          <p:cNvPr id="26" name="Прямая со стрелкой 25"/>
          <p:cNvCxnSpPr>
            <a:stCxn id="25" idx="0"/>
          </p:cNvCxnSpPr>
          <p:nvPr/>
        </p:nvCxnSpPr>
        <p:spPr>
          <a:xfrm rot="16200000" flipV="1">
            <a:off x="6518275" y="2854325"/>
            <a:ext cx="2438400" cy="996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9" name="Picture 44" descr="перец"/>
          <p:cNvPicPr preferRelativeResize="0">
            <a:picLocks noChangeAspect="1" noChangeArrowheads="1"/>
          </p:cNvPicPr>
          <p:nvPr/>
        </p:nvPicPr>
        <p:blipFill>
          <a:blip r:embed="rId10">
            <a:lum bright="10000"/>
          </a:blip>
          <a:srcRect/>
          <a:stretch>
            <a:fillRect/>
          </a:stretch>
        </p:blipFill>
        <p:spPr bwMode="auto">
          <a:xfrm>
            <a:off x="609600" y="2514600"/>
            <a:ext cx="1366838" cy="1081088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cxnSp>
        <p:nvCxnSpPr>
          <p:cNvPr id="30" name="Прямая со стрелкой 29"/>
          <p:cNvCxnSpPr/>
          <p:nvPr/>
        </p:nvCxnSpPr>
        <p:spPr>
          <a:xfrm flipV="1">
            <a:off x="2436741" y="3352800"/>
            <a:ext cx="1678059" cy="1108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уприй\Desktop\48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52600" y="3048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История происхождения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1066800"/>
            <a:ext cx="6096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00000"/>
                </a:solidFill>
              </a:rPr>
              <a:t>- Родина овощного перца – Центральная и Южная Америка (юг Мексики, Гватемала), где его начали выращивать задолго до нашей эры. В Европу был привезён Колумбом в 1493 году. </a:t>
            </a:r>
          </a:p>
          <a:p>
            <a:pPr algn="ctr"/>
            <a:r>
              <a:rPr lang="ru-RU" sz="1600" b="1" dirty="0" smtClean="0">
                <a:solidFill>
                  <a:srgbClr val="800000"/>
                </a:solidFill>
              </a:rPr>
              <a:t>- </a:t>
            </a:r>
            <a:r>
              <a:rPr lang="ru-RU" sz="1600" b="1" dirty="0" smtClean="0">
                <a:solidFill>
                  <a:srgbClr val="800000"/>
                </a:solidFill>
              </a:rPr>
              <a:t>Выращиваются как сладкие разновидности и сорта, так и горькие (острые), которые используются в качестве пряности.</a:t>
            </a:r>
          </a:p>
          <a:p>
            <a:pPr algn="ctr"/>
            <a:r>
              <a:rPr lang="ru-RU" sz="1600" b="1" dirty="0" smtClean="0">
                <a:solidFill>
                  <a:srgbClr val="800000"/>
                </a:solidFill>
              </a:rPr>
              <a:t>Сегодня перец выращивают на больших площадях на Северном Кавказе и Нижнем Поволжье, а в теплицах – на всей территории России.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Picture 2" descr="C:\Users\Куприй\Desktop\фото 7 класс с перцами\IMG_6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124200"/>
            <a:ext cx="4495800" cy="3371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уприй\Desktop\48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Куприй\Desktop\фото 7 класс с перцами\IMG_6957.JPG"/>
          <p:cNvPicPr>
            <a:picLocks noChangeAspect="1" noChangeArrowheads="1"/>
          </p:cNvPicPr>
          <p:nvPr/>
        </p:nvPicPr>
        <p:blipFill>
          <a:blip r:embed="rId3" cstate="print"/>
          <a:srcRect l="4054"/>
          <a:stretch>
            <a:fillRect/>
          </a:stretch>
        </p:blipFill>
        <p:spPr bwMode="auto">
          <a:xfrm>
            <a:off x="2057400" y="304800"/>
            <a:ext cx="4352324" cy="3402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Куприй\Desktop\фото 7 класс с перцами\IMG_6960.JPG"/>
          <p:cNvPicPr>
            <a:picLocks noChangeAspect="1" noChangeArrowheads="1"/>
          </p:cNvPicPr>
          <p:nvPr/>
        </p:nvPicPr>
        <p:blipFill>
          <a:blip r:embed="rId4" cstate="print"/>
          <a:srcRect t="6667"/>
          <a:stretch>
            <a:fillRect/>
          </a:stretch>
        </p:blipFill>
        <p:spPr bwMode="auto">
          <a:xfrm>
            <a:off x="3505200" y="4038600"/>
            <a:ext cx="3505200" cy="2453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уприй\Desktop\48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52600" y="3048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Лечебные свойства</a:t>
            </a:r>
            <a:endParaRPr lang="ru-RU" sz="4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4472" t="11165" r="9675" b="9223"/>
          <a:stretch>
            <a:fillRect/>
          </a:stretch>
        </p:blipFill>
        <p:spPr bwMode="auto">
          <a:xfrm>
            <a:off x="5029200" y="4256808"/>
            <a:ext cx="3962400" cy="246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33600" y="914400"/>
            <a:ext cx="6248400" cy="52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endParaRPr lang="ru-RU" dirty="0" smtClean="0">
              <a:solidFill>
                <a:srgbClr val="80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800000"/>
                </a:solidFill>
              </a:rPr>
              <a:t>Зрелые плоды перца  содержат сахар, белки,  минеральные соли и витамины В, В1.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800000"/>
                </a:solidFill>
              </a:rPr>
              <a:t>По содержанию  витамина С занимает среди овощей первое место.</a:t>
            </a:r>
          </a:p>
          <a:p>
            <a:pPr algn="ctr"/>
            <a:r>
              <a:rPr lang="ru-RU" b="1" dirty="0" smtClean="0">
                <a:solidFill>
                  <a:srgbClr val="800000"/>
                </a:solidFill>
              </a:rPr>
              <a:t>- Перец используют как средство для укрепления кровеносных сосудов, улучшения пищеварения, повышения аппетита, при упадке сил. </a:t>
            </a:r>
          </a:p>
          <a:p>
            <a:pPr algn="ctr">
              <a:buFontTx/>
              <a:buChar char="-"/>
            </a:pPr>
            <a:endParaRPr lang="ru-RU" b="1" dirty="0" smtClean="0">
              <a:solidFill>
                <a:srgbClr val="800000"/>
              </a:solidFill>
            </a:endParaRP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800000"/>
                </a:solidFill>
              </a:rPr>
              <a:t> Сок перца принимают при лечении некоторых инфекционных заболеваний, например, скарлатины. </a:t>
            </a:r>
          </a:p>
          <a:p>
            <a:pPr algn="ctr">
              <a:buFontTx/>
              <a:buChar char="-"/>
            </a:pPr>
            <a:endParaRPr lang="ru-RU" b="1" dirty="0" smtClean="0">
              <a:solidFill>
                <a:srgbClr val="800000"/>
              </a:solidFill>
            </a:endParaRP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800000"/>
                </a:solidFill>
              </a:rPr>
              <a:t>Сок прописывают и как средство для укрепления ногтей и волос. 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800000"/>
                </a:solidFill>
              </a:rPr>
              <a:t> Жгучий перец замедляет рост раковых клеток— к такому выводу пришли исследователи из Петербургского университета.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уприй\Desktop\48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52600" y="3048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Загадки о перчике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7400" y="1143000"/>
            <a:ext cx="6705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800000"/>
                </a:solidFill>
              </a:rPr>
              <a:t>В огороде перед нами куст усыпан колпачками, каждый пламя прячет, а кто съест, заплачет.</a:t>
            </a:r>
          </a:p>
          <a:p>
            <a:pPr marL="342900" indent="-342900">
              <a:buAutoNum type="arabicPeriod"/>
            </a:pPr>
            <a:endParaRPr lang="ru-RU" sz="1600" b="1" dirty="0" smtClean="0">
              <a:solidFill>
                <a:srgbClr val="800000"/>
              </a:solidFill>
            </a:endParaRPr>
          </a:p>
          <a:p>
            <a:r>
              <a:rPr lang="ru-RU" sz="1600" b="1" dirty="0" smtClean="0">
                <a:solidFill>
                  <a:srgbClr val="800000"/>
                </a:solidFill>
              </a:rPr>
              <a:t>2.  Он бывает, дети, разный –</a:t>
            </a:r>
          </a:p>
          <a:p>
            <a:r>
              <a:rPr lang="ru-RU" sz="1600" b="1" dirty="0" smtClean="0">
                <a:solidFill>
                  <a:srgbClr val="800000"/>
                </a:solidFill>
              </a:rPr>
              <a:t>     Желтый, травяной и красный.</a:t>
            </a:r>
          </a:p>
          <a:p>
            <a:r>
              <a:rPr lang="ru-RU" sz="1600" b="1" dirty="0" smtClean="0">
                <a:solidFill>
                  <a:srgbClr val="800000"/>
                </a:solidFill>
              </a:rPr>
              <a:t>     То он жгучий, то он сладкий,</a:t>
            </a:r>
          </a:p>
          <a:p>
            <a:r>
              <a:rPr lang="ru-RU" sz="1600" b="1" dirty="0" smtClean="0">
                <a:solidFill>
                  <a:srgbClr val="800000"/>
                </a:solidFill>
              </a:rPr>
              <a:t>     Надо знать его повадки.</a:t>
            </a:r>
          </a:p>
          <a:p>
            <a:r>
              <a:rPr lang="ru-RU" sz="1600" b="1" dirty="0" smtClean="0">
                <a:solidFill>
                  <a:srgbClr val="800000"/>
                </a:solidFill>
              </a:rPr>
              <a:t>     А на кухне – глава специй!</a:t>
            </a:r>
          </a:p>
          <a:p>
            <a:r>
              <a:rPr lang="ru-RU" sz="1600" b="1" dirty="0" smtClean="0">
                <a:solidFill>
                  <a:srgbClr val="800000"/>
                </a:solidFill>
              </a:rPr>
              <a:t>     Угадали? Это…</a:t>
            </a:r>
          </a:p>
          <a:p>
            <a:endParaRPr lang="ru-RU" sz="1600" b="1" dirty="0" smtClean="0">
              <a:solidFill>
                <a:srgbClr val="800000"/>
              </a:solidFill>
            </a:endParaRPr>
          </a:p>
          <a:p>
            <a:r>
              <a:rPr lang="ru-RU" sz="1600" b="1" dirty="0" smtClean="0">
                <a:solidFill>
                  <a:srgbClr val="800000"/>
                </a:solidFill>
              </a:rPr>
              <a:t>3.   Он красен,</a:t>
            </a:r>
          </a:p>
          <a:p>
            <a:r>
              <a:rPr lang="ru-RU" sz="1600" b="1" dirty="0" smtClean="0">
                <a:solidFill>
                  <a:srgbClr val="800000"/>
                </a:solidFill>
              </a:rPr>
              <a:t>      Этот злой старик;</a:t>
            </a:r>
          </a:p>
          <a:p>
            <a:r>
              <a:rPr lang="ru-RU" sz="1600" b="1" dirty="0" smtClean="0">
                <a:solidFill>
                  <a:srgbClr val="800000"/>
                </a:solidFill>
              </a:rPr>
              <a:t>      Опасен, хоть и невелик.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l="29359" t="11966" r="22625" b="13724"/>
          <a:stretch>
            <a:fillRect/>
          </a:stretch>
        </p:blipFill>
        <p:spPr bwMode="auto">
          <a:xfrm>
            <a:off x="6553200" y="14478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Куприй\Desktop\фото 7 класс с перцами\IMG_6958.JPG"/>
          <p:cNvPicPr>
            <a:picLocks noChangeAspect="1" noChangeArrowheads="1"/>
          </p:cNvPicPr>
          <p:nvPr/>
        </p:nvPicPr>
        <p:blipFill>
          <a:blip r:embed="rId4" cstate="print"/>
          <a:srcRect l="5714"/>
          <a:stretch>
            <a:fillRect/>
          </a:stretch>
        </p:blipFill>
        <p:spPr bwMode="auto">
          <a:xfrm flipH="1">
            <a:off x="4800600" y="3352800"/>
            <a:ext cx="3698965" cy="2942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уприй\Desktop\48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52600" y="304801"/>
            <a:ext cx="723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Гимн перцу</a:t>
            </a:r>
          </a:p>
          <a:p>
            <a:pPr algn="ctr"/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1219200"/>
            <a:ext cx="3352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00000"/>
                </a:solidFill>
              </a:rPr>
              <a:t> Раскаленного перца стручок, 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>Щедрой почвы ликующий крик, 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>Ты, </a:t>
            </a:r>
            <a:r>
              <a:rPr lang="ru-RU" sz="1600" b="1" dirty="0" smtClean="0">
                <a:solidFill>
                  <a:srgbClr val="800000"/>
                </a:solidFill>
              </a:rPr>
              <a:t> </a:t>
            </a:r>
            <a:r>
              <a:rPr lang="ru-RU" sz="1600" b="1" dirty="0" smtClean="0">
                <a:solidFill>
                  <a:srgbClr val="800000"/>
                </a:solidFill>
              </a:rPr>
              <a:t>наверное, землю прожег, 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>Из которой </a:t>
            </a:r>
            <a:r>
              <a:rPr lang="ru-RU" sz="1600" b="1" dirty="0" smtClean="0">
                <a:solidFill>
                  <a:srgbClr val="800000"/>
                </a:solidFill>
              </a:rPr>
              <a:t>чертёнком </a:t>
            </a:r>
            <a:r>
              <a:rPr lang="ru-RU" sz="1600" b="1" dirty="0" smtClean="0">
                <a:solidFill>
                  <a:srgbClr val="800000"/>
                </a:solidFill>
              </a:rPr>
              <a:t>возник. 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/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>Страны солнца, взлелеяв тебя, 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>Проперчились до самых границ, 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>Пуще пороха сыплют тебя 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>Там из перечниц-пороховниц. 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/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>Орден кухни, 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>Герб кладовых, 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>Южных блюд огнедышащий флаг - 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>Ты на полках, 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>На пестрых столах, 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>В пыльных лавках, 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>Особенно в них. </a:t>
            </a:r>
            <a:endParaRPr lang="ru-RU" sz="1600" b="1" dirty="0">
              <a:solidFill>
                <a:srgbClr val="80000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4819" r="8434" b="3614"/>
          <a:stretch>
            <a:fillRect/>
          </a:stretch>
        </p:blipFill>
        <p:spPr bwMode="auto">
          <a:xfrm>
            <a:off x="4572000" y="4419600"/>
            <a:ext cx="205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34000" y="1219200"/>
            <a:ext cx="358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00000"/>
                </a:solidFill>
              </a:rPr>
              <a:t>Я хвалю тебя! Ты молодец! 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>Ты садишься на все корабли, 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>Ты по радужной карте земли 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>Расползаешься дымным пятном; 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>Ты проходишь, как радостный гном, 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>По извилистым, теплым путям, 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>Сдвинув на ухо свой колпачок,- 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>И на север являешься к нам, 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>Раскаленно - пунцовый стручок. 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>И с тобою врывается юг 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>В наши ветры и в наши дожди... 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>Просим! 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>Милости просим, мой друг, 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>      В наши перечницы! 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1600" b="1" dirty="0" smtClean="0">
                <a:solidFill>
                  <a:srgbClr val="800000"/>
                </a:solidFill>
              </a:rPr>
              <a:t>                 Входи! </a:t>
            </a:r>
            <a:endParaRPr lang="ru-RU" sz="16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уприй\Desktop\48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47800" y="4343400"/>
            <a:ext cx="54864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Презентацию подготовили 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учащиеся 7 класса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MPj04309440000[1]"/>
          <p:cNvPicPr>
            <a:picLocks noChangeAspect="1" noChangeArrowheads="1"/>
          </p:cNvPicPr>
          <p:nvPr/>
        </p:nvPicPr>
        <p:blipFill>
          <a:blip r:embed="rId3"/>
          <a:srcRect l="15646" t="10754" r="20633" b="10713"/>
          <a:stretch>
            <a:fillRect/>
          </a:stretch>
        </p:blipFill>
        <p:spPr bwMode="auto">
          <a:xfrm>
            <a:off x="4724400" y="457200"/>
            <a:ext cx="4057650" cy="5101046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251</Words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Куприй</dc:creator>
  <cp:lastModifiedBy>Куприй</cp:lastModifiedBy>
  <cp:revision>17</cp:revision>
  <dcterms:created xsi:type="dcterms:W3CDTF">2012-10-17T12:33:21Z</dcterms:created>
  <dcterms:modified xsi:type="dcterms:W3CDTF">2012-10-18T06:30:34Z</dcterms:modified>
</cp:coreProperties>
</file>