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65" r:id="rId2"/>
    <p:sldId id="266" r:id="rId3"/>
    <p:sldId id="275" r:id="rId4"/>
    <p:sldId id="271" r:id="rId5"/>
    <p:sldId id="272" r:id="rId6"/>
    <p:sldId id="270" r:id="rId7"/>
    <p:sldId id="274" r:id="rId8"/>
    <p:sldId id="273" r:id="rId9"/>
    <p:sldId id="263" r:id="rId10"/>
    <p:sldId id="257" r:id="rId11"/>
    <p:sldId id="276" r:id="rId12"/>
    <p:sldId id="277" r:id="rId13"/>
    <p:sldId id="278" r:id="rId14"/>
    <p:sldId id="267" r:id="rId15"/>
    <p:sldId id="268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660033"/>
    <a:srgbClr val="660066"/>
    <a:srgbClr val="8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4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8A7B9A-8D46-44F7-8901-0EA92319B598}" type="datetimeFigureOut">
              <a:rPr lang="ru-RU" smtClean="0"/>
              <a:t>11.06.2012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E85A95-7A88-4746-BA99-87D709A0EFC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E85A95-7A88-4746-BA99-87D709A0EFC5}" type="slidenum">
              <a:rPr lang="ru-RU" smtClean="0"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6BD7E-A2E9-484D-B1EF-4C8D39EBE21C}" type="datetimeFigureOut">
              <a:rPr lang="ru-RU" smtClean="0"/>
              <a:pPr/>
              <a:t>11.06.2012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A2315-DF19-4A07-AD51-A19473A5F3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6BD7E-A2E9-484D-B1EF-4C8D39EBE21C}" type="datetimeFigureOut">
              <a:rPr lang="ru-RU" smtClean="0"/>
              <a:pPr/>
              <a:t>11.06.2012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A2315-DF19-4A07-AD51-A19473A5F3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6BD7E-A2E9-484D-B1EF-4C8D39EBE21C}" type="datetimeFigureOut">
              <a:rPr lang="ru-RU" smtClean="0"/>
              <a:pPr/>
              <a:t>11.06.2012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A2315-DF19-4A07-AD51-A19473A5F3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6BD7E-A2E9-484D-B1EF-4C8D39EBE21C}" type="datetimeFigureOut">
              <a:rPr lang="ru-RU" smtClean="0"/>
              <a:pPr/>
              <a:t>11.06.2012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A2315-DF19-4A07-AD51-A19473A5F3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6BD7E-A2E9-484D-B1EF-4C8D39EBE21C}" type="datetimeFigureOut">
              <a:rPr lang="ru-RU" smtClean="0"/>
              <a:pPr/>
              <a:t>11.06.2012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A2315-DF19-4A07-AD51-A19473A5F3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6BD7E-A2E9-484D-B1EF-4C8D39EBE21C}" type="datetimeFigureOut">
              <a:rPr lang="ru-RU" smtClean="0"/>
              <a:pPr/>
              <a:t>11.06.2012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A2315-DF19-4A07-AD51-A19473A5F3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6BD7E-A2E9-484D-B1EF-4C8D39EBE21C}" type="datetimeFigureOut">
              <a:rPr lang="ru-RU" smtClean="0"/>
              <a:pPr/>
              <a:t>11.06.2012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A2315-DF19-4A07-AD51-A19473A5F3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6BD7E-A2E9-484D-B1EF-4C8D39EBE21C}" type="datetimeFigureOut">
              <a:rPr lang="ru-RU" smtClean="0"/>
              <a:pPr/>
              <a:t>11.06.2012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A2315-DF19-4A07-AD51-A19473A5F3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6BD7E-A2E9-484D-B1EF-4C8D39EBE21C}" type="datetimeFigureOut">
              <a:rPr lang="ru-RU" smtClean="0"/>
              <a:pPr/>
              <a:t>11.06.2012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A2315-DF19-4A07-AD51-A19473A5F3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6BD7E-A2E9-484D-B1EF-4C8D39EBE21C}" type="datetimeFigureOut">
              <a:rPr lang="ru-RU" smtClean="0"/>
              <a:pPr/>
              <a:t>11.06.2012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A2315-DF19-4A07-AD51-A19473A5F3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6BD7E-A2E9-484D-B1EF-4C8D39EBE21C}" type="datetimeFigureOut">
              <a:rPr lang="ru-RU" smtClean="0"/>
              <a:pPr/>
              <a:t>11.06.2012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A2315-DF19-4A07-AD51-A19473A5F3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66BD7E-A2E9-484D-B1EF-4C8D39EBE21C}" type="datetimeFigureOut">
              <a:rPr lang="ru-RU" smtClean="0"/>
              <a:pPr/>
              <a:t>11.06.2012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6A2315-DF19-4A07-AD51-A19473A5F3A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Documents and Settings\Admin\Рабочий стол\фоны для през\фоновые рисунки\13б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1214414" y="1285860"/>
            <a:ext cx="6858048" cy="1752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sz="24000" b="1" i="0" u="none" strike="noStrike" kern="120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</a:t>
            </a:r>
            <a:r>
              <a:rPr kumimoji="0" lang="ru-RU" sz="24000" b="1" i="0" u="none" strike="noStrike" kern="120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Формирование </a:t>
            </a:r>
            <a:endParaRPr kumimoji="0" lang="en-US" sz="24000" b="1" i="0" u="none" strike="noStrike" kern="1200" normalizeH="0" baseline="0" noProof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ru-RU" sz="24000" b="1" i="0" u="none" strike="noStrike" kern="120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исследовательских навыков </a:t>
            </a:r>
            <a:endParaRPr kumimoji="0" lang="en-US" sz="24000" b="1" i="0" u="none" strike="noStrike" kern="1200" normalizeH="0" baseline="0" noProof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ru-RU" sz="24000" b="1" i="0" u="none" strike="noStrike" kern="120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 учащихся  </a:t>
            </a:r>
            <a:endParaRPr kumimoji="0" lang="en-US" sz="24000" b="1" i="0" u="none" strike="noStrike" kern="1200" normalizeH="0" baseline="0" noProof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ru-RU" sz="24000" b="1" i="0" u="none" strike="noStrike" kern="120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начальной школы</a:t>
            </a:r>
            <a:endParaRPr kumimoji="0" lang="ru-RU" sz="24000" b="1" i="0" u="none" strike="noStrike" kern="1200" normalizeH="0" baseline="0" noProof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3200" b="1" i="0" u="none" strike="noStrike" kern="1200" normalizeH="0" baseline="0" noProof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1" descr="C:\Documents and Settings\Admin\Рабочий стол\фоны для през\My_new_fons_next 100\3-в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39416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1285860"/>
            <a:ext cx="7772400" cy="3000396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Что мне интересно больше всего?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Чем я хочу заниматься в первую очередь?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Чем я чаще всего занимаюсь в свободное время?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О чём хотелось бы узнать как можно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больше?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Чем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я мог бы гордиться?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7" descr="j023213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81215" y="3929066"/>
            <a:ext cx="2662785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1" descr="C:\Documents and Settings\Admin\Рабочий стол\фоны для през\My_new_fons_next 100\3-в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39416" cy="6858000"/>
          </a:xfrm>
          <a:prstGeom prst="rect">
            <a:avLst/>
          </a:prstGeom>
          <a:noFill/>
        </p:spPr>
      </p:pic>
      <p:sp>
        <p:nvSpPr>
          <p:cNvPr id="7" name="Заголовок 1"/>
          <p:cNvSpPr>
            <a:spLocks noGrp="1"/>
          </p:cNvSpPr>
          <p:nvPr>
            <p:ph type="ctrTitle"/>
          </p:nvPr>
        </p:nvSpPr>
        <p:spPr>
          <a:xfrm>
            <a:off x="1000100" y="200024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sz="4800" b="1" i="1" dirty="0" smtClean="0">
                <a:solidFill>
                  <a:srgbClr val="FF0000"/>
                </a:solidFill>
              </a:rPr>
              <a:t>Тема может быть: </a:t>
            </a:r>
            <a:r>
              <a:rPr lang="ru-RU" sz="4800" b="1" i="1" dirty="0" smtClean="0"/>
              <a:t/>
            </a:r>
            <a:br>
              <a:rPr lang="ru-RU" sz="4800" b="1" i="1" dirty="0" smtClean="0"/>
            </a:br>
            <a:r>
              <a:rPr lang="ru-RU" b="1" i="1" u="sng" dirty="0" smtClean="0">
                <a:solidFill>
                  <a:srgbClr val="660033"/>
                </a:solidFill>
              </a:rPr>
              <a:t>фантастической</a:t>
            </a:r>
            <a:r>
              <a:rPr lang="ru-RU" b="1" i="1" dirty="0" smtClean="0"/>
              <a:t> (ребенок выдвигает какую-то фантастическую гипотезу); </a:t>
            </a:r>
            <a:br>
              <a:rPr lang="ru-RU" b="1" i="1" dirty="0" smtClean="0"/>
            </a:br>
            <a:r>
              <a:rPr lang="ru-RU" b="1" i="1" u="sng" dirty="0" smtClean="0">
                <a:solidFill>
                  <a:srgbClr val="660033"/>
                </a:solidFill>
              </a:rPr>
              <a:t>экспериментальной</a:t>
            </a:r>
            <a:r>
              <a:rPr lang="ru-RU" b="1" i="1" dirty="0" smtClean="0"/>
              <a:t>;</a:t>
            </a:r>
            <a:br>
              <a:rPr lang="ru-RU" b="1" i="1" dirty="0" smtClean="0"/>
            </a:br>
            <a:r>
              <a:rPr lang="ru-RU" b="1" i="1" u="sng" dirty="0" smtClean="0">
                <a:solidFill>
                  <a:srgbClr val="660033"/>
                </a:solidFill>
              </a:rPr>
              <a:t>изобретательской</a:t>
            </a:r>
            <a:r>
              <a:rPr lang="ru-RU" b="1" i="1" dirty="0" smtClean="0"/>
              <a:t>;</a:t>
            </a:r>
            <a:br>
              <a:rPr lang="ru-RU" b="1" i="1" dirty="0" smtClean="0"/>
            </a:br>
            <a:r>
              <a:rPr lang="ru-RU" b="1" i="1" u="sng" dirty="0" smtClean="0">
                <a:solidFill>
                  <a:srgbClr val="660033"/>
                </a:solidFill>
              </a:rPr>
              <a:t>теоретической.</a:t>
            </a:r>
            <a:endParaRPr lang="ru-RU" u="sng" dirty="0">
              <a:solidFill>
                <a:srgbClr val="660033"/>
              </a:solidFill>
            </a:endParaRPr>
          </a:p>
        </p:txBody>
      </p:sp>
      <p:pic>
        <p:nvPicPr>
          <p:cNvPr id="8" name="Picture 4" descr="D:\Документы\Downloads\images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BFFFF"/>
              </a:clrFrom>
              <a:clrTo>
                <a:srgbClr val="FB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34" y="3071810"/>
            <a:ext cx="3143272" cy="35488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Admin\Рабочий стол\для презентации\81502489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7998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3143240" y="357166"/>
            <a:ext cx="470154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Этапы исследования:</a:t>
            </a:r>
            <a:endParaRPr lang="ru-RU" sz="36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2214546" y="1071546"/>
            <a:ext cx="6400800" cy="64294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3500" b="1" i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3500" b="1" i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одумать самостоятельно;</a:t>
            </a:r>
            <a:endParaRPr lang="ru-RU" sz="3500" dirty="0" smtClean="0">
              <a:solidFill>
                <a:srgbClr val="660066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6" name="Подзаголовок 4"/>
          <p:cNvSpPr txBox="1">
            <a:spLocks/>
          </p:cNvSpPr>
          <p:nvPr/>
        </p:nvSpPr>
        <p:spPr>
          <a:xfrm>
            <a:off x="2000232" y="1857364"/>
            <a:ext cx="6400800" cy="100013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ru-RU" sz="3500" b="1" i="1" u="none" strike="noStrike" kern="1200" cap="none" spc="0" normalizeH="0" noProof="0" dirty="0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изучить книги и издания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3500" b="1" i="1" u="none" strike="noStrike" kern="1200" cap="none" spc="0" normalizeH="0" noProof="0" dirty="0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периодической печати по теме</a:t>
            </a:r>
            <a:r>
              <a:rPr kumimoji="0" lang="ru-RU" sz="35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;</a:t>
            </a:r>
            <a:endParaRPr kumimoji="0" lang="ru-RU" sz="3500" b="0" i="0" u="none" strike="noStrike" kern="1200" cap="none" spc="0" normalizeH="0" baseline="0" noProof="0" dirty="0" smtClean="0">
              <a:ln>
                <a:noFill/>
              </a:ln>
              <a:solidFill>
                <a:srgbClr val="0066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Подзаголовок 4"/>
          <p:cNvSpPr txBox="1">
            <a:spLocks/>
          </p:cNvSpPr>
          <p:nvPr/>
        </p:nvSpPr>
        <p:spPr>
          <a:xfrm>
            <a:off x="2285984" y="3143248"/>
            <a:ext cx="6400800" cy="6429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lang="ru-RU" sz="3500" b="1" i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3500" b="1" i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просить у других людей</a:t>
            </a:r>
            <a:r>
              <a:rPr kumimoji="0" lang="ru-RU" sz="3500" b="1" i="1" u="none" strike="noStrike" kern="1200" cap="none" spc="0" normalizeH="0" baseline="0" noProof="0" dirty="0" smtClean="0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;</a:t>
            </a:r>
            <a:endParaRPr kumimoji="0" lang="ru-RU" sz="3500" b="0" i="0" u="none" strike="noStrike" kern="1200" cap="none" spc="0" normalizeH="0" baseline="0" noProof="0" dirty="0" smtClean="0">
              <a:ln>
                <a:noFill/>
              </a:ln>
              <a:solidFill>
                <a:srgbClr val="660066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Подзаголовок 4"/>
          <p:cNvSpPr txBox="1">
            <a:spLocks/>
          </p:cNvSpPr>
          <p:nvPr/>
        </p:nvSpPr>
        <p:spPr>
          <a:xfrm>
            <a:off x="2214546" y="4857760"/>
            <a:ext cx="6400800" cy="107157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lang="ru-RU" sz="3500" b="1" i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kumimoji="0" lang="ru-RU" sz="35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росмотреть</a:t>
            </a:r>
            <a:r>
              <a:rPr kumimoji="0" lang="ru-RU" sz="3500" b="1" i="1" u="none" strike="noStrike" kern="1200" cap="none" spc="0" normalizeH="0" noProof="0" dirty="0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3500" b="1" i="1" u="none" strike="noStrike" kern="1200" cap="none" spc="0" normalizeH="0" noProof="0" dirty="0" err="1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телематериалы</a:t>
            </a:r>
            <a:r>
              <a:rPr kumimoji="0" lang="ru-RU" sz="35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;</a:t>
            </a:r>
            <a:endParaRPr kumimoji="0" lang="ru-RU" sz="3500" b="0" i="0" u="none" strike="noStrike" kern="1200" cap="none" spc="0" normalizeH="0" baseline="0" noProof="0" dirty="0" smtClean="0">
              <a:ln>
                <a:noFill/>
              </a:ln>
              <a:solidFill>
                <a:srgbClr val="0066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rgbClr val="0066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uiExpand="1" build="p"/>
      <p:bldP spid="8" grpId="0" build="p"/>
      <p:bldP spid="9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Admin\Рабочий стол\для презентации\81502489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7998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3143240" y="357166"/>
            <a:ext cx="470154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Этапы исследования:</a:t>
            </a:r>
            <a:endParaRPr lang="ru-RU" sz="36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2214546" y="1071546"/>
            <a:ext cx="6400800" cy="64294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3500" b="1" i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3500" b="1" i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спользовать Интернет;</a:t>
            </a:r>
            <a:endParaRPr lang="ru-RU" sz="3500" dirty="0" smtClean="0">
              <a:solidFill>
                <a:srgbClr val="660066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6" name="Подзаголовок 4"/>
          <p:cNvSpPr txBox="1">
            <a:spLocks/>
          </p:cNvSpPr>
          <p:nvPr/>
        </p:nvSpPr>
        <p:spPr>
          <a:xfrm>
            <a:off x="2143108" y="2071678"/>
            <a:ext cx="6400800" cy="10001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lang="ru-RU" sz="3500" b="1" i="1" baseline="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понаблюдать</a:t>
            </a:r>
            <a:r>
              <a:rPr kumimoji="0" lang="ru-RU" sz="35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;</a:t>
            </a:r>
            <a:endParaRPr kumimoji="0" lang="ru-RU" sz="3500" b="0" i="0" u="none" strike="noStrike" kern="1200" cap="none" spc="0" normalizeH="0" baseline="0" noProof="0" dirty="0" smtClean="0">
              <a:ln>
                <a:noFill/>
              </a:ln>
              <a:solidFill>
                <a:srgbClr val="0066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Подзаголовок 4"/>
          <p:cNvSpPr txBox="1">
            <a:spLocks/>
          </p:cNvSpPr>
          <p:nvPr/>
        </p:nvSpPr>
        <p:spPr>
          <a:xfrm>
            <a:off x="2285984" y="3357562"/>
            <a:ext cx="6400800" cy="6429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lang="ru-RU" sz="3500" b="1" i="1" dirty="0" err="1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kumimoji="0" lang="ru-RU" sz="35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ровести</a:t>
            </a:r>
            <a:r>
              <a:rPr kumimoji="0" lang="ru-RU" sz="3500" b="1" i="1" u="none" strike="noStrike" kern="1200" cap="none" spc="0" normalizeH="0" baseline="0" noProof="0" dirty="0" smtClean="0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эксперимент.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/>
      <p:bldP spid="8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Documents and Settings\Admin\Рабочий стол\фоны для през\фоновые рисунки\13б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57158" y="714356"/>
            <a:ext cx="807249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i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Сколько радости испытывает ученик, когда он находится в поиске вместе с учителем. Что может быть интереснее для учителя, чем следить за работой мысли ребят, иногда направлять их по пути познания, а иногда и просто не </a:t>
            </a:r>
            <a:r>
              <a:rPr lang="ru-RU" sz="3600" i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мешать, </a:t>
            </a:r>
            <a:r>
              <a:rPr lang="ru-RU" sz="3600" i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суметь вовремя отойти в </a:t>
            </a:r>
            <a:r>
              <a:rPr lang="ru-RU" sz="3600" i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сторону, </a:t>
            </a:r>
            <a:r>
              <a:rPr lang="ru-RU" sz="3600" i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дать детям насладиться радостью своего открытия.</a:t>
            </a:r>
            <a:endParaRPr lang="ru-RU" sz="3600" i="1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5" name="Picture 1" descr="C:\Documents and Settings\Admin\Рабочий стол\фоны для през\My_new_fons_next 100\55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16000" cy="6858000"/>
          </a:xfrm>
          <a:prstGeom prst="rect">
            <a:avLst/>
          </a:prstGeom>
          <a:noFill/>
        </p:spPr>
      </p:pic>
      <p:sp>
        <p:nvSpPr>
          <p:cNvPr id="9219" name="Содержимое 2"/>
          <p:cNvSpPr>
            <a:spLocks noGrp="1"/>
          </p:cNvSpPr>
          <p:nvPr>
            <p:ph idx="1"/>
          </p:nvPr>
        </p:nvSpPr>
        <p:spPr>
          <a:xfrm>
            <a:off x="1643042" y="1214422"/>
            <a:ext cx="7696200" cy="5057775"/>
          </a:xfrm>
        </p:spPr>
        <p:txBody>
          <a:bodyPr/>
          <a:lstStyle/>
          <a:p>
            <a:pPr>
              <a:buFontTx/>
              <a:buNone/>
            </a:pPr>
            <a:r>
              <a:rPr lang="ru-RU" sz="2800" i="1" dirty="0" smtClean="0">
                <a:solidFill>
                  <a:srgbClr val="000099"/>
                </a:solidFill>
              </a:rPr>
              <a:t>Он взрослых изводил вопросом «Почему</a:t>
            </a:r>
            <a:r>
              <a:rPr lang="ru-RU" sz="2800" i="1" dirty="0" smtClean="0">
                <a:solidFill>
                  <a:srgbClr val="000099"/>
                </a:solidFill>
              </a:rPr>
              <a:t>?»,  </a:t>
            </a:r>
            <a:endParaRPr lang="ru-RU" sz="2800" i="1" dirty="0" smtClean="0">
              <a:solidFill>
                <a:srgbClr val="000099"/>
              </a:solidFill>
            </a:endParaRPr>
          </a:p>
          <a:p>
            <a:pPr>
              <a:buFontTx/>
              <a:buNone/>
            </a:pPr>
            <a:r>
              <a:rPr lang="ru-RU" sz="2800" i="1" dirty="0" smtClean="0">
                <a:solidFill>
                  <a:srgbClr val="000099"/>
                </a:solidFill>
              </a:rPr>
              <a:t>Его прозвали «маленький философ».</a:t>
            </a:r>
          </a:p>
          <a:p>
            <a:pPr>
              <a:buFontTx/>
              <a:buNone/>
            </a:pPr>
            <a:r>
              <a:rPr lang="ru-RU" sz="2800" i="1" dirty="0" smtClean="0">
                <a:solidFill>
                  <a:srgbClr val="000099"/>
                </a:solidFill>
              </a:rPr>
              <a:t>Но только он подрос, как начали ему</a:t>
            </a:r>
            <a:endParaRPr lang="en-US" sz="2800" i="1" dirty="0" smtClean="0">
              <a:solidFill>
                <a:srgbClr val="000099"/>
              </a:solidFill>
            </a:endParaRPr>
          </a:p>
          <a:p>
            <a:pPr>
              <a:buFontTx/>
              <a:buNone/>
            </a:pPr>
            <a:r>
              <a:rPr lang="ru-RU" sz="2800" i="1" dirty="0" smtClean="0">
                <a:solidFill>
                  <a:srgbClr val="000099"/>
                </a:solidFill>
              </a:rPr>
              <a:t>Преподносить ответы без вопросов.</a:t>
            </a:r>
            <a:endParaRPr lang="en-US" sz="2800" i="1" dirty="0" smtClean="0">
              <a:solidFill>
                <a:srgbClr val="000099"/>
              </a:solidFill>
            </a:endParaRPr>
          </a:p>
          <a:p>
            <a:pPr>
              <a:buFontTx/>
              <a:buNone/>
            </a:pPr>
            <a:r>
              <a:rPr lang="ru-RU" sz="2800" i="1" dirty="0" smtClean="0">
                <a:solidFill>
                  <a:srgbClr val="000099"/>
                </a:solidFill>
              </a:rPr>
              <a:t>И с этих пор он больше никому</a:t>
            </a:r>
            <a:endParaRPr lang="en-US" sz="2800" i="1" dirty="0" smtClean="0">
              <a:solidFill>
                <a:srgbClr val="000099"/>
              </a:solidFill>
            </a:endParaRPr>
          </a:p>
          <a:p>
            <a:pPr>
              <a:buFontTx/>
              <a:buNone/>
            </a:pPr>
            <a:r>
              <a:rPr lang="ru-RU" sz="2800" i="1" dirty="0" smtClean="0">
                <a:solidFill>
                  <a:srgbClr val="000099"/>
                </a:solidFill>
              </a:rPr>
              <a:t>Не задает вопросов «Почему</a:t>
            </a:r>
            <a:r>
              <a:rPr lang="ru-RU" sz="2800" i="1" dirty="0" smtClean="0">
                <a:solidFill>
                  <a:srgbClr val="000099"/>
                </a:solidFill>
              </a:rPr>
              <a:t>?»</a:t>
            </a:r>
            <a:endParaRPr lang="ru-RU" sz="2800" i="1" dirty="0" smtClean="0">
              <a:solidFill>
                <a:srgbClr val="000099"/>
              </a:solidFill>
            </a:endParaRPr>
          </a:p>
          <a:p>
            <a:pPr>
              <a:buFontTx/>
              <a:buNone/>
            </a:pPr>
            <a:r>
              <a:rPr lang="ru-RU" sz="2800" i="1" dirty="0" smtClean="0">
                <a:solidFill>
                  <a:srgbClr val="000099"/>
                </a:solidFill>
              </a:rPr>
              <a:t>                              С</a:t>
            </a:r>
            <a:r>
              <a:rPr lang="ru-RU" sz="2800" i="1" dirty="0" smtClean="0">
                <a:solidFill>
                  <a:srgbClr val="000099"/>
                </a:solidFill>
              </a:rPr>
              <a:t>. Я. Маршак</a:t>
            </a:r>
          </a:p>
          <a:p>
            <a:pPr>
              <a:spcBef>
                <a:spcPct val="50000"/>
              </a:spcBef>
            </a:pPr>
            <a:endParaRPr lang="ru-RU" dirty="0" smtClean="0"/>
          </a:p>
          <a:p>
            <a:pPr>
              <a:buFontTx/>
              <a:buNone/>
            </a:pPr>
            <a:endParaRPr lang="ru-RU" dirty="0" smtClean="0"/>
          </a:p>
        </p:txBody>
      </p:sp>
      <p:pic>
        <p:nvPicPr>
          <p:cNvPr id="4" name="Picture 3" descr="C:\Documents and Settings\Admin\Рабочий стол\72624091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82704" y="3429000"/>
            <a:ext cx="2661296" cy="2500330"/>
          </a:xfrm>
          <a:prstGeom prst="rect">
            <a:avLst/>
          </a:prstGeom>
          <a:noFill/>
        </p:spPr>
      </p:pic>
      <p:pic>
        <p:nvPicPr>
          <p:cNvPr id="5" name="Picture 2" descr="C:\Documents and Settings\Admin\Рабочий стол\Deti24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500042"/>
            <a:ext cx="1857375" cy="18954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Documents and Settings\Admin\Рабочий стол\фоны для през\фоновые рисунки\13б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928662" y="500042"/>
            <a:ext cx="6858048" cy="1752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4000" b="1" i="0" u="none" strike="noStrike" kern="120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</a:t>
            </a:r>
            <a:r>
              <a:rPr lang="ru-RU" sz="17600" dirty="0" smtClean="0">
                <a:solidFill>
                  <a:srgbClr val="006600"/>
                </a:solidFill>
                <a:latin typeface="Monotype Corsiva" pitchFamily="66" charset="0"/>
              </a:rPr>
              <a:t>Не существует сколько-нибудь достоверных тестов</a:t>
            </a:r>
            <a:br>
              <a:rPr lang="ru-RU" sz="17600" dirty="0" smtClean="0">
                <a:solidFill>
                  <a:srgbClr val="006600"/>
                </a:solidFill>
                <a:latin typeface="Monotype Corsiva" pitchFamily="66" charset="0"/>
              </a:rPr>
            </a:br>
            <a:r>
              <a:rPr lang="ru-RU" sz="17600" dirty="0" smtClean="0">
                <a:solidFill>
                  <a:srgbClr val="006600"/>
                </a:solidFill>
                <a:latin typeface="Monotype Corsiva" pitchFamily="66" charset="0"/>
              </a:rPr>
              <a:t> на одарённость, </a:t>
            </a:r>
            <a:endParaRPr lang="en-US" sz="17600" dirty="0" smtClean="0">
              <a:solidFill>
                <a:srgbClr val="006600"/>
              </a:solidFill>
              <a:latin typeface="Monotype Corsiva" pitchFamily="66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7600" dirty="0" smtClean="0">
                <a:solidFill>
                  <a:srgbClr val="006600"/>
                </a:solidFill>
                <a:latin typeface="Monotype Corsiva" pitchFamily="66" charset="0"/>
              </a:rPr>
              <a:t>кроме </a:t>
            </a:r>
            <a:r>
              <a:rPr lang="ru-RU" sz="17600" dirty="0" smtClean="0">
                <a:solidFill>
                  <a:srgbClr val="006600"/>
                </a:solidFill>
                <a:latin typeface="Monotype Corsiva" pitchFamily="66" charset="0"/>
              </a:rPr>
              <a:t>тех, которые проявляются в</a:t>
            </a:r>
            <a:br>
              <a:rPr lang="ru-RU" sz="17600" dirty="0" smtClean="0">
                <a:solidFill>
                  <a:srgbClr val="006600"/>
                </a:solidFill>
                <a:latin typeface="Monotype Corsiva" pitchFamily="66" charset="0"/>
              </a:rPr>
            </a:br>
            <a:r>
              <a:rPr lang="ru-RU" sz="17600" dirty="0" smtClean="0">
                <a:solidFill>
                  <a:srgbClr val="006600"/>
                </a:solidFill>
                <a:latin typeface="Monotype Corsiva" pitchFamily="66" charset="0"/>
              </a:rPr>
              <a:t>результате активного участия хотя бы в самой</a:t>
            </a:r>
            <a:br>
              <a:rPr lang="ru-RU" sz="17600" dirty="0" smtClean="0">
                <a:solidFill>
                  <a:srgbClr val="006600"/>
                </a:solidFill>
                <a:latin typeface="Monotype Corsiva" pitchFamily="66" charset="0"/>
              </a:rPr>
            </a:br>
            <a:r>
              <a:rPr lang="ru-RU" sz="17600" dirty="0" smtClean="0">
                <a:solidFill>
                  <a:srgbClr val="006600"/>
                </a:solidFill>
                <a:latin typeface="Monotype Corsiva" pitchFamily="66" charset="0"/>
              </a:rPr>
              <a:t>маленькой исследовательской работе</a:t>
            </a:r>
            <a:br>
              <a:rPr lang="ru-RU" sz="17600" dirty="0" smtClean="0">
                <a:solidFill>
                  <a:srgbClr val="006600"/>
                </a:solidFill>
                <a:latin typeface="Monotype Corsiva" pitchFamily="66" charset="0"/>
              </a:rPr>
            </a:br>
            <a:r>
              <a:rPr lang="ru-RU" sz="17600" dirty="0" smtClean="0">
                <a:solidFill>
                  <a:srgbClr val="006600"/>
                </a:solidFill>
                <a:latin typeface="Monotype Corsiva" pitchFamily="66" charset="0"/>
              </a:rPr>
              <a:t>А.Н.Колмогоров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ru-RU" sz="24000" b="1" i="0" u="none" strike="noStrike" kern="1200" normalizeH="0" baseline="0" noProof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3200" b="1" i="0" u="none" strike="noStrike" kern="1200" normalizeH="0" baseline="0" noProof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Documents and Settings\Admin\Рабочий стол\фоны для през\фоновые рисунки\13б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285720" y="428604"/>
            <a:ext cx="8286808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формирование: 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4800" b="1" i="1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готовности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1" i="1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 самообразованию,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4800" b="1" i="1" u="none" strike="noStrike" cap="none" normalizeH="0" baseline="0" dirty="0" smtClean="0">
                <a:ln>
                  <a:noFill/>
                </a:ln>
                <a:solidFill>
                  <a:srgbClr val="6600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определённого уровня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1" i="1" u="none" strike="noStrike" cap="none" normalizeH="0" baseline="0" dirty="0" smtClean="0">
                <a:ln>
                  <a:noFill/>
                </a:ln>
                <a:solidFill>
                  <a:srgbClr val="6600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познавательной культуры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1" i="1" u="none" strike="noStrike" cap="none" normalizeH="0" baseline="0" dirty="0" smtClean="0">
                <a:ln>
                  <a:noFill/>
                </a:ln>
                <a:solidFill>
                  <a:srgbClr val="6600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 познавательных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1" i="1" u="none" strike="noStrike" cap="none" normalizeH="0" baseline="0" dirty="0" smtClean="0">
                <a:ln>
                  <a:noFill/>
                </a:ln>
                <a:solidFill>
                  <a:srgbClr val="6600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интересов учащихся. 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rgbClr val="660033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Documents and Settings\Admin\Рабочий стол\фоны для през\фоновые рисунки\13б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1500166" y="642918"/>
            <a:ext cx="6329682" cy="48320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i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Исследование</a:t>
            </a:r>
            <a:r>
              <a:rPr lang="ru-RU" sz="4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– </a:t>
            </a:r>
            <a:endParaRPr lang="en-US" sz="44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это </a:t>
            </a:r>
            <a:r>
              <a:rPr lang="ru-RU" sz="4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бескорыстный </a:t>
            </a:r>
            <a:endParaRPr lang="en-US" sz="44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поиск </a:t>
            </a:r>
            <a:r>
              <a:rPr lang="ru-RU" sz="4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истины, </a:t>
            </a:r>
            <a:endParaRPr lang="en-US" sz="44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всегда </a:t>
            </a:r>
            <a:r>
              <a:rPr lang="ru-RU" sz="4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творчество. </a:t>
            </a:r>
            <a:endParaRPr lang="en-US" sz="44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Исследовательская </a:t>
            </a:r>
            <a:endParaRPr lang="en-US" sz="44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деятельность </a:t>
            </a:r>
            <a:endParaRPr lang="en-US" sz="44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должна </a:t>
            </a:r>
            <a:r>
              <a:rPr lang="ru-RU" sz="4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быть </a:t>
            </a:r>
            <a:r>
              <a:rPr lang="ru-RU" sz="4400" b="1" i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свободной</a:t>
            </a:r>
            <a:r>
              <a:rPr lang="ru-RU" sz="44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endParaRPr lang="ru-RU" sz="4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4" descr="D:\Документы\Downloads\images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58" y="3786190"/>
            <a:ext cx="2500330" cy="28229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Documents and Settings\Admin\Рабочий стол\фоны для през\фоновые рисунки\13б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1071538" y="1785926"/>
            <a:ext cx="7772400" cy="300039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Исследование – </a:t>
            </a:r>
            <a:r>
              <a:rPr kumimoji="0" lang="en-US" sz="5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en-US" sz="5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5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это процесс поиска</a:t>
            </a:r>
            <a:r>
              <a:rPr kumimoji="0" lang="ru-RU" sz="5400" b="0" i="0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ru-RU" sz="5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неизвестного, </a:t>
            </a:r>
            <a:r>
              <a:rPr kumimoji="0" lang="en-US" sz="5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en-US" sz="5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5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новых знаний; </a:t>
            </a:r>
            <a:r>
              <a:rPr kumimoji="0" lang="en-US" sz="5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en-US" sz="5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5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один из видов </a:t>
            </a:r>
            <a:r>
              <a:rPr kumimoji="0" lang="en-US" sz="5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en-US" sz="5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5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познавательной </a:t>
            </a:r>
            <a:r>
              <a:rPr kumimoji="0" lang="en-US" sz="5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en-US" sz="5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5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деятельности.</a:t>
            </a:r>
            <a:endParaRPr kumimoji="0" lang="ru-RU" sz="54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8" name="Picture 4" descr="D:\Документы\Downloads\images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20" y="3571876"/>
            <a:ext cx="2500330" cy="28229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Admin\Рабочий стол\для презентации\81502489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7998"/>
          </a:xfrm>
          <a:prstGeom prst="rect">
            <a:avLst/>
          </a:prstGeom>
          <a:noFill/>
        </p:spPr>
      </p:pic>
      <p:sp>
        <p:nvSpPr>
          <p:cNvPr id="8" name="Подзаголовок 7"/>
          <p:cNvSpPr>
            <a:spLocks noGrp="1"/>
          </p:cNvSpPr>
          <p:nvPr>
            <p:ph type="subTitle" idx="1"/>
          </p:nvPr>
        </p:nvSpPr>
        <p:spPr>
          <a:xfrm>
            <a:off x="2357422" y="2071678"/>
            <a:ext cx="6400800" cy="4071966"/>
          </a:xfrm>
        </p:spPr>
        <p:txBody>
          <a:bodyPr>
            <a:normAutofit fontScale="85000" lnSpcReduction="10000"/>
          </a:bodyPr>
          <a:lstStyle/>
          <a:p>
            <a:r>
              <a:rPr lang="ru-RU" b="1" i="1" dirty="0" smtClean="0">
                <a:solidFill>
                  <a:srgbClr val="660033"/>
                </a:solidFill>
              </a:rPr>
              <a:t>Образовательные: </a:t>
            </a:r>
            <a:endParaRPr lang="ru-RU" b="1" i="1" dirty="0" smtClean="0">
              <a:solidFill>
                <a:srgbClr val="660033"/>
              </a:solidFill>
            </a:endParaRPr>
          </a:p>
          <a:p>
            <a:r>
              <a:rPr lang="ru-RU" dirty="0" smtClean="0">
                <a:solidFill>
                  <a:srgbClr val="660033"/>
                </a:solidFill>
              </a:rPr>
              <a:t>активизация </a:t>
            </a:r>
            <a:r>
              <a:rPr lang="ru-RU" dirty="0" smtClean="0">
                <a:solidFill>
                  <a:srgbClr val="660033"/>
                </a:solidFill>
              </a:rPr>
              <a:t>и актуализация знаний, </a:t>
            </a:r>
            <a:endParaRPr lang="ru-RU" dirty="0" smtClean="0">
              <a:solidFill>
                <a:srgbClr val="660033"/>
              </a:solidFill>
            </a:endParaRPr>
          </a:p>
          <a:p>
            <a:r>
              <a:rPr lang="ru-RU" dirty="0" smtClean="0">
                <a:solidFill>
                  <a:srgbClr val="660033"/>
                </a:solidFill>
              </a:rPr>
              <a:t>полученных </a:t>
            </a:r>
            <a:r>
              <a:rPr lang="ru-RU" dirty="0" smtClean="0">
                <a:solidFill>
                  <a:srgbClr val="660033"/>
                </a:solidFill>
              </a:rPr>
              <a:t>школьниками при изучении </a:t>
            </a:r>
            <a:endParaRPr lang="ru-RU" dirty="0" smtClean="0">
              <a:solidFill>
                <a:srgbClr val="660033"/>
              </a:solidFill>
            </a:endParaRPr>
          </a:p>
          <a:p>
            <a:r>
              <a:rPr lang="ru-RU" dirty="0" smtClean="0">
                <a:solidFill>
                  <a:srgbClr val="660033"/>
                </a:solidFill>
              </a:rPr>
              <a:t>определённой </a:t>
            </a:r>
            <a:r>
              <a:rPr lang="ru-RU" dirty="0" smtClean="0">
                <a:solidFill>
                  <a:srgbClr val="660033"/>
                </a:solidFill>
              </a:rPr>
              <a:t>темы; </a:t>
            </a:r>
            <a:endParaRPr lang="ru-RU" dirty="0" smtClean="0">
              <a:solidFill>
                <a:srgbClr val="660033"/>
              </a:solidFill>
            </a:endParaRPr>
          </a:p>
          <a:p>
            <a:r>
              <a:rPr lang="ru-RU" dirty="0" smtClean="0">
                <a:solidFill>
                  <a:srgbClr val="660033"/>
                </a:solidFill>
              </a:rPr>
              <a:t>систематизация </a:t>
            </a:r>
            <a:r>
              <a:rPr lang="ru-RU" dirty="0" smtClean="0">
                <a:solidFill>
                  <a:srgbClr val="660033"/>
                </a:solidFill>
              </a:rPr>
              <a:t>знаний; </a:t>
            </a:r>
            <a:endParaRPr lang="ru-RU" dirty="0" smtClean="0">
              <a:solidFill>
                <a:srgbClr val="660033"/>
              </a:solidFill>
            </a:endParaRPr>
          </a:p>
          <a:p>
            <a:endParaRPr lang="ru-RU" dirty="0" smtClean="0">
              <a:solidFill>
                <a:srgbClr val="660033"/>
              </a:solidFill>
            </a:endParaRPr>
          </a:p>
          <a:p>
            <a:r>
              <a:rPr lang="ru-RU" dirty="0" smtClean="0">
                <a:solidFill>
                  <a:srgbClr val="660033"/>
                </a:solidFill>
              </a:rPr>
              <a:t>знакомство </a:t>
            </a:r>
            <a:r>
              <a:rPr lang="ru-RU" dirty="0" smtClean="0">
                <a:solidFill>
                  <a:srgbClr val="660033"/>
                </a:solidFill>
              </a:rPr>
              <a:t>с комплексом материалов, </a:t>
            </a:r>
            <a:endParaRPr lang="ru-RU" dirty="0" smtClean="0">
              <a:solidFill>
                <a:srgbClr val="660033"/>
              </a:solidFill>
            </a:endParaRPr>
          </a:p>
          <a:p>
            <a:r>
              <a:rPr lang="ru-RU" dirty="0" smtClean="0">
                <a:solidFill>
                  <a:srgbClr val="660033"/>
                </a:solidFill>
              </a:rPr>
              <a:t>заведомо </a:t>
            </a:r>
            <a:r>
              <a:rPr lang="ru-RU" dirty="0" smtClean="0">
                <a:solidFill>
                  <a:srgbClr val="660033"/>
                </a:solidFill>
              </a:rPr>
              <a:t>выходящими за пределы школьной программы.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786182" y="428604"/>
            <a:ext cx="4254370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Задачи</a:t>
            </a:r>
          </a:p>
          <a:p>
            <a:pPr algn="ctr"/>
            <a:r>
              <a:rPr lang="ru-RU" sz="3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исследовательской </a:t>
            </a:r>
          </a:p>
          <a:p>
            <a:pPr algn="ctr"/>
            <a:r>
              <a:rPr lang="ru-RU" sz="3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деятельности</a:t>
            </a:r>
            <a:endParaRPr lang="ru-RU" sz="3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8" grpI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Admin\Рабочий стол\для презентации\81502489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7998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3714744" y="214290"/>
            <a:ext cx="4254370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Задачи</a:t>
            </a:r>
          </a:p>
          <a:p>
            <a:pPr algn="ctr"/>
            <a:r>
              <a:rPr lang="ru-RU" sz="3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исследовательской </a:t>
            </a:r>
          </a:p>
          <a:p>
            <a:pPr algn="ctr"/>
            <a:r>
              <a:rPr lang="ru-RU" sz="3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деятельности</a:t>
            </a:r>
            <a:endParaRPr lang="ru-RU" sz="3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2357422" y="1857364"/>
            <a:ext cx="6400800" cy="4500594"/>
          </a:xfrm>
        </p:spPr>
        <p:txBody>
          <a:bodyPr>
            <a:normAutofit fontScale="62500" lnSpcReduction="20000"/>
          </a:bodyPr>
          <a:lstStyle/>
          <a:p>
            <a:r>
              <a:rPr lang="ru-RU" sz="4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Развивающие:</a:t>
            </a:r>
            <a:r>
              <a:rPr lang="ru-RU" sz="4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4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46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развитие </a:t>
            </a:r>
            <a:r>
              <a:rPr lang="ru-RU" sz="46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умения размышлять в контексте изучаемой темы, анализировать, сравнивать, </a:t>
            </a:r>
            <a:endParaRPr lang="ru-RU" sz="4600" dirty="0" smtClean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46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делать </a:t>
            </a:r>
            <a:r>
              <a:rPr lang="ru-RU" sz="46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собственные выводы; </a:t>
            </a:r>
            <a:endParaRPr lang="ru-RU" sz="4600" dirty="0" smtClean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46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отбирать </a:t>
            </a:r>
            <a:r>
              <a:rPr lang="ru-RU" sz="46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и систематизировать материал; </a:t>
            </a:r>
            <a:endParaRPr lang="ru-RU" sz="4600" dirty="0" smtClean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46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использовать </a:t>
            </a:r>
            <a:r>
              <a:rPr lang="ru-RU" sz="46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ИКТ при оформлении проведённого исследования; </a:t>
            </a:r>
            <a:endParaRPr lang="ru-RU" sz="4600" dirty="0" smtClean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46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публично </a:t>
            </a:r>
            <a:r>
              <a:rPr lang="ru-RU" sz="46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представлять результаты исследования.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Admin\Рабочий стол\для презентации\81502489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7998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3786182" y="428604"/>
            <a:ext cx="4254370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Задачи</a:t>
            </a:r>
          </a:p>
          <a:p>
            <a:pPr algn="ctr"/>
            <a:r>
              <a:rPr lang="ru-RU" sz="3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исследовательской </a:t>
            </a:r>
          </a:p>
          <a:p>
            <a:pPr algn="ctr"/>
            <a:r>
              <a:rPr lang="ru-RU" sz="3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деятельности</a:t>
            </a:r>
            <a:endParaRPr lang="ru-RU" sz="3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2428860" y="2143116"/>
            <a:ext cx="6400800" cy="2286016"/>
          </a:xfrm>
        </p:spPr>
        <p:txBody>
          <a:bodyPr>
            <a:normAutofit fontScale="92500" lnSpcReduction="10000"/>
          </a:bodyPr>
          <a:lstStyle/>
          <a:p>
            <a:r>
              <a:rPr lang="ru-RU" sz="3500" b="1" i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Воспитательные:</a:t>
            </a:r>
            <a:r>
              <a:rPr lang="ru-RU" sz="3500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500" dirty="0" smtClean="0">
              <a:solidFill>
                <a:srgbClr val="660066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500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создание такого продукта,</a:t>
            </a:r>
          </a:p>
          <a:p>
            <a:r>
              <a:rPr lang="ru-RU" sz="3500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который будет интересен </a:t>
            </a:r>
            <a:endParaRPr lang="ru-RU" sz="3500" dirty="0" smtClean="0">
              <a:solidFill>
                <a:srgbClr val="660066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500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другим </a:t>
            </a:r>
            <a:r>
              <a:rPr lang="ru-RU" sz="3500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и востребован </a:t>
            </a:r>
            <a:r>
              <a:rPr lang="ru-RU" sz="3500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другими..</a:t>
            </a:r>
            <a:endParaRPr lang="ru-RU" sz="3500" dirty="0" smtClean="0">
              <a:solidFill>
                <a:srgbClr val="660066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Admin\Рабочий стол\фоны для през\фоновые рисунки\13б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57166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b="1" dirty="0" smtClean="0">
                <a:solidFill>
                  <a:srgbClr val="C00000"/>
                </a:solidFill>
              </a:rPr>
              <a:t>В основе исследовательской деятельности лежат:</a:t>
            </a:r>
            <a:endParaRPr lang="en-US" b="1" dirty="0" smtClean="0">
              <a:solidFill>
                <a:srgbClr val="C00000"/>
              </a:solidFill>
              <a:effectLst/>
            </a:endParaRPr>
          </a:p>
        </p:txBody>
      </p:sp>
      <p:sp>
        <p:nvSpPr>
          <p:cNvPr id="53251" name="Rectangle 3"/>
          <p:cNvSpPr>
            <a:spLocks noChangeArrowheads="1"/>
          </p:cNvSpPr>
          <p:nvPr/>
        </p:nvSpPr>
        <p:spPr bwMode="gray">
          <a:xfrm>
            <a:off x="500034" y="1643050"/>
            <a:ext cx="6357982" cy="714380"/>
          </a:xfrm>
          <a:prstGeom prst="rect">
            <a:avLst/>
          </a:prstGeom>
          <a:gradFill rotWithShape="1">
            <a:gsLst>
              <a:gs pos="0">
                <a:srgbClr val="004B70">
                  <a:alpha val="79999"/>
                </a:srgbClr>
              </a:gs>
              <a:gs pos="100000">
                <a:srgbClr val="E98931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ru-RU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572264" y="1428736"/>
            <a:ext cx="1098550" cy="1001712"/>
            <a:chOff x="1488" y="1968"/>
            <a:chExt cx="432" cy="432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1488" y="1968"/>
              <a:ext cx="432" cy="432"/>
              <a:chOff x="2014" y="1921"/>
              <a:chExt cx="1680" cy="1680"/>
            </a:xfrm>
          </p:grpSpPr>
          <p:sp>
            <p:nvSpPr>
              <p:cNvPr id="53277" name="Oval 6"/>
              <p:cNvSpPr>
                <a:spLocks noChangeArrowheads="1"/>
              </p:cNvSpPr>
              <p:nvPr/>
            </p:nvSpPr>
            <p:spPr bwMode="gray">
              <a:xfrm>
                <a:off x="2014" y="1921"/>
                <a:ext cx="1680" cy="1680"/>
              </a:xfrm>
              <a:prstGeom prst="ellipse">
                <a:avLst/>
              </a:prstGeom>
              <a:gradFill rotWithShape="1">
                <a:gsLst>
                  <a:gs pos="0">
                    <a:srgbClr val="FF9900"/>
                  </a:gs>
                  <a:gs pos="100000">
                    <a:srgbClr val="643C00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ru-RU"/>
              </a:p>
            </p:txBody>
          </p:sp>
          <p:sp>
            <p:nvSpPr>
              <p:cNvPr id="53278" name="Freeform 7"/>
              <p:cNvSpPr>
                <a:spLocks/>
              </p:cNvSpPr>
              <p:nvPr/>
            </p:nvSpPr>
            <p:spPr bwMode="gray">
              <a:xfrm>
                <a:off x="2208" y="1948"/>
                <a:ext cx="1296" cy="634"/>
              </a:xfrm>
              <a:custGeom>
                <a:avLst/>
                <a:gdLst>
                  <a:gd name="T0" fmla="*/ 1252 w 1321"/>
                  <a:gd name="T1" fmla="*/ 318 h 712"/>
                  <a:gd name="T2" fmla="*/ 1268 w 1321"/>
                  <a:gd name="T3" fmla="*/ 351 h 712"/>
                  <a:gd name="T4" fmla="*/ 1271 w 1321"/>
                  <a:gd name="T5" fmla="*/ 381 h 712"/>
                  <a:gd name="T6" fmla="*/ 1266 w 1321"/>
                  <a:gd name="T7" fmla="*/ 409 h 712"/>
                  <a:gd name="T8" fmla="*/ 1249 w 1321"/>
                  <a:gd name="T9" fmla="*/ 436 h 712"/>
                  <a:gd name="T10" fmla="*/ 1224 w 1321"/>
                  <a:gd name="T11" fmla="*/ 459 h 712"/>
                  <a:gd name="T12" fmla="*/ 1193 w 1321"/>
                  <a:gd name="T13" fmla="*/ 479 h 712"/>
                  <a:gd name="T14" fmla="*/ 1151 w 1321"/>
                  <a:gd name="T15" fmla="*/ 498 h 712"/>
                  <a:gd name="T16" fmla="*/ 1104 w 1321"/>
                  <a:gd name="T17" fmla="*/ 515 h 712"/>
                  <a:gd name="T18" fmla="*/ 1051 w 1321"/>
                  <a:gd name="T19" fmla="*/ 529 h 712"/>
                  <a:gd name="T20" fmla="*/ 992 w 1321"/>
                  <a:gd name="T21" fmla="*/ 541 h 712"/>
                  <a:gd name="T22" fmla="*/ 931 w 1321"/>
                  <a:gd name="T23" fmla="*/ 550 h 712"/>
                  <a:gd name="T24" fmla="*/ 862 w 1321"/>
                  <a:gd name="T25" fmla="*/ 558 h 712"/>
                  <a:gd name="T26" fmla="*/ 793 w 1321"/>
                  <a:gd name="T27" fmla="*/ 563 h 712"/>
                  <a:gd name="T28" fmla="*/ 765 w 1321"/>
                  <a:gd name="T29" fmla="*/ 565 h 712"/>
                  <a:gd name="T30" fmla="*/ 458 w 1321"/>
                  <a:gd name="T31" fmla="*/ 565 h 712"/>
                  <a:gd name="T32" fmla="*/ 454 w 1321"/>
                  <a:gd name="T33" fmla="*/ 565 h 712"/>
                  <a:gd name="T34" fmla="*/ 393 w 1321"/>
                  <a:gd name="T35" fmla="*/ 561 h 712"/>
                  <a:gd name="T36" fmla="*/ 335 w 1321"/>
                  <a:gd name="T37" fmla="*/ 558 h 712"/>
                  <a:gd name="T38" fmla="*/ 280 w 1321"/>
                  <a:gd name="T39" fmla="*/ 552 h 712"/>
                  <a:gd name="T40" fmla="*/ 227 w 1321"/>
                  <a:gd name="T41" fmla="*/ 547 h 712"/>
                  <a:gd name="T42" fmla="*/ 179 w 1321"/>
                  <a:gd name="T43" fmla="*/ 537 h 712"/>
                  <a:gd name="T44" fmla="*/ 135 w 1321"/>
                  <a:gd name="T45" fmla="*/ 525 h 712"/>
                  <a:gd name="T46" fmla="*/ 98 w 1321"/>
                  <a:gd name="T47" fmla="*/ 514 h 712"/>
                  <a:gd name="T48" fmla="*/ 65 w 1321"/>
                  <a:gd name="T49" fmla="*/ 500 h 712"/>
                  <a:gd name="T50" fmla="*/ 37 w 1321"/>
                  <a:gd name="T51" fmla="*/ 482 h 712"/>
                  <a:gd name="T52" fmla="*/ 18 w 1321"/>
                  <a:gd name="T53" fmla="*/ 462 h 712"/>
                  <a:gd name="T54" fmla="*/ 6 w 1321"/>
                  <a:gd name="T55" fmla="*/ 439 h 712"/>
                  <a:gd name="T56" fmla="*/ 0 w 1321"/>
                  <a:gd name="T57" fmla="*/ 416 h 712"/>
                  <a:gd name="T58" fmla="*/ 0 w 1321"/>
                  <a:gd name="T59" fmla="*/ 412 h 712"/>
                  <a:gd name="T60" fmla="*/ 4 w 1321"/>
                  <a:gd name="T61" fmla="*/ 386 h 712"/>
                  <a:gd name="T62" fmla="*/ 16 w 1321"/>
                  <a:gd name="T63" fmla="*/ 354 h 712"/>
                  <a:gd name="T64" fmla="*/ 49 w 1321"/>
                  <a:gd name="T65" fmla="*/ 293 h 712"/>
                  <a:gd name="T66" fmla="*/ 90 w 1321"/>
                  <a:gd name="T67" fmla="*/ 237 h 712"/>
                  <a:gd name="T68" fmla="*/ 141 w 1321"/>
                  <a:gd name="T69" fmla="*/ 186 h 712"/>
                  <a:gd name="T70" fmla="*/ 196 w 1321"/>
                  <a:gd name="T71" fmla="*/ 140 h 712"/>
                  <a:gd name="T72" fmla="*/ 260 w 1321"/>
                  <a:gd name="T73" fmla="*/ 99 h 712"/>
                  <a:gd name="T74" fmla="*/ 329 w 1321"/>
                  <a:gd name="T75" fmla="*/ 65 h 712"/>
                  <a:gd name="T76" fmla="*/ 399 w 1321"/>
                  <a:gd name="T77" fmla="*/ 37 h 712"/>
                  <a:gd name="T78" fmla="*/ 479 w 1321"/>
                  <a:gd name="T79" fmla="*/ 17 h 712"/>
                  <a:gd name="T80" fmla="*/ 559 w 1321"/>
                  <a:gd name="T81" fmla="*/ 4 h 712"/>
                  <a:gd name="T82" fmla="*/ 642 w 1321"/>
                  <a:gd name="T83" fmla="*/ 0 h 712"/>
                  <a:gd name="T84" fmla="*/ 642 w 1321"/>
                  <a:gd name="T85" fmla="*/ 0 h 712"/>
                  <a:gd name="T86" fmla="*/ 731 w 1321"/>
                  <a:gd name="T87" fmla="*/ 4 h 712"/>
                  <a:gd name="T88" fmla="*/ 815 w 1321"/>
                  <a:gd name="T89" fmla="*/ 18 h 712"/>
                  <a:gd name="T90" fmla="*/ 897 w 1321"/>
                  <a:gd name="T91" fmla="*/ 42 h 712"/>
                  <a:gd name="T92" fmla="*/ 972 w 1321"/>
                  <a:gd name="T93" fmla="*/ 71 h 712"/>
                  <a:gd name="T94" fmla="*/ 1042 w 1321"/>
                  <a:gd name="T95" fmla="*/ 109 h 712"/>
                  <a:gd name="T96" fmla="*/ 1106 w 1321"/>
                  <a:gd name="T97" fmla="*/ 154 h 712"/>
                  <a:gd name="T98" fmla="*/ 1163 w 1321"/>
                  <a:gd name="T99" fmla="*/ 203 h 712"/>
                  <a:gd name="T100" fmla="*/ 1211 w 1321"/>
                  <a:gd name="T101" fmla="*/ 257 h 712"/>
                  <a:gd name="T102" fmla="*/ 1252 w 1321"/>
                  <a:gd name="T103" fmla="*/ 318 h 712"/>
                  <a:gd name="T104" fmla="*/ 1252 w 1321"/>
                  <a:gd name="T105" fmla="*/ 318 h 712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1321"/>
                  <a:gd name="T160" fmla="*/ 0 h 712"/>
                  <a:gd name="T161" fmla="*/ 1321 w 1321"/>
                  <a:gd name="T162" fmla="*/ 712 h 712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1321" h="712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FFFF"/>
                  </a:gs>
                  <a:gs pos="100000">
                    <a:srgbClr val="FF9900"/>
                  </a:gs>
                </a:gsLst>
                <a:lin ang="5400000" scaled="1"/>
              </a:gradFill>
              <a:ln w="0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655368" name="Text Box 8"/>
            <p:cNvSpPr txBox="1">
              <a:spLocks noChangeArrowheads="1"/>
            </p:cNvSpPr>
            <p:nvPr/>
          </p:nvSpPr>
          <p:spPr bwMode="gray">
            <a:xfrm>
              <a:off x="1635" y="2016"/>
              <a:ext cx="159" cy="19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>
                <a:defRPr/>
              </a:pPr>
              <a:r>
                <a:rPr lang="ru-RU" sz="2400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Verdana" pitchFamily="34" charset="0"/>
                </a:rPr>
                <a:t>1</a:t>
              </a:r>
              <a:endParaRPr lang="en-US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endParaRPr>
            </a:p>
          </p:txBody>
        </p:sp>
      </p:grpSp>
      <p:sp>
        <p:nvSpPr>
          <p:cNvPr id="53253" name="Text Box 9"/>
          <p:cNvSpPr txBox="1">
            <a:spLocks noChangeArrowheads="1"/>
          </p:cNvSpPr>
          <p:nvPr/>
        </p:nvSpPr>
        <p:spPr bwMode="auto">
          <a:xfrm>
            <a:off x="285720" y="1500174"/>
            <a:ext cx="6215106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algn="r" eaLnBrk="0" hangingPunct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развитие познавательных умений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r" eaLnBrk="0" hangingPunct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навыков учащихся;</a:t>
            </a:r>
          </a:p>
          <a:p>
            <a:pPr algn="r" eaLnBrk="0" hangingPunct="0"/>
            <a:endParaRPr lang="en-US" b="1" dirty="0">
              <a:solidFill>
                <a:srgbClr val="FFFFFF"/>
              </a:solidFill>
            </a:endParaRPr>
          </a:p>
        </p:txBody>
      </p:sp>
      <p:sp>
        <p:nvSpPr>
          <p:cNvPr id="53254" name="Rectangle 10"/>
          <p:cNvSpPr>
            <a:spLocks noChangeArrowheads="1"/>
          </p:cNvSpPr>
          <p:nvPr/>
        </p:nvSpPr>
        <p:spPr bwMode="gray">
          <a:xfrm>
            <a:off x="142844" y="2571745"/>
            <a:ext cx="6072230" cy="714380"/>
          </a:xfrm>
          <a:prstGeom prst="rect">
            <a:avLst/>
          </a:prstGeom>
          <a:gradFill rotWithShape="1">
            <a:gsLst>
              <a:gs pos="0">
                <a:srgbClr val="004B70">
                  <a:alpha val="79999"/>
                </a:srgbClr>
              </a:gs>
              <a:gs pos="100000">
                <a:srgbClr val="418AEB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ru-RU"/>
          </a:p>
        </p:txBody>
      </p: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5929322" y="2428868"/>
            <a:ext cx="1087437" cy="1006475"/>
            <a:chOff x="3938" y="1968"/>
            <a:chExt cx="430" cy="437"/>
          </a:xfrm>
        </p:grpSpPr>
        <p:grpSp>
          <p:nvGrpSpPr>
            <p:cNvPr id="5" name="Group 12"/>
            <p:cNvGrpSpPr>
              <a:grpSpLocks/>
            </p:cNvGrpSpPr>
            <p:nvPr/>
          </p:nvGrpSpPr>
          <p:grpSpPr bwMode="auto">
            <a:xfrm>
              <a:off x="3938" y="1968"/>
              <a:ext cx="430" cy="437"/>
              <a:chOff x="2016" y="1920"/>
              <a:chExt cx="1680" cy="1680"/>
            </a:xfrm>
          </p:grpSpPr>
          <p:sp>
            <p:nvSpPr>
              <p:cNvPr id="53273" name="Oval 13"/>
              <p:cNvSpPr>
                <a:spLocks noChangeArrowheads="1"/>
              </p:cNvSpPr>
              <p:nvPr/>
            </p:nvSpPr>
            <p:spPr bwMode="gray">
              <a:xfrm>
                <a:off x="2016" y="1920"/>
                <a:ext cx="1680" cy="1680"/>
              </a:xfrm>
              <a:prstGeom prst="ellipse">
                <a:avLst/>
              </a:prstGeom>
              <a:gradFill rotWithShape="1">
                <a:gsLst>
                  <a:gs pos="0">
                    <a:srgbClr val="4996E3"/>
                  </a:gs>
                  <a:gs pos="100000">
                    <a:srgbClr val="162D45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ru-RU"/>
              </a:p>
            </p:txBody>
          </p:sp>
          <p:sp>
            <p:nvSpPr>
              <p:cNvPr id="53274" name="Freeform 14"/>
              <p:cNvSpPr>
                <a:spLocks/>
              </p:cNvSpPr>
              <p:nvPr/>
            </p:nvSpPr>
            <p:spPr bwMode="gray">
              <a:xfrm>
                <a:off x="2208" y="1948"/>
                <a:ext cx="1296" cy="634"/>
              </a:xfrm>
              <a:custGeom>
                <a:avLst/>
                <a:gdLst>
                  <a:gd name="T0" fmla="*/ 1252 w 1321"/>
                  <a:gd name="T1" fmla="*/ 318 h 712"/>
                  <a:gd name="T2" fmla="*/ 1268 w 1321"/>
                  <a:gd name="T3" fmla="*/ 351 h 712"/>
                  <a:gd name="T4" fmla="*/ 1271 w 1321"/>
                  <a:gd name="T5" fmla="*/ 381 h 712"/>
                  <a:gd name="T6" fmla="*/ 1266 w 1321"/>
                  <a:gd name="T7" fmla="*/ 409 h 712"/>
                  <a:gd name="T8" fmla="*/ 1249 w 1321"/>
                  <a:gd name="T9" fmla="*/ 436 h 712"/>
                  <a:gd name="T10" fmla="*/ 1224 w 1321"/>
                  <a:gd name="T11" fmla="*/ 459 h 712"/>
                  <a:gd name="T12" fmla="*/ 1193 w 1321"/>
                  <a:gd name="T13" fmla="*/ 479 h 712"/>
                  <a:gd name="T14" fmla="*/ 1151 w 1321"/>
                  <a:gd name="T15" fmla="*/ 498 h 712"/>
                  <a:gd name="T16" fmla="*/ 1104 w 1321"/>
                  <a:gd name="T17" fmla="*/ 515 h 712"/>
                  <a:gd name="T18" fmla="*/ 1051 w 1321"/>
                  <a:gd name="T19" fmla="*/ 529 h 712"/>
                  <a:gd name="T20" fmla="*/ 992 w 1321"/>
                  <a:gd name="T21" fmla="*/ 541 h 712"/>
                  <a:gd name="T22" fmla="*/ 931 w 1321"/>
                  <a:gd name="T23" fmla="*/ 550 h 712"/>
                  <a:gd name="T24" fmla="*/ 862 w 1321"/>
                  <a:gd name="T25" fmla="*/ 558 h 712"/>
                  <a:gd name="T26" fmla="*/ 793 w 1321"/>
                  <a:gd name="T27" fmla="*/ 563 h 712"/>
                  <a:gd name="T28" fmla="*/ 765 w 1321"/>
                  <a:gd name="T29" fmla="*/ 565 h 712"/>
                  <a:gd name="T30" fmla="*/ 458 w 1321"/>
                  <a:gd name="T31" fmla="*/ 565 h 712"/>
                  <a:gd name="T32" fmla="*/ 454 w 1321"/>
                  <a:gd name="T33" fmla="*/ 565 h 712"/>
                  <a:gd name="T34" fmla="*/ 393 w 1321"/>
                  <a:gd name="T35" fmla="*/ 561 h 712"/>
                  <a:gd name="T36" fmla="*/ 335 w 1321"/>
                  <a:gd name="T37" fmla="*/ 558 h 712"/>
                  <a:gd name="T38" fmla="*/ 280 w 1321"/>
                  <a:gd name="T39" fmla="*/ 552 h 712"/>
                  <a:gd name="T40" fmla="*/ 227 w 1321"/>
                  <a:gd name="T41" fmla="*/ 547 h 712"/>
                  <a:gd name="T42" fmla="*/ 179 w 1321"/>
                  <a:gd name="T43" fmla="*/ 537 h 712"/>
                  <a:gd name="T44" fmla="*/ 135 w 1321"/>
                  <a:gd name="T45" fmla="*/ 525 h 712"/>
                  <a:gd name="T46" fmla="*/ 98 w 1321"/>
                  <a:gd name="T47" fmla="*/ 514 h 712"/>
                  <a:gd name="T48" fmla="*/ 65 w 1321"/>
                  <a:gd name="T49" fmla="*/ 500 h 712"/>
                  <a:gd name="T50" fmla="*/ 37 w 1321"/>
                  <a:gd name="T51" fmla="*/ 482 h 712"/>
                  <a:gd name="T52" fmla="*/ 18 w 1321"/>
                  <a:gd name="T53" fmla="*/ 462 h 712"/>
                  <a:gd name="T54" fmla="*/ 6 w 1321"/>
                  <a:gd name="T55" fmla="*/ 439 h 712"/>
                  <a:gd name="T56" fmla="*/ 0 w 1321"/>
                  <a:gd name="T57" fmla="*/ 416 h 712"/>
                  <a:gd name="T58" fmla="*/ 0 w 1321"/>
                  <a:gd name="T59" fmla="*/ 412 h 712"/>
                  <a:gd name="T60" fmla="*/ 4 w 1321"/>
                  <a:gd name="T61" fmla="*/ 386 h 712"/>
                  <a:gd name="T62" fmla="*/ 16 w 1321"/>
                  <a:gd name="T63" fmla="*/ 354 h 712"/>
                  <a:gd name="T64" fmla="*/ 49 w 1321"/>
                  <a:gd name="T65" fmla="*/ 293 h 712"/>
                  <a:gd name="T66" fmla="*/ 90 w 1321"/>
                  <a:gd name="T67" fmla="*/ 237 h 712"/>
                  <a:gd name="T68" fmla="*/ 141 w 1321"/>
                  <a:gd name="T69" fmla="*/ 186 h 712"/>
                  <a:gd name="T70" fmla="*/ 196 w 1321"/>
                  <a:gd name="T71" fmla="*/ 140 h 712"/>
                  <a:gd name="T72" fmla="*/ 260 w 1321"/>
                  <a:gd name="T73" fmla="*/ 99 h 712"/>
                  <a:gd name="T74" fmla="*/ 329 w 1321"/>
                  <a:gd name="T75" fmla="*/ 65 h 712"/>
                  <a:gd name="T76" fmla="*/ 399 w 1321"/>
                  <a:gd name="T77" fmla="*/ 37 h 712"/>
                  <a:gd name="T78" fmla="*/ 479 w 1321"/>
                  <a:gd name="T79" fmla="*/ 17 h 712"/>
                  <a:gd name="T80" fmla="*/ 559 w 1321"/>
                  <a:gd name="T81" fmla="*/ 4 h 712"/>
                  <a:gd name="T82" fmla="*/ 642 w 1321"/>
                  <a:gd name="T83" fmla="*/ 0 h 712"/>
                  <a:gd name="T84" fmla="*/ 642 w 1321"/>
                  <a:gd name="T85" fmla="*/ 0 h 712"/>
                  <a:gd name="T86" fmla="*/ 731 w 1321"/>
                  <a:gd name="T87" fmla="*/ 4 h 712"/>
                  <a:gd name="T88" fmla="*/ 815 w 1321"/>
                  <a:gd name="T89" fmla="*/ 18 h 712"/>
                  <a:gd name="T90" fmla="*/ 897 w 1321"/>
                  <a:gd name="T91" fmla="*/ 42 h 712"/>
                  <a:gd name="T92" fmla="*/ 972 w 1321"/>
                  <a:gd name="T93" fmla="*/ 71 h 712"/>
                  <a:gd name="T94" fmla="*/ 1042 w 1321"/>
                  <a:gd name="T95" fmla="*/ 109 h 712"/>
                  <a:gd name="T96" fmla="*/ 1106 w 1321"/>
                  <a:gd name="T97" fmla="*/ 154 h 712"/>
                  <a:gd name="T98" fmla="*/ 1163 w 1321"/>
                  <a:gd name="T99" fmla="*/ 203 h 712"/>
                  <a:gd name="T100" fmla="*/ 1211 w 1321"/>
                  <a:gd name="T101" fmla="*/ 257 h 712"/>
                  <a:gd name="T102" fmla="*/ 1252 w 1321"/>
                  <a:gd name="T103" fmla="*/ 318 h 712"/>
                  <a:gd name="T104" fmla="*/ 1252 w 1321"/>
                  <a:gd name="T105" fmla="*/ 318 h 712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1321"/>
                  <a:gd name="T160" fmla="*/ 0 h 712"/>
                  <a:gd name="T161" fmla="*/ 1321 w 1321"/>
                  <a:gd name="T162" fmla="*/ 712 h 712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1321" h="712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FFFF"/>
                  </a:gs>
                  <a:gs pos="100000">
                    <a:srgbClr val="66A7E8"/>
                  </a:gs>
                </a:gsLst>
                <a:lin ang="5400000" scaled="1"/>
              </a:gradFill>
              <a:ln w="0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655375" name="Text Box 15"/>
            <p:cNvSpPr txBox="1">
              <a:spLocks noChangeArrowheads="1"/>
            </p:cNvSpPr>
            <p:nvPr/>
          </p:nvSpPr>
          <p:spPr bwMode="gray">
            <a:xfrm>
              <a:off x="4070" y="2028"/>
              <a:ext cx="159" cy="19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>
                <a:defRPr/>
              </a:pPr>
              <a:r>
                <a:rPr lang="ru-RU" sz="2400" b="1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Verdana" pitchFamily="34" charset="0"/>
                </a:rPr>
                <a:t>2</a:t>
              </a:r>
              <a:endParaRPr lang="en-US" sz="2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endParaRPr>
            </a:p>
          </p:txBody>
        </p:sp>
      </p:grpSp>
      <p:sp>
        <p:nvSpPr>
          <p:cNvPr id="53256" name="Text Box 16"/>
          <p:cNvSpPr txBox="1">
            <a:spLocks noChangeArrowheads="1"/>
          </p:cNvSpPr>
          <p:nvPr/>
        </p:nvSpPr>
        <p:spPr bwMode="auto">
          <a:xfrm>
            <a:off x="-500098" y="2571744"/>
            <a:ext cx="5786478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algn="r" eaLnBrk="0" hangingPunct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умение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ориентироваться в информационном пространстве;</a:t>
            </a:r>
          </a:p>
          <a:p>
            <a:pPr algn="r" eaLnBrk="0" hangingPunct="0"/>
            <a:endParaRPr lang="en-US" b="1" dirty="0">
              <a:solidFill>
                <a:srgbClr val="FFFFFF"/>
              </a:solidFill>
            </a:endParaRPr>
          </a:p>
        </p:txBody>
      </p:sp>
      <p:sp>
        <p:nvSpPr>
          <p:cNvPr id="53257" name="Rectangle 17"/>
          <p:cNvSpPr>
            <a:spLocks noChangeArrowheads="1"/>
          </p:cNvSpPr>
          <p:nvPr/>
        </p:nvSpPr>
        <p:spPr bwMode="gray">
          <a:xfrm>
            <a:off x="214282" y="3643314"/>
            <a:ext cx="5686425" cy="720725"/>
          </a:xfrm>
          <a:prstGeom prst="rect">
            <a:avLst/>
          </a:prstGeom>
          <a:gradFill rotWithShape="1">
            <a:gsLst>
              <a:gs pos="0">
                <a:srgbClr val="004B70">
                  <a:alpha val="79999"/>
                </a:srgbClr>
              </a:gs>
              <a:gs pos="100000">
                <a:srgbClr val="9942E0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умение самостоятельно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конструировать свои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знания;</a:t>
            </a:r>
          </a:p>
        </p:txBody>
      </p:sp>
      <p:grpSp>
        <p:nvGrpSpPr>
          <p:cNvPr id="6" name="Group 18"/>
          <p:cNvGrpSpPr>
            <a:grpSpLocks/>
          </p:cNvGrpSpPr>
          <p:nvPr/>
        </p:nvGrpSpPr>
        <p:grpSpPr bwMode="auto">
          <a:xfrm>
            <a:off x="5429256" y="3500438"/>
            <a:ext cx="1098550" cy="1012825"/>
            <a:chOff x="3552" y="3339"/>
            <a:chExt cx="412" cy="392"/>
          </a:xfrm>
        </p:grpSpPr>
        <p:grpSp>
          <p:nvGrpSpPr>
            <p:cNvPr id="7" name="Group 19"/>
            <p:cNvGrpSpPr>
              <a:grpSpLocks/>
            </p:cNvGrpSpPr>
            <p:nvPr/>
          </p:nvGrpSpPr>
          <p:grpSpPr bwMode="auto">
            <a:xfrm>
              <a:off x="3552" y="3339"/>
              <a:ext cx="412" cy="392"/>
              <a:chOff x="2016" y="1920"/>
              <a:chExt cx="1680" cy="1680"/>
            </a:xfrm>
          </p:grpSpPr>
          <p:sp>
            <p:nvSpPr>
              <p:cNvPr id="53269" name="Oval 20"/>
              <p:cNvSpPr>
                <a:spLocks noChangeArrowheads="1"/>
              </p:cNvSpPr>
              <p:nvPr/>
            </p:nvSpPr>
            <p:spPr bwMode="gray">
              <a:xfrm>
                <a:off x="2016" y="1920"/>
                <a:ext cx="1680" cy="1680"/>
              </a:xfrm>
              <a:prstGeom prst="ellipse">
                <a:avLst/>
              </a:prstGeom>
              <a:gradFill rotWithShape="1">
                <a:gsLst>
                  <a:gs pos="0">
                    <a:srgbClr val="9966FF"/>
                  </a:gs>
                  <a:gs pos="100000">
                    <a:srgbClr val="25193E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ru-RU"/>
              </a:p>
            </p:txBody>
          </p:sp>
          <p:sp>
            <p:nvSpPr>
              <p:cNvPr id="53270" name="Freeform 21"/>
              <p:cNvSpPr>
                <a:spLocks/>
              </p:cNvSpPr>
              <p:nvPr/>
            </p:nvSpPr>
            <p:spPr bwMode="gray">
              <a:xfrm>
                <a:off x="2208" y="1948"/>
                <a:ext cx="1296" cy="634"/>
              </a:xfrm>
              <a:custGeom>
                <a:avLst/>
                <a:gdLst>
                  <a:gd name="T0" fmla="*/ 1252 w 1321"/>
                  <a:gd name="T1" fmla="*/ 318 h 712"/>
                  <a:gd name="T2" fmla="*/ 1268 w 1321"/>
                  <a:gd name="T3" fmla="*/ 351 h 712"/>
                  <a:gd name="T4" fmla="*/ 1271 w 1321"/>
                  <a:gd name="T5" fmla="*/ 381 h 712"/>
                  <a:gd name="T6" fmla="*/ 1266 w 1321"/>
                  <a:gd name="T7" fmla="*/ 409 h 712"/>
                  <a:gd name="T8" fmla="*/ 1249 w 1321"/>
                  <a:gd name="T9" fmla="*/ 436 h 712"/>
                  <a:gd name="T10" fmla="*/ 1224 w 1321"/>
                  <a:gd name="T11" fmla="*/ 459 h 712"/>
                  <a:gd name="T12" fmla="*/ 1193 w 1321"/>
                  <a:gd name="T13" fmla="*/ 479 h 712"/>
                  <a:gd name="T14" fmla="*/ 1151 w 1321"/>
                  <a:gd name="T15" fmla="*/ 498 h 712"/>
                  <a:gd name="T16" fmla="*/ 1104 w 1321"/>
                  <a:gd name="T17" fmla="*/ 515 h 712"/>
                  <a:gd name="T18" fmla="*/ 1051 w 1321"/>
                  <a:gd name="T19" fmla="*/ 529 h 712"/>
                  <a:gd name="T20" fmla="*/ 992 w 1321"/>
                  <a:gd name="T21" fmla="*/ 541 h 712"/>
                  <a:gd name="T22" fmla="*/ 931 w 1321"/>
                  <a:gd name="T23" fmla="*/ 550 h 712"/>
                  <a:gd name="T24" fmla="*/ 862 w 1321"/>
                  <a:gd name="T25" fmla="*/ 558 h 712"/>
                  <a:gd name="T26" fmla="*/ 793 w 1321"/>
                  <a:gd name="T27" fmla="*/ 563 h 712"/>
                  <a:gd name="T28" fmla="*/ 765 w 1321"/>
                  <a:gd name="T29" fmla="*/ 565 h 712"/>
                  <a:gd name="T30" fmla="*/ 458 w 1321"/>
                  <a:gd name="T31" fmla="*/ 565 h 712"/>
                  <a:gd name="T32" fmla="*/ 454 w 1321"/>
                  <a:gd name="T33" fmla="*/ 565 h 712"/>
                  <a:gd name="T34" fmla="*/ 393 w 1321"/>
                  <a:gd name="T35" fmla="*/ 561 h 712"/>
                  <a:gd name="T36" fmla="*/ 335 w 1321"/>
                  <a:gd name="T37" fmla="*/ 558 h 712"/>
                  <a:gd name="T38" fmla="*/ 280 w 1321"/>
                  <a:gd name="T39" fmla="*/ 552 h 712"/>
                  <a:gd name="T40" fmla="*/ 227 w 1321"/>
                  <a:gd name="T41" fmla="*/ 547 h 712"/>
                  <a:gd name="T42" fmla="*/ 179 w 1321"/>
                  <a:gd name="T43" fmla="*/ 537 h 712"/>
                  <a:gd name="T44" fmla="*/ 135 w 1321"/>
                  <a:gd name="T45" fmla="*/ 525 h 712"/>
                  <a:gd name="T46" fmla="*/ 98 w 1321"/>
                  <a:gd name="T47" fmla="*/ 514 h 712"/>
                  <a:gd name="T48" fmla="*/ 65 w 1321"/>
                  <a:gd name="T49" fmla="*/ 500 h 712"/>
                  <a:gd name="T50" fmla="*/ 37 w 1321"/>
                  <a:gd name="T51" fmla="*/ 482 h 712"/>
                  <a:gd name="T52" fmla="*/ 18 w 1321"/>
                  <a:gd name="T53" fmla="*/ 462 h 712"/>
                  <a:gd name="T54" fmla="*/ 6 w 1321"/>
                  <a:gd name="T55" fmla="*/ 439 h 712"/>
                  <a:gd name="T56" fmla="*/ 0 w 1321"/>
                  <a:gd name="T57" fmla="*/ 416 h 712"/>
                  <a:gd name="T58" fmla="*/ 0 w 1321"/>
                  <a:gd name="T59" fmla="*/ 412 h 712"/>
                  <a:gd name="T60" fmla="*/ 4 w 1321"/>
                  <a:gd name="T61" fmla="*/ 386 h 712"/>
                  <a:gd name="T62" fmla="*/ 16 w 1321"/>
                  <a:gd name="T63" fmla="*/ 354 h 712"/>
                  <a:gd name="T64" fmla="*/ 49 w 1321"/>
                  <a:gd name="T65" fmla="*/ 293 h 712"/>
                  <a:gd name="T66" fmla="*/ 90 w 1321"/>
                  <a:gd name="T67" fmla="*/ 237 h 712"/>
                  <a:gd name="T68" fmla="*/ 141 w 1321"/>
                  <a:gd name="T69" fmla="*/ 186 h 712"/>
                  <a:gd name="T70" fmla="*/ 196 w 1321"/>
                  <a:gd name="T71" fmla="*/ 140 h 712"/>
                  <a:gd name="T72" fmla="*/ 260 w 1321"/>
                  <a:gd name="T73" fmla="*/ 99 h 712"/>
                  <a:gd name="T74" fmla="*/ 329 w 1321"/>
                  <a:gd name="T75" fmla="*/ 65 h 712"/>
                  <a:gd name="T76" fmla="*/ 399 w 1321"/>
                  <a:gd name="T77" fmla="*/ 37 h 712"/>
                  <a:gd name="T78" fmla="*/ 479 w 1321"/>
                  <a:gd name="T79" fmla="*/ 17 h 712"/>
                  <a:gd name="T80" fmla="*/ 559 w 1321"/>
                  <a:gd name="T81" fmla="*/ 4 h 712"/>
                  <a:gd name="T82" fmla="*/ 642 w 1321"/>
                  <a:gd name="T83" fmla="*/ 0 h 712"/>
                  <a:gd name="T84" fmla="*/ 642 w 1321"/>
                  <a:gd name="T85" fmla="*/ 0 h 712"/>
                  <a:gd name="T86" fmla="*/ 731 w 1321"/>
                  <a:gd name="T87" fmla="*/ 4 h 712"/>
                  <a:gd name="T88" fmla="*/ 815 w 1321"/>
                  <a:gd name="T89" fmla="*/ 18 h 712"/>
                  <a:gd name="T90" fmla="*/ 897 w 1321"/>
                  <a:gd name="T91" fmla="*/ 42 h 712"/>
                  <a:gd name="T92" fmla="*/ 972 w 1321"/>
                  <a:gd name="T93" fmla="*/ 71 h 712"/>
                  <a:gd name="T94" fmla="*/ 1042 w 1321"/>
                  <a:gd name="T95" fmla="*/ 109 h 712"/>
                  <a:gd name="T96" fmla="*/ 1106 w 1321"/>
                  <a:gd name="T97" fmla="*/ 154 h 712"/>
                  <a:gd name="T98" fmla="*/ 1163 w 1321"/>
                  <a:gd name="T99" fmla="*/ 203 h 712"/>
                  <a:gd name="T100" fmla="*/ 1211 w 1321"/>
                  <a:gd name="T101" fmla="*/ 257 h 712"/>
                  <a:gd name="T102" fmla="*/ 1252 w 1321"/>
                  <a:gd name="T103" fmla="*/ 318 h 712"/>
                  <a:gd name="T104" fmla="*/ 1252 w 1321"/>
                  <a:gd name="T105" fmla="*/ 318 h 712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1321"/>
                  <a:gd name="T160" fmla="*/ 0 h 712"/>
                  <a:gd name="T161" fmla="*/ 1321 w 1321"/>
                  <a:gd name="T162" fmla="*/ 712 h 712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1321" h="712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FFFF"/>
                  </a:gs>
                  <a:gs pos="100000">
                    <a:srgbClr val="9966FF"/>
                  </a:gs>
                </a:gsLst>
                <a:lin ang="5400000" scaled="1"/>
              </a:gradFill>
              <a:ln w="0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655382" name="Text Box 22"/>
            <p:cNvSpPr txBox="1">
              <a:spLocks noChangeArrowheads="1"/>
            </p:cNvSpPr>
            <p:nvPr/>
          </p:nvSpPr>
          <p:spPr bwMode="gray">
            <a:xfrm>
              <a:off x="3704" y="3360"/>
              <a:ext cx="151" cy="17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>
                <a:defRPr/>
              </a:pPr>
              <a:r>
                <a:rPr lang="ru-RU" sz="2400" b="1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Verdana" pitchFamily="34" charset="0"/>
                </a:rPr>
                <a:t>3</a:t>
              </a:r>
              <a:endParaRPr lang="en-US" sz="2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endParaRPr>
            </a:p>
          </p:txBody>
        </p:sp>
      </p:grpSp>
      <p:sp>
        <p:nvSpPr>
          <p:cNvPr id="53260" name="Rectangle 24"/>
          <p:cNvSpPr>
            <a:spLocks noChangeArrowheads="1"/>
          </p:cNvSpPr>
          <p:nvPr/>
        </p:nvSpPr>
        <p:spPr bwMode="gray">
          <a:xfrm>
            <a:off x="0" y="4643447"/>
            <a:ext cx="8429652" cy="642941"/>
          </a:xfrm>
          <a:prstGeom prst="rect">
            <a:avLst/>
          </a:prstGeom>
          <a:gradFill rotWithShape="1">
            <a:gsLst>
              <a:gs pos="0">
                <a:srgbClr val="004B70">
                  <a:alpha val="79999"/>
                </a:srgbClr>
              </a:gs>
              <a:gs pos="100000">
                <a:srgbClr val="33AD8A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умение интегрировать знания из различных областей наук;</a:t>
            </a:r>
          </a:p>
        </p:txBody>
      </p:sp>
      <p:grpSp>
        <p:nvGrpSpPr>
          <p:cNvPr id="8" name="Group 25"/>
          <p:cNvGrpSpPr>
            <a:grpSpLocks/>
          </p:cNvGrpSpPr>
          <p:nvPr/>
        </p:nvGrpSpPr>
        <p:grpSpPr bwMode="auto">
          <a:xfrm>
            <a:off x="7858148" y="4429132"/>
            <a:ext cx="1103312" cy="1019175"/>
            <a:chOff x="2016" y="1920"/>
            <a:chExt cx="1680" cy="1680"/>
          </a:xfrm>
        </p:grpSpPr>
        <p:sp>
          <p:nvSpPr>
            <p:cNvPr id="53265" name="Oval 26"/>
            <p:cNvSpPr>
              <a:spLocks noChangeArrowheads="1"/>
            </p:cNvSpPr>
            <p:nvPr/>
          </p:nvSpPr>
          <p:spPr bwMode="gray">
            <a:xfrm>
              <a:off x="2016" y="1920"/>
              <a:ext cx="1680" cy="1680"/>
            </a:xfrm>
            <a:prstGeom prst="ellipse">
              <a:avLst/>
            </a:prstGeom>
            <a:gradFill rotWithShape="1">
              <a:gsLst>
                <a:gs pos="0">
                  <a:srgbClr val="33CCCC"/>
                </a:gs>
                <a:gs pos="100000">
                  <a:srgbClr val="0C323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ru-RU"/>
            </a:p>
          </p:txBody>
        </p:sp>
        <p:sp>
          <p:nvSpPr>
            <p:cNvPr id="53266" name="Freeform 27"/>
            <p:cNvSpPr>
              <a:spLocks/>
            </p:cNvSpPr>
            <p:nvPr/>
          </p:nvSpPr>
          <p:spPr bwMode="gray">
            <a:xfrm>
              <a:off x="2208" y="1948"/>
              <a:ext cx="1296" cy="634"/>
            </a:xfrm>
            <a:custGeom>
              <a:avLst/>
              <a:gdLst>
                <a:gd name="T0" fmla="*/ 1252 w 1321"/>
                <a:gd name="T1" fmla="*/ 318 h 712"/>
                <a:gd name="T2" fmla="*/ 1268 w 1321"/>
                <a:gd name="T3" fmla="*/ 351 h 712"/>
                <a:gd name="T4" fmla="*/ 1271 w 1321"/>
                <a:gd name="T5" fmla="*/ 381 h 712"/>
                <a:gd name="T6" fmla="*/ 1266 w 1321"/>
                <a:gd name="T7" fmla="*/ 409 h 712"/>
                <a:gd name="T8" fmla="*/ 1249 w 1321"/>
                <a:gd name="T9" fmla="*/ 436 h 712"/>
                <a:gd name="T10" fmla="*/ 1224 w 1321"/>
                <a:gd name="T11" fmla="*/ 459 h 712"/>
                <a:gd name="T12" fmla="*/ 1193 w 1321"/>
                <a:gd name="T13" fmla="*/ 479 h 712"/>
                <a:gd name="T14" fmla="*/ 1151 w 1321"/>
                <a:gd name="T15" fmla="*/ 498 h 712"/>
                <a:gd name="T16" fmla="*/ 1104 w 1321"/>
                <a:gd name="T17" fmla="*/ 515 h 712"/>
                <a:gd name="T18" fmla="*/ 1051 w 1321"/>
                <a:gd name="T19" fmla="*/ 529 h 712"/>
                <a:gd name="T20" fmla="*/ 992 w 1321"/>
                <a:gd name="T21" fmla="*/ 541 h 712"/>
                <a:gd name="T22" fmla="*/ 931 w 1321"/>
                <a:gd name="T23" fmla="*/ 550 h 712"/>
                <a:gd name="T24" fmla="*/ 862 w 1321"/>
                <a:gd name="T25" fmla="*/ 558 h 712"/>
                <a:gd name="T26" fmla="*/ 793 w 1321"/>
                <a:gd name="T27" fmla="*/ 563 h 712"/>
                <a:gd name="T28" fmla="*/ 765 w 1321"/>
                <a:gd name="T29" fmla="*/ 565 h 712"/>
                <a:gd name="T30" fmla="*/ 458 w 1321"/>
                <a:gd name="T31" fmla="*/ 565 h 712"/>
                <a:gd name="T32" fmla="*/ 454 w 1321"/>
                <a:gd name="T33" fmla="*/ 565 h 712"/>
                <a:gd name="T34" fmla="*/ 393 w 1321"/>
                <a:gd name="T35" fmla="*/ 561 h 712"/>
                <a:gd name="T36" fmla="*/ 335 w 1321"/>
                <a:gd name="T37" fmla="*/ 558 h 712"/>
                <a:gd name="T38" fmla="*/ 280 w 1321"/>
                <a:gd name="T39" fmla="*/ 552 h 712"/>
                <a:gd name="T40" fmla="*/ 227 w 1321"/>
                <a:gd name="T41" fmla="*/ 547 h 712"/>
                <a:gd name="T42" fmla="*/ 179 w 1321"/>
                <a:gd name="T43" fmla="*/ 537 h 712"/>
                <a:gd name="T44" fmla="*/ 135 w 1321"/>
                <a:gd name="T45" fmla="*/ 525 h 712"/>
                <a:gd name="T46" fmla="*/ 98 w 1321"/>
                <a:gd name="T47" fmla="*/ 514 h 712"/>
                <a:gd name="T48" fmla="*/ 65 w 1321"/>
                <a:gd name="T49" fmla="*/ 500 h 712"/>
                <a:gd name="T50" fmla="*/ 37 w 1321"/>
                <a:gd name="T51" fmla="*/ 482 h 712"/>
                <a:gd name="T52" fmla="*/ 18 w 1321"/>
                <a:gd name="T53" fmla="*/ 462 h 712"/>
                <a:gd name="T54" fmla="*/ 6 w 1321"/>
                <a:gd name="T55" fmla="*/ 439 h 712"/>
                <a:gd name="T56" fmla="*/ 0 w 1321"/>
                <a:gd name="T57" fmla="*/ 416 h 712"/>
                <a:gd name="T58" fmla="*/ 0 w 1321"/>
                <a:gd name="T59" fmla="*/ 412 h 712"/>
                <a:gd name="T60" fmla="*/ 4 w 1321"/>
                <a:gd name="T61" fmla="*/ 386 h 712"/>
                <a:gd name="T62" fmla="*/ 16 w 1321"/>
                <a:gd name="T63" fmla="*/ 354 h 712"/>
                <a:gd name="T64" fmla="*/ 49 w 1321"/>
                <a:gd name="T65" fmla="*/ 293 h 712"/>
                <a:gd name="T66" fmla="*/ 90 w 1321"/>
                <a:gd name="T67" fmla="*/ 237 h 712"/>
                <a:gd name="T68" fmla="*/ 141 w 1321"/>
                <a:gd name="T69" fmla="*/ 186 h 712"/>
                <a:gd name="T70" fmla="*/ 196 w 1321"/>
                <a:gd name="T71" fmla="*/ 140 h 712"/>
                <a:gd name="T72" fmla="*/ 260 w 1321"/>
                <a:gd name="T73" fmla="*/ 99 h 712"/>
                <a:gd name="T74" fmla="*/ 329 w 1321"/>
                <a:gd name="T75" fmla="*/ 65 h 712"/>
                <a:gd name="T76" fmla="*/ 399 w 1321"/>
                <a:gd name="T77" fmla="*/ 37 h 712"/>
                <a:gd name="T78" fmla="*/ 479 w 1321"/>
                <a:gd name="T79" fmla="*/ 17 h 712"/>
                <a:gd name="T80" fmla="*/ 559 w 1321"/>
                <a:gd name="T81" fmla="*/ 4 h 712"/>
                <a:gd name="T82" fmla="*/ 642 w 1321"/>
                <a:gd name="T83" fmla="*/ 0 h 712"/>
                <a:gd name="T84" fmla="*/ 642 w 1321"/>
                <a:gd name="T85" fmla="*/ 0 h 712"/>
                <a:gd name="T86" fmla="*/ 731 w 1321"/>
                <a:gd name="T87" fmla="*/ 4 h 712"/>
                <a:gd name="T88" fmla="*/ 815 w 1321"/>
                <a:gd name="T89" fmla="*/ 18 h 712"/>
                <a:gd name="T90" fmla="*/ 897 w 1321"/>
                <a:gd name="T91" fmla="*/ 42 h 712"/>
                <a:gd name="T92" fmla="*/ 972 w 1321"/>
                <a:gd name="T93" fmla="*/ 71 h 712"/>
                <a:gd name="T94" fmla="*/ 1042 w 1321"/>
                <a:gd name="T95" fmla="*/ 109 h 712"/>
                <a:gd name="T96" fmla="*/ 1106 w 1321"/>
                <a:gd name="T97" fmla="*/ 154 h 712"/>
                <a:gd name="T98" fmla="*/ 1163 w 1321"/>
                <a:gd name="T99" fmla="*/ 203 h 712"/>
                <a:gd name="T100" fmla="*/ 1211 w 1321"/>
                <a:gd name="T101" fmla="*/ 257 h 712"/>
                <a:gd name="T102" fmla="*/ 1252 w 1321"/>
                <a:gd name="T103" fmla="*/ 318 h 712"/>
                <a:gd name="T104" fmla="*/ 1252 w 1321"/>
                <a:gd name="T105" fmla="*/ 318 h 712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321"/>
                <a:gd name="T160" fmla="*/ 0 h 712"/>
                <a:gd name="T161" fmla="*/ 1321 w 1321"/>
                <a:gd name="T162" fmla="*/ 712 h 712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321" h="712">
                  <a:moveTo>
                    <a:pt x="1301" y="401"/>
                  </a:moveTo>
                  <a:lnTo>
                    <a:pt x="1317" y="442"/>
                  </a:lnTo>
                  <a:lnTo>
                    <a:pt x="1321" y="481"/>
                  </a:lnTo>
                  <a:lnTo>
                    <a:pt x="1315" y="516"/>
                  </a:lnTo>
                  <a:lnTo>
                    <a:pt x="1298" y="550"/>
                  </a:lnTo>
                  <a:lnTo>
                    <a:pt x="1272" y="579"/>
                  </a:lnTo>
                  <a:lnTo>
                    <a:pt x="1239" y="604"/>
                  </a:lnTo>
                  <a:lnTo>
                    <a:pt x="1196" y="628"/>
                  </a:lnTo>
                  <a:lnTo>
                    <a:pt x="1147" y="649"/>
                  </a:lnTo>
                  <a:lnTo>
                    <a:pt x="1092" y="667"/>
                  </a:lnTo>
                  <a:lnTo>
                    <a:pt x="1031" y="683"/>
                  </a:lnTo>
                  <a:lnTo>
                    <a:pt x="967" y="694"/>
                  </a:lnTo>
                  <a:lnTo>
                    <a:pt x="896" y="704"/>
                  </a:lnTo>
                  <a:lnTo>
                    <a:pt x="824" y="710"/>
                  </a:lnTo>
                  <a:lnTo>
                    <a:pt x="795" y="712"/>
                  </a:lnTo>
                  <a:lnTo>
                    <a:pt x="476" y="712"/>
                  </a:lnTo>
                  <a:lnTo>
                    <a:pt x="472" y="712"/>
                  </a:lnTo>
                  <a:lnTo>
                    <a:pt x="409" y="708"/>
                  </a:lnTo>
                  <a:lnTo>
                    <a:pt x="348" y="704"/>
                  </a:lnTo>
                  <a:lnTo>
                    <a:pt x="290" y="696"/>
                  </a:lnTo>
                  <a:lnTo>
                    <a:pt x="235" y="689"/>
                  </a:lnTo>
                  <a:lnTo>
                    <a:pt x="186" y="677"/>
                  </a:lnTo>
                  <a:lnTo>
                    <a:pt x="141" y="663"/>
                  </a:lnTo>
                  <a:lnTo>
                    <a:pt x="102" y="648"/>
                  </a:lnTo>
                  <a:lnTo>
                    <a:pt x="67" y="630"/>
                  </a:lnTo>
                  <a:lnTo>
                    <a:pt x="39" y="608"/>
                  </a:lnTo>
                  <a:lnTo>
                    <a:pt x="18" y="583"/>
                  </a:lnTo>
                  <a:lnTo>
                    <a:pt x="6" y="554"/>
                  </a:lnTo>
                  <a:lnTo>
                    <a:pt x="0" y="524"/>
                  </a:lnTo>
                  <a:lnTo>
                    <a:pt x="0" y="520"/>
                  </a:lnTo>
                  <a:lnTo>
                    <a:pt x="4" y="487"/>
                  </a:lnTo>
                  <a:lnTo>
                    <a:pt x="16" y="446"/>
                  </a:lnTo>
                  <a:lnTo>
                    <a:pt x="51" y="370"/>
                  </a:lnTo>
                  <a:lnTo>
                    <a:pt x="94" y="299"/>
                  </a:lnTo>
                  <a:lnTo>
                    <a:pt x="147" y="235"/>
                  </a:lnTo>
                  <a:lnTo>
                    <a:pt x="204" y="176"/>
                  </a:lnTo>
                  <a:lnTo>
                    <a:pt x="270" y="125"/>
                  </a:lnTo>
                  <a:lnTo>
                    <a:pt x="341" y="82"/>
                  </a:lnTo>
                  <a:lnTo>
                    <a:pt x="415" y="47"/>
                  </a:lnTo>
                  <a:lnTo>
                    <a:pt x="497" y="21"/>
                  </a:lnTo>
                  <a:lnTo>
                    <a:pt x="581" y="6"/>
                  </a:lnTo>
                  <a:lnTo>
                    <a:pt x="667" y="0"/>
                  </a:lnTo>
                  <a:lnTo>
                    <a:pt x="759" y="6"/>
                  </a:lnTo>
                  <a:lnTo>
                    <a:pt x="847" y="23"/>
                  </a:lnTo>
                  <a:lnTo>
                    <a:pt x="932" y="53"/>
                  </a:lnTo>
                  <a:lnTo>
                    <a:pt x="1010" y="90"/>
                  </a:lnTo>
                  <a:lnTo>
                    <a:pt x="1082" y="137"/>
                  </a:lnTo>
                  <a:lnTo>
                    <a:pt x="1149" y="194"/>
                  </a:lnTo>
                  <a:lnTo>
                    <a:pt x="1208" y="256"/>
                  </a:lnTo>
                  <a:lnTo>
                    <a:pt x="1258" y="325"/>
                  </a:lnTo>
                  <a:lnTo>
                    <a:pt x="1301" y="401"/>
                  </a:lnTo>
                  <a:close/>
                </a:path>
              </a:pathLst>
            </a:custGeom>
            <a:gradFill rotWithShape="1">
              <a:gsLst>
                <a:gs pos="0">
                  <a:srgbClr val="FFFFFF"/>
                </a:gs>
                <a:gs pos="100000">
                  <a:srgbClr val="33CCCC"/>
                </a:gs>
              </a:gsLst>
              <a:lin ang="5400000" scaled="1"/>
            </a:gradFill>
            <a:ln w="0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55388" name="Text Box 28"/>
          <p:cNvSpPr txBox="1">
            <a:spLocks noChangeArrowheads="1"/>
          </p:cNvSpPr>
          <p:nvPr/>
        </p:nvSpPr>
        <p:spPr bwMode="gray">
          <a:xfrm>
            <a:off x="8286776" y="4714884"/>
            <a:ext cx="401638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ru-RU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rPr>
              <a:t>4</a:t>
            </a:r>
            <a:endParaRPr lang="en-US" sz="24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Verdana" pitchFamily="34" charset="0"/>
            </a:endParaRPr>
          </a:p>
        </p:txBody>
      </p:sp>
      <p:sp>
        <p:nvSpPr>
          <p:cNvPr id="32" name="Rectangle 3"/>
          <p:cNvSpPr>
            <a:spLocks noChangeArrowheads="1"/>
          </p:cNvSpPr>
          <p:nvPr/>
        </p:nvSpPr>
        <p:spPr bwMode="gray">
          <a:xfrm>
            <a:off x="500034" y="5715016"/>
            <a:ext cx="5143504" cy="709624"/>
          </a:xfrm>
          <a:prstGeom prst="rect">
            <a:avLst/>
          </a:prstGeom>
          <a:gradFill rotWithShape="1">
            <a:gsLst>
              <a:gs pos="0">
                <a:srgbClr val="004B70">
                  <a:alpha val="79999"/>
                </a:srgbClr>
              </a:gs>
              <a:gs pos="100000">
                <a:srgbClr val="E98931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умение критически мыслить.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Oval 6"/>
          <p:cNvSpPr>
            <a:spLocks noChangeArrowheads="1"/>
          </p:cNvSpPr>
          <p:nvPr/>
        </p:nvSpPr>
        <p:spPr bwMode="gray">
          <a:xfrm>
            <a:off x="5286380" y="5500702"/>
            <a:ext cx="1098550" cy="1001712"/>
          </a:xfrm>
          <a:prstGeom prst="ellipse">
            <a:avLst/>
          </a:prstGeom>
          <a:gradFill rotWithShape="1">
            <a:gsLst>
              <a:gs pos="0">
                <a:srgbClr val="FF9900"/>
              </a:gs>
              <a:gs pos="100000">
                <a:srgbClr val="643C00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ru-RU"/>
          </a:p>
        </p:txBody>
      </p:sp>
      <p:sp>
        <p:nvSpPr>
          <p:cNvPr id="34" name="Freeform 7"/>
          <p:cNvSpPr>
            <a:spLocks/>
          </p:cNvSpPr>
          <p:nvPr/>
        </p:nvSpPr>
        <p:spPr bwMode="gray">
          <a:xfrm>
            <a:off x="5429256" y="5643578"/>
            <a:ext cx="847453" cy="378027"/>
          </a:xfrm>
          <a:custGeom>
            <a:avLst/>
            <a:gdLst>
              <a:gd name="T0" fmla="*/ 1252 w 1321"/>
              <a:gd name="T1" fmla="*/ 318 h 712"/>
              <a:gd name="T2" fmla="*/ 1268 w 1321"/>
              <a:gd name="T3" fmla="*/ 351 h 712"/>
              <a:gd name="T4" fmla="*/ 1271 w 1321"/>
              <a:gd name="T5" fmla="*/ 381 h 712"/>
              <a:gd name="T6" fmla="*/ 1266 w 1321"/>
              <a:gd name="T7" fmla="*/ 409 h 712"/>
              <a:gd name="T8" fmla="*/ 1249 w 1321"/>
              <a:gd name="T9" fmla="*/ 436 h 712"/>
              <a:gd name="T10" fmla="*/ 1224 w 1321"/>
              <a:gd name="T11" fmla="*/ 459 h 712"/>
              <a:gd name="T12" fmla="*/ 1193 w 1321"/>
              <a:gd name="T13" fmla="*/ 479 h 712"/>
              <a:gd name="T14" fmla="*/ 1151 w 1321"/>
              <a:gd name="T15" fmla="*/ 498 h 712"/>
              <a:gd name="T16" fmla="*/ 1104 w 1321"/>
              <a:gd name="T17" fmla="*/ 515 h 712"/>
              <a:gd name="T18" fmla="*/ 1051 w 1321"/>
              <a:gd name="T19" fmla="*/ 529 h 712"/>
              <a:gd name="T20" fmla="*/ 992 w 1321"/>
              <a:gd name="T21" fmla="*/ 541 h 712"/>
              <a:gd name="T22" fmla="*/ 931 w 1321"/>
              <a:gd name="T23" fmla="*/ 550 h 712"/>
              <a:gd name="T24" fmla="*/ 862 w 1321"/>
              <a:gd name="T25" fmla="*/ 558 h 712"/>
              <a:gd name="T26" fmla="*/ 793 w 1321"/>
              <a:gd name="T27" fmla="*/ 563 h 712"/>
              <a:gd name="T28" fmla="*/ 765 w 1321"/>
              <a:gd name="T29" fmla="*/ 565 h 712"/>
              <a:gd name="T30" fmla="*/ 458 w 1321"/>
              <a:gd name="T31" fmla="*/ 565 h 712"/>
              <a:gd name="T32" fmla="*/ 454 w 1321"/>
              <a:gd name="T33" fmla="*/ 565 h 712"/>
              <a:gd name="T34" fmla="*/ 393 w 1321"/>
              <a:gd name="T35" fmla="*/ 561 h 712"/>
              <a:gd name="T36" fmla="*/ 335 w 1321"/>
              <a:gd name="T37" fmla="*/ 558 h 712"/>
              <a:gd name="T38" fmla="*/ 280 w 1321"/>
              <a:gd name="T39" fmla="*/ 552 h 712"/>
              <a:gd name="T40" fmla="*/ 227 w 1321"/>
              <a:gd name="T41" fmla="*/ 547 h 712"/>
              <a:gd name="T42" fmla="*/ 179 w 1321"/>
              <a:gd name="T43" fmla="*/ 537 h 712"/>
              <a:gd name="T44" fmla="*/ 135 w 1321"/>
              <a:gd name="T45" fmla="*/ 525 h 712"/>
              <a:gd name="T46" fmla="*/ 98 w 1321"/>
              <a:gd name="T47" fmla="*/ 514 h 712"/>
              <a:gd name="T48" fmla="*/ 65 w 1321"/>
              <a:gd name="T49" fmla="*/ 500 h 712"/>
              <a:gd name="T50" fmla="*/ 37 w 1321"/>
              <a:gd name="T51" fmla="*/ 482 h 712"/>
              <a:gd name="T52" fmla="*/ 18 w 1321"/>
              <a:gd name="T53" fmla="*/ 462 h 712"/>
              <a:gd name="T54" fmla="*/ 6 w 1321"/>
              <a:gd name="T55" fmla="*/ 439 h 712"/>
              <a:gd name="T56" fmla="*/ 0 w 1321"/>
              <a:gd name="T57" fmla="*/ 416 h 712"/>
              <a:gd name="T58" fmla="*/ 0 w 1321"/>
              <a:gd name="T59" fmla="*/ 412 h 712"/>
              <a:gd name="T60" fmla="*/ 4 w 1321"/>
              <a:gd name="T61" fmla="*/ 386 h 712"/>
              <a:gd name="T62" fmla="*/ 16 w 1321"/>
              <a:gd name="T63" fmla="*/ 354 h 712"/>
              <a:gd name="T64" fmla="*/ 49 w 1321"/>
              <a:gd name="T65" fmla="*/ 293 h 712"/>
              <a:gd name="T66" fmla="*/ 90 w 1321"/>
              <a:gd name="T67" fmla="*/ 237 h 712"/>
              <a:gd name="T68" fmla="*/ 141 w 1321"/>
              <a:gd name="T69" fmla="*/ 186 h 712"/>
              <a:gd name="T70" fmla="*/ 196 w 1321"/>
              <a:gd name="T71" fmla="*/ 140 h 712"/>
              <a:gd name="T72" fmla="*/ 260 w 1321"/>
              <a:gd name="T73" fmla="*/ 99 h 712"/>
              <a:gd name="T74" fmla="*/ 329 w 1321"/>
              <a:gd name="T75" fmla="*/ 65 h 712"/>
              <a:gd name="T76" fmla="*/ 399 w 1321"/>
              <a:gd name="T77" fmla="*/ 37 h 712"/>
              <a:gd name="T78" fmla="*/ 479 w 1321"/>
              <a:gd name="T79" fmla="*/ 17 h 712"/>
              <a:gd name="T80" fmla="*/ 559 w 1321"/>
              <a:gd name="T81" fmla="*/ 4 h 712"/>
              <a:gd name="T82" fmla="*/ 642 w 1321"/>
              <a:gd name="T83" fmla="*/ 0 h 712"/>
              <a:gd name="T84" fmla="*/ 642 w 1321"/>
              <a:gd name="T85" fmla="*/ 0 h 712"/>
              <a:gd name="T86" fmla="*/ 731 w 1321"/>
              <a:gd name="T87" fmla="*/ 4 h 712"/>
              <a:gd name="T88" fmla="*/ 815 w 1321"/>
              <a:gd name="T89" fmla="*/ 18 h 712"/>
              <a:gd name="T90" fmla="*/ 897 w 1321"/>
              <a:gd name="T91" fmla="*/ 42 h 712"/>
              <a:gd name="T92" fmla="*/ 972 w 1321"/>
              <a:gd name="T93" fmla="*/ 71 h 712"/>
              <a:gd name="T94" fmla="*/ 1042 w 1321"/>
              <a:gd name="T95" fmla="*/ 109 h 712"/>
              <a:gd name="T96" fmla="*/ 1106 w 1321"/>
              <a:gd name="T97" fmla="*/ 154 h 712"/>
              <a:gd name="T98" fmla="*/ 1163 w 1321"/>
              <a:gd name="T99" fmla="*/ 203 h 712"/>
              <a:gd name="T100" fmla="*/ 1211 w 1321"/>
              <a:gd name="T101" fmla="*/ 257 h 712"/>
              <a:gd name="T102" fmla="*/ 1252 w 1321"/>
              <a:gd name="T103" fmla="*/ 318 h 712"/>
              <a:gd name="T104" fmla="*/ 1252 w 1321"/>
              <a:gd name="T105" fmla="*/ 318 h 712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1321"/>
              <a:gd name="T160" fmla="*/ 0 h 712"/>
              <a:gd name="T161" fmla="*/ 1321 w 1321"/>
              <a:gd name="T162" fmla="*/ 712 h 712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1321" h="712">
                <a:moveTo>
                  <a:pt x="1301" y="401"/>
                </a:moveTo>
                <a:lnTo>
                  <a:pt x="1317" y="442"/>
                </a:lnTo>
                <a:lnTo>
                  <a:pt x="1321" y="481"/>
                </a:lnTo>
                <a:lnTo>
                  <a:pt x="1315" y="516"/>
                </a:lnTo>
                <a:lnTo>
                  <a:pt x="1298" y="550"/>
                </a:lnTo>
                <a:lnTo>
                  <a:pt x="1272" y="579"/>
                </a:lnTo>
                <a:lnTo>
                  <a:pt x="1239" y="604"/>
                </a:lnTo>
                <a:lnTo>
                  <a:pt x="1196" y="628"/>
                </a:lnTo>
                <a:lnTo>
                  <a:pt x="1147" y="649"/>
                </a:lnTo>
                <a:lnTo>
                  <a:pt x="1092" y="667"/>
                </a:lnTo>
                <a:lnTo>
                  <a:pt x="1031" y="683"/>
                </a:lnTo>
                <a:lnTo>
                  <a:pt x="967" y="694"/>
                </a:lnTo>
                <a:lnTo>
                  <a:pt x="896" y="704"/>
                </a:lnTo>
                <a:lnTo>
                  <a:pt x="824" y="710"/>
                </a:lnTo>
                <a:lnTo>
                  <a:pt x="795" y="712"/>
                </a:lnTo>
                <a:lnTo>
                  <a:pt x="476" y="712"/>
                </a:lnTo>
                <a:lnTo>
                  <a:pt x="472" y="712"/>
                </a:lnTo>
                <a:lnTo>
                  <a:pt x="409" y="708"/>
                </a:lnTo>
                <a:lnTo>
                  <a:pt x="348" y="704"/>
                </a:lnTo>
                <a:lnTo>
                  <a:pt x="290" y="696"/>
                </a:lnTo>
                <a:lnTo>
                  <a:pt x="235" y="689"/>
                </a:lnTo>
                <a:lnTo>
                  <a:pt x="186" y="677"/>
                </a:lnTo>
                <a:lnTo>
                  <a:pt x="141" y="663"/>
                </a:lnTo>
                <a:lnTo>
                  <a:pt x="102" y="648"/>
                </a:lnTo>
                <a:lnTo>
                  <a:pt x="67" y="630"/>
                </a:lnTo>
                <a:lnTo>
                  <a:pt x="39" y="608"/>
                </a:lnTo>
                <a:lnTo>
                  <a:pt x="18" y="583"/>
                </a:lnTo>
                <a:lnTo>
                  <a:pt x="6" y="554"/>
                </a:lnTo>
                <a:lnTo>
                  <a:pt x="0" y="524"/>
                </a:lnTo>
                <a:lnTo>
                  <a:pt x="0" y="520"/>
                </a:lnTo>
                <a:lnTo>
                  <a:pt x="4" y="487"/>
                </a:lnTo>
                <a:lnTo>
                  <a:pt x="16" y="446"/>
                </a:lnTo>
                <a:lnTo>
                  <a:pt x="51" y="370"/>
                </a:lnTo>
                <a:lnTo>
                  <a:pt x="94" y="299"/>
                </a:lnTo>
                <a:lnTo>
                  <a:pt x="147" y="235"/>
                </a:lnTo>
                <a:lnTo>
                  <a:pt x="204" y="176"/>
                </a:lnTo>
                <a:lnTo>
                  <a:pt x="270" y="125"/>
                </a:lnTo>
                <a:lnTo>
                  <a:pt x="341" y="82"/>
                </a:lnTo>
                <a:lnTo>
                  <a:pt x="415" y="47"/>
                </a:lnTo>
                <a:lnTo>
                  <a:pt x="497" y="21"/>
                </a:lnTo>
                <a:lnTo>
                  <a:pt x="581" y="6"/>
                </a:lnTo>
                <a:lnTo>
                  <a:pt x="667" y="0"/>
                </a:lnTo>
                <a:lnTo>
                  <a:pt x="759" y="6"/>
                </a:lnTo>
                <a:lnTo>
                  <a:pt x="847" y="23"/>
                </a:lnTo>
                <a:lnTo>
                  <a:pt x="932" y="53"/>
                </a:lnTo>
                <a:lnTo>
                  <a:pt x="1010" y="90"/>
                </a:lnTo>
                <a:lnTo>
                  <a:pt x="1082" y="137"/>
                </a:lnTo>
                <a:lnTo>
                  <a:pt x="1149" y="194"/>
                </a:lnTo>
                <a:lnTo>
                  <a:pt x="1208" y="256"/>
                </a:lnTo>
                <a:lnTo>
                  <a:pt x="1258" y="325"/>
                </a:lnTo>
                <a:lnTo>
                  <a:pt x="1301" y="401"/>
                </a:lnTo>
                <a:close/>
              </a:path>
            </a:pathLst>
          </a:custGeom>
          <a:gradFill rotWithShape="1">
            <a:gsLst>
              <a:gs pos="0">
                <a:srgbClr val="FFFFFF"/>
              </a:gs>
              <a:gs pos="100000">
                <a:srgbClr val="FF9900"/>
              </a:gs>
            </a:gsLst>
            <a:lin ang="5400000" scaled="1"/>
          </a:gradFill>
          <a:ln w="0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5" name="Text Box 8"/>
          <p:cNvSpPr txBox="1">
            <a:spLocks noChangeArrowheads="1"/>
          </p:cNvSpPr>
          <p:nvPr/>
        </p:nvSpPr>
        <p:spPr bwMode="gray">
          <a:xfrm>
            <a:off x="5643570" y="5786454"/>
            <a:ext cx="404278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ru-RU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rPr>
              <a:t>5</a:t>
            </a:r>
            <a:endParaRPr lang="en-US" sz="24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589</TotalTime>
  <Words>322</Words>
  <Application>Microsoft Office PowerPoint</Application>
  <PresentationFormat>Экран (4:3)</PresentationFormat>
  <Paragraphs>83</Paragraphs>
  <Slides>15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В основе исследовательской деятельности лежат:</vt:lpstr>
      <vt:lpstr>Что мне интересно больше всего? Чем я хочу заниматься в первую очередь? Чем я чаще всего занимаюсь в свободное время? О чём хотелось бы узнать как можно больше? Чем я мог бы гордиться? </vt:lpstr>
      <vt:lpstr>Тема может быть:  фантастической (ребенок выдвигает какую-то фантастическую гипотезу);  экспериментальной; изобретательской; теоретической.</vt:lpstr>
      <vt:lpstr>Слайд 12</vt:lpstr>
      <vt:lpstr>Слайд 13</vt:lpstr>
      <vt:lpstr>Слайд 14</vt:lpstr>
      <vt:lpstr>Слайд 15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61</cp:revision>
  <dcterms:created xsi:type="dcterms:W3CDTF">2012-06-08T07:04:45Z</dcterms:created>
  <dcterms:modified xsi:type="dcterms:W3CDTF">2012-06-11T06:52:50Z</dcterms:modified>
</cp:coreProperties>
</file>