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6" r:id="rId3"/>
    <p:sldId id="259" r:id="rId4"/>
    <p:sldId id="393" r:id="rId5"/>
    <p:sldId id="394" r:id="rId6"/>
    <p:sldId id="395" r:id="rId7"/>
    <p:sldId id="397" r:id="rId8"/>
    <p:sldId id="465" r:id="rId9"/>
    <p:sldId id="310" r:id="rId10"/>
    <p:sldId id="495" r:id="rId11"/>
    <p:sldId id="466" r:id="rId12"/>
    <p:sldId id="311" r:id="rId13"/>
    <p:sldId id="442" r:id="rId14"/>
    <p:sldId id="443" r:id="rId15"/>
    <p:sldId id="444" r:id="rId16"/>
    <p:sldId id="445" r:id="rId17"/>
    <p:sldId id="446" r:id="rId18"/>
    <p:sldId id="447" r:id="rId19"/>
    <p:sldId id="452" r:id="rId20"/>
    <p:sldId id="403" r:id="rId21"/>
    <p:sldId id="382" r:id="rId22"/>
    <p:sldId id="383" r:id="rId23"/>
    <p:sldId id="317" r:id="rId24"/>
    <p:sldId id="304" r:id="rId25"/>
  </p:sldIdLst>
  <p:sldSz cx="9144000" cy="6858000" type="screen4x3"/>
  <p:notesSz cx="7104063" cy="10234613"/>
  <p:defaultTextStyle>
    <a:defPPr>
      <a:defRPr lang="ru-RU"/>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CC"/>
    <a:srgbClr val="E4E92B"/>
    <a:srgbClr val="F4F6A8"/>
    <a:srgbClr val="FBD5FF"/>
    <a:srgbClr val="CCCCFF"/>
    <a:srgbClr val="D3EBED"/>
    <a:srgbClr val="7BB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6" autoAdjust="0"/>
    <p:restoredTop sz="78674" autoAdjust="0"/>
  </p:normalViewPr>
  <p:slideViewPr>
    <p:cSldViewPr>
      <p:cViewPr>
        <p:scale>
          <a:sx n="66" d="100"/>
          <a:sy n="66" d="100"/>
        </p:scale>
        <p:origin x="-107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9750" cy="511175"/>
          </a:xfrm>
          <a:prstGeom prst="rect">
            <a:avLst/>
          </a:prstGeom>
          <a:noFill/>
          <a:ln w="9525">
            <a:noFill/>
            <a:miter lim="800000"/>
            <a:headEnd/>
            <a:tailEnd/>
          </a:ln>
          <a:effectLst/>
        </p:spPr>
        <p:txBody>
          <a:bodyPr vert="horz" wrap="square" lIns="99064" tIns="49533" rIns="99064" bIns="49533" numCol="1" anchor="t" anchorCtr="0" compatLnSpc="1">
            <a:prstTxWarp prst="textNoShape">
              <a:avLst/>
            </a:prstTxWarp>
          </a:bodyPr>
          <a:lstStyle>
            <a:lvl1pPr defTabSz="990600">
              <a:defRPr sz="1300">
                <a:latin typeface="Arial" charset="0"/>
              </a:defRPr>
            </a:lvl1pPr>
          </a:lstStyle>
          <a:p>
            <a:pPr>
              <a:defRPr/>
            </a:pPr>
            <a:endParaRPr lang="ru-RU"/>
          </a:p>
        </p:txBody>
      </p:sp>
      <p:sp>
        <p:nvSpPr>
          <p:cNvPr id="36867" name="Rectangle 3"/>
          <p:cNvSpPr>
            <a:spLocks noGrp="1" noChangeArrowheads="1"/>
          </p:cNvSpPr>
          <p:nvPr>
            <p:ph type="dt" idx="1"/>
          </p:nvPr>
        </p:nvSpPr>
        <p:spPr bwMode="auto">
          <a:xfrm>
            <a:off x="4024313" y="0"/>
            <a:ext cx="3078162" cy="511175"/>
          </a:xfrm>
          <a:prstGeom prst="rect">
            <a:avLst/>
          </a:prstGeom>
          <a:noFill/>
          <a:ln w="9525">
            <a:noFill/>
            <a:miter lim="800000"/>
            <a:headEnd/>
            <a:tailEnd/>
          </a:ln>
          <a:effectLst/>
        </p:spPr>
        <p:txBody>
          <a:bodyPr vert="horz" wrap="square" lIns="99064" tIns="49533" rIns="99064" bIns="49533" numCol="1" anchor="t" anchorCtr="0" compatLnSpc="1">
            <a:prstTxWarp prst="textNoShape">
              <a:avLst/>
            </a:prstTxWarp>
          </a:bodyPr>
          <a:lstStyle>
            <a:lvl1pPr algn="r" defTabSz="990600">
              <a:defRPr sz="1300">
                <a:latin typeface="Arial" charset="0"/>
              </a:defRPr>
            </a:lvl1pPr>
          </a:lstStyle>
          <a:p>
            <a:pPr>
              <a:defRPr/>
            </a:pPr>
            <a:endParaRPr lang="ru-RU"/>
          </a:p>
        </p:txBody>
      </p:sp>
      <p:sp>
        <p:nvSpPr>
          <p:cNvPr id="26628" name="Rectangle 4"/>
          <p:cNvSpPr>
            <a:spLocks noRo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11200" y="4860925"/>
            <a:ext cx="5683250" cy="4605338"/>
          </a:xfrm>
          <a:prstGeom prst="rect">
            <a:avLst/>
          </a:prstGeom>
          <a:noFill/>
          <a:ln w="9525">
            <a:noFill/>
            <a:miter lim="800000"/>
            <a:headEnd/>
            <a:tailEnd/>
          </a:ln>
          <a:effectLst/>
        </p:spPr>
        <p:txBody>
          <a:bodyPr vert="horz" wrap="square" lIns="99064" tIns="49533" rIns="99064" bIns="4953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870" name="Rectangle 6"/>
          <p:cNvSpPr>
            <a:spLocks noGrp="1" noChangeArrowheads="1"/>
          </p:cNvSpPr>
          <p:nvPr>
            <p:ph type="ftr" sz="quarter" idx="4"/>
          </p:nvPr>
        </p:nvSpPr>
        <p:spPr bwMode="auto">
          <a:xfrm>
            <a:off x="0" y="9721850"/>
            <a:ext cx="3079750" cy="511175"/>
          </a:xfrm>
          <a:prstGeom prst="rect">
            <a:avLst/>
          </a:prstGeom>
          <a:noFill/>
          <a:ln w="9525">
            <a:noFill/>
            <a:miter lim="800000"/>
            <a:headEnd/>
            <a:tailEnd/>
          </a:ln>
          <a:effectLst/>
        </p:spPr>
        <p:txBody>
          <a:bodyPr vert="horz" wrap="square" lIns="99064" tIns="49533" rIns="99064" bIns="49533" numCol="1" anchor="b" anchorCtr="0" compatLnSpc="1">
            <a:prstTxWarp prst="textNoShape">
              <a:avLst/>
            </a:prstTxWarp>
          </a:bodyPr>
          <a:lstStyle>
            <a:lvl1pPr defTabSz="990600">
              <a:defRPr sz="1300">
                <a:latin typeface="Arial" charset="0"/>
              </a:defRPr>
            </a:lvl1pPr>
          </a:lstStyle>
          <a:p>
            <a:pPr>
              <a:defRPr/>
            </a:pPr>
            <a:endParaRPr lang="ru-RU"/>
          </a:p>
        </p:txBody>
      </p:sp>
      <p:sp>
        <p:nvSpPr>
          <p:cNvPr id="36871" name="Rectangle 7"/>
          <p:cNvSpPr>
            <a:spLocks noGrp="1" noChangeArrowheads="1"/>
          </p:cNvSpPr>
          <p:nvPr>
            <p:ph type="sldNum" sz="quarter" idx="5"/>
          </p:nvPr>
        </p:nvSpPr>
        <p:spPr bwMode="auto">
          <a:xfrm>
            <a:off x="4024313" y="9721850"/>
            <a:ext cx="3078162" cy="511175"/>
          </a:xfrm>
          <a:prstGeom prst="rect">
            <a:avLst/>
          </a:prstGeom>
          <a:noFill/>
          <a:ln w="9525">
            <a:noFill/>
            <a:miter lim="800000"/>
            <a:headEnd/>
            <a:tailEnd/>
          </a:ln>
          <a:effectLst/>
        </p:spPr>
        <p:txBody>
          <a:bodyPr vert="horz" wrap="square" lIns="99064" tIns="49533" rIns="99064" bIns="49533" numCol="1" anchor="b" anchorCtr="0" compatLnSpc="1">
            <a:prstTxWarp prst="textNoShape">
              <a:avLst/>
            </a:prstTxWarp>
          </a:bodyPr>
          <a:lstStyle>
            <a:lvl1pPr algn="r" defTabSz="990600">
              <a:defRPr sz="1300">
                <a:latin typeface="Arial" charset="0"/>
              </a:defRPr>
            </a:lvl1pPr>
          </a:lstStyle>
          <a:p>
            <a:pPr>
              <a:defRPr/>
            </a:pPr>
            <a:fld id="{4498D764-6186-48C3-98E0-782060D197B1}" type="slidenum">
              <a:rPr lang="ru-RU"/>
              <a:pPr>
                <a:defRPr/>
              </a:pPr>
              <a:t>‹#›</a:t>
            </a:fld>
            <a:endParaRPr lang="ru-RU"/>
          </a:p>
        </p:txBody>
      </p:sp>
    </p:spTree>
    <p:extLst>
      <p:ext uri="{BB962C8B-B14F-4D97-AF65-F5344CB8AC3E}">
        <p14:creationId xmlns:p14="http://schemas.microsoft.com/office/powerpoint/2010/main" val="1681820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C44D74FC-9F4E-4C3C-83D7-CFFA829B6039}" type="slidenum">
              <a:rPr lang="ru-RU" altLang="ru-RU" sz="1300" smtClean="0"/>
              <a:pPr eaLnBrk="1" hangingPunct="1"/>
              <a:t>1</a:t>
            </a:fld>
            <a:endParaRPr lang="ru-RU" altLang="ru-RU" sz="1300"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xfrm>
            <a:off x="993775" y="766763"/>
            <a:ext cx="5118100" cy="3838575"/>
          </a:xfrm>
          <a:ln/>
        </p:spPr>
      </p:sp>
      <p:sp>
        <p:nvSpPr>
          <p:cNvPr id="36867" name="Rectangle 3"/>
          <p:cNvSpPr>
            <a:spLocks noGrp="1" noChangeArrowheads="1"/>
          </p:cNvSpPr>
          <p:nvPr>
            <p:ph type="body" idx="1"/>
          </p:nvPr>
        </p:nvSpPr>
        <p:spPr>
          <a:xfrm>
            <a:off x="711200" y="4860925"/>
            <a:ext cx="568325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latin typeface="Arial" pitchFamily="34" charset="0"/>
              </a:rPr>
              <a:t>Для того , чтобы реализовать приоритетные цели обучения , необходимо изменить стиль общения между учеником и учителем, дать ребенку право на свою точку зрения. Идея личностно-ориентированного образования принята сегодня массовой начальной школой. Это означает, что учитель отказывается от авторитарного, инструктивно-репродуктивного характера обучения в пользу демократического, поисково-творческого. Вместе с тем, реализация педагогического процесса, личностно-значимого для каждого ученика, остается одной из самых острых проблем начального образования. </a:t>
            </a:r>
          </a:p>
          <a:p>
            <a:r>
              <a:rPr lang="ru-RU" altLang="ru-RU" smtClean="0">
                <a:latin typeface="Arial" pitchFamily="34" charset="0"/>
              </a:rPr>
              <a:t>Прежде всего, давайте разберемся в понятии «личностно-ориентированное обучение младших школьников». Рассмотрим такой тип обучения, при котором обеспечивается право каждого школьника на индивидуальное развитие, которое не противоречит его психологическому статусу (возможностям, склонностям, интересам).</a:t>
            </a:r>
          </a:p>
          <a:p>
            <a:r>
              <a:rPr lang="ru-RU" altLang="ru-RU" smtClean="0">
                <a:latin typeface="Arial" pitchFamily="34" charset="0"/>
              </a:rPr>
              <a:t>Личностно-ориентированное обучение предполагает: сохранность и поддержку индивидуальности ребенка; предоставление возможностей каждому ребенку работать в присущем ему темпе; обязательную успешность деятельности; обучение в зоне «ближайшего развития» (Л.С. Выготский);</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970E9288-3221-4FED-BDAE-0E69AD4AFEDF}" type="slidenum">
              <a:rPr lang="ru-RU" altLang="ru-RU" sz="1300" smtClean="0"/>
              <a:pPr eaLnBrk="1" hangingPunct="1"/>
              <a:t>12</a:t>
            </a:fld>
            <a:endParaRPr lang="ru-RU" altLang="ru-RU" sz="1300"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zh-CN" smtClean="0">
                <a:latin typeface="Arial" pitchFamily="34" charset="0"/>
              </a:rPr>
              <a:t>Исходя из приоритетых целей , методика обучения построена на целенаправленном использовании </a:t>
            </a:r>
            <a:r>
              <a:rPr lang="ru-RU" altLang="zh-CN" b="1" smtClean="0">
                <a:latin typeface="Arial" pitchFamily="34" charset="0"/>
              </a:rPr>
              <a:t>моделирующей деятельности</a:t>
            </a:r>
            <a:r>
              <a:rPr lang="ru-RU" altLang="zh-CN" smtClean="0">
                <a:latin typeface="Arial" pitchFamily="34" charset="0"/>
              </a:rPr>
              <a:t>.</a:t>
            </a:r>
            <a:br>
              <a:rPr lang="ru-RU" altLang="zh-CN" smtClean="0">
                <a:latin typeface="Arial" pitchFamily="34" charset="0"/>
              </a:rPr>
            </a:br>
            <a:r>
              <a:rPr lang="ru-RU" altLang="ru-RU" smtClean="0">
                <a:latin typeface="Times New Roman" pitchFamily="18" charset="0"/>
              </a:rPr>
              <a:t>Ребёнок учится не глазами и ушами, а руками. Это главная закономерность технологии УМК. Уход от репродуктивного обучения (сначала правило, а потом натаскивание на применение этого правила). Ребёнок все возможные действия осуществляет путём моделирования. На этом построены все предметы – и математика, и русский язык, и литературное чтение и окружающий мир.</a:t>
            </a:r>
          </a:p>
          <a:p>
            <a:pPr eaLnBrk="1" hangingPunct="1"/>
            <a:r>
              <a:rPr lang="ru-RU" altLang="ru-RU" sz="700" smtClean="0">
                <a:latin typeface="Arial" pitchFamily="34" charset="0"/>
              </a:rPr>
              <a:t>В</a:t>
            </a:r>
            <a:r>
              <a:rPr lang="ru-RU" altLang="ru-RU" sz="700" b="1" smtClean="0">
                <a:latin typeface="Arial" pitchFamily="34" charset="0"/>
              </a:rPr>
              <a:t> </a:t>
            </a:r>
            <a:r>
              <a:rPr lang="ru-RU" altLang="ru-RU" sz="700" smtClean="0">
                <a:latin typeface="Arial" pitchFamily="34" charset="0"/>
              </a:rPr>
              <a:t>программах резко снижено значение готового образца, определяющего всю деятельность школьника. Так как необходимо учитывать, что ребёнок – это личность, и навязывать ему ничего нельзя. Он должен всё принять. А принять он может только в </a:t>
            </a:r>
            <a:r>
              <a:rPr lang="ru-RU" altLang="ru-RU" sz="700" b="1" smtClean="0">
                <a:latin typeface="Arial" pitchFamily="34" charset="0"/>
              </a:rPr>
              <a:t>поисковой деятельности.</a:t>
            </a:r>
            <a:br>
              <a:rPr lang="ru-RU" altLang="ru-RU" sz="700" b="1" smtClean="0">
                <a:latin typeface="Arial" pitchFamily="34" charset="0"/>
              </a:rPr>
            </a:br>
            <a:r>
              <a:rPr lang="ru-RU" altLang="ru-RU" sz="700" smtClean="0">
                <a:latin typeface="Arial" pitchFamily="34" charset="0"/>
              </a:rPr>
              <a:t>Под руководством учителя ученик выстраивает алгоритм решения учебной задачи. Это формирует способ действия, понимание учебных операций, учебных действий, а это даёт возможность расширить содержание образования</a:t>
            </a:r>
            <a:endParaRPr lang="ru-RU" altLang="ru-RU" smtClean="0">
              <a:latin typeface="Times New Roman" pitchFamily="18" charset="0"/>
            </a:endParaRPr>
          </a:p>
          <a:p>
            <a:pPr eaLnBrk="1" hangingPunct="1"/>
            <a:r>
              <a:rPr lang="ru-RU" altLang="ru-RU" smtClean="0">
                <a:latin typeface="Times New Roman" pitchFamily="18" charset="0"/>
              </a:rPr>
              <a:t>Методики обучения по УМК состоят в том, что дети младшего школьного возраста отличаются не уровнем развития, а </a:t>
            </a:r>
            <a:r>
              <a:rPr lang="ru-RU" altLang="ru-RU" b="1" smtClean="0">
                <a:latin typeface="Times New Roman" pitchFamily="18" charset="0"/>
              </a:rPr>
              <a:t>темпом обучаемости. </a:t>
            </a:r>
          </a:p>
          <a:p>
            <a:pPr eaLnBrk="1" hangingPunct="1"/>
            <a:r>
              <a:rPr lang="ru-RU" altLang="ru-RU" smtClean="0">
                <a:latin typeface="Times New Roman" pitchFamily="18" charset="0"/>
              </a:rPr>
              <a:t>Важно уйти от традиционного понимания дифференцированного обучения, где сильному ребёнку дают больше (не другое, а больше), </a:t>
            </a:r>
          </a:p>
          <a:p>
            <a:pPr eaLnBrk="1" hangingPunct="1"/>
            <a:r>
              <a:rPr lang="ru-RU" altLang="ru-RU" smtClean="0">
                <a:latin typeface="Times New Roman" pitchFamily="18" charset="0"/>
              </a:rPr>
              <a:t>	а слабому ребёнку дают меньше (а для того, чтобы он выполнял, начинают его натаскивать, но дают однотипные задания). </a:t>
            </a:r>
            <a:br>
              <a:rPr lang="ru-RU" altLang="ru-RU" smtClean="0">
                <a:latin typeface="Times New Roman" pitchFamily="18" charset="0"/>
              </a:rPr>
            </a:br>
            <a:endParaRPr lang="ru-RU" altLang="ru-RU" smtClean="0">
              <a:latin typeface="Times New Roman" pitchFamily="18" charset="0"/>
            </a:endParaRPr>
          </a:p>
          <a:p>
            <a:pPr eaLnBrk="1" hangingPunct="1"/>
            <a:endParaRPr lang="ru-RU" altLang="ru-R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21E0CF9A-8720-4B75-9D26-212991745A4C}" type="slidenum">
              <a:rPr lang="ru-RU" altLang="ru-RU" sz="1300" smtClean="0"/>
              <a:pPr eaLnBrk="1" hangingPunct="1"/>
              <a:t>21</a:t>
            </a:fld>
            <a:endParaRPr lang="ru-RU" altLang="ru-RU" sz="1300" smtClean="0"/>
          </a:p>
        </p:txBody>
      </p:sp>
      <p:sp>
        <p:nvSpPr>
          <p:cNvPr id="38915" name="Образ слайда 1"/>
          <p:cNvSpPr>
            <a:spLocks noGrp="1" noRot="1" noChangeAspect="1" noTextEdit="1"/>
          </p:cNvSpPr>
          <p:nvPr>
            <p:ph type="sldImg"/>
          </p:nvPr>
        </p:nvSpPr>
        <p:spPr>
          <a:ln/>
        </p:spPr>
      </p:sp>
      <p:sp>
        <p:nvSpPr>
          <p:cNvPr id="38916"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p>
            <a:pPr eaLnBrk="1" hangingPunct="1"/>
            <a:endParaRPr lang="ru-RU" altLang="ru-RU" smtClean="0">
              <a:latin typeface="Arial" pitchFamily="34" charset="0"/>
            </a:endParaRPr>
          </a:p>
        </p:txBody>
      </p:sp>
      <p:sp>
        <p:nvSpPr>
          <p:cNvPr id="38917" name="Номер слайда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algn="r" eaLnBrk="1" hangingPunct="1"/>
            <a:fld id="{A9BD3E8A-CBD9-46B6-A352-AA24C11DB4D7}" type="slidenum">
              <a:rPr lang="ru-RU" altLang="ru-RU" sz="1300"/>
              <a:pPr algn="r" eaLnBrk="1" hangingPunct="1"/>
              <a:t>21</a:t>
            </a:fld>
            <a:endParaRPr lang="ru-RU" altLang="ru-RU"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0FA1823B-CAFE-406E-8238-F10CFB966392}" type="slidenum">
              <a:rPr lang="ru-RU" altLang="ru-RU" sz="1300" smtClean="0"/>
              <a:pPr eaLnBrk="1" hangingPunct="1"/>
              <a:t>22</a:t>
            </a:fld>
            <a:endParaRPr lang="ru-RU" altLang="ru-RU" sz="1300" smtClean="0"/>
          </a:p>
        </p:txBody>
      </p:sp>
      <p:sp>
        <p:nvSpPr>
          <p:cNvPr id="39939" name="Образ слайда 1"/>
          <p:cNvSpPr>
            <a:spLocks noGrp="1" noRot="1" noChangeAspect="1" noTextEdit="1"/>
          </p:cNvSpPr>
          <p:nvPr>
            <p:ph type="sldImg"/>
          </p:nvPr>
        </p:nvSpPr>
        <p:spPr>
          <a:ln/>
        </p:spPr>
      </p:sp>
      <p:sp>
        <p:nvSpPr>
          <p:cNvPr id="39940"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p>
            <a:pPr eaLnBrk="1" hangingPunct="1"/>
            <a:endParaRPr lang="ru-RU" altLang="ru-RU" smtClean="0">
              <a:latin typeface="Arial" pitchFamily="34" charset="0"/>
            </a:endParaRPr>
          </a:p>
        </p:txBody>
      </p:sp>
      <p:sp>
        <p:nvSpPr>
          <p:cNvPr id="39941" name="Номер слайда 3"/>
          <p:cNvSpPr txBox="1">
            <a:spLocks noGrp="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nchor="b"/>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algn="r" eaLnBrk="1" hangingPunct="1"/>
            <a:fld id="{85739E70-0652-4F6E-BF78-ECB6175AD244}" type="slidenum">
              <a:rPr lang="ru-RU" altLang="ru-RU" sz="1300"/>
              <a:pPr algn="r" eaLnBrk="1" hangingPunct="1"/>
              <a:t>22</a:t>
            </a:fld>
            <a:endParaRPr lang="ru-RU" altLang="ru-RU"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9B003022-6392-424A-9967-5EA2F6A85D03}" type="slidenum">
              <a:rPr lang="ru-RU" altLang="ru-RU" sz="1300" smtClean="0"/>
              <a:pPr eaLnBrk="1" hangingPunct="1"/>
              <a:t>2</a:t>
            </a:fld>
            <a:endParaRPr lang="ru-RU" altLang="ru-RU" sz="1300"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zh-CN" smtClean="0">
                <a:latin typeface="Arial" pitchFamily="34" charset="0"/>
              </a:rPr>
              <a:t>Система  учебно-методических комплектов «Алгоритм успеха»,издаваемые издательским центром «ВЕНТАНА-ГРАФ» является ресурсом реализации требований ФГОС .Обеспечивает возможность реализации непрерывного образования за счёт соблюдения преемственности дидактических принципов построения содержания образования  и педагогических технологий.</a:t>
            </a:r>
          </a:p>
          <a:p>
            <a:pPr eaLnBrk="1" hangingPunct="1"/>
            <a:endParaRPr lang="ru-RU" altLang="ru-RU" smtClean="0">
              <a:latin typeface="Arial" pitchFamily="34" charset="0"/>
            </a:endParaRPr>
          </a:p>
          <a:p>
            <a:pPr eaLnBrk="1" hangingPunct="1">
              <a:buFontTx/>
              <a:buChar char="•"/>
            </a:pPr>
            <a:r>
              <a:rPr lang="ru-RU" altLang="ru-RU" smtClean="0">
                <a:latin typeface="Arial" pitchFamily="34" charset="0"/>
              </a:rPr>
              <a:t>Дошкольное образование</a:t>
            </a:r>
          </a:p>
          <a:p>
            <a:pPr eaLnBrk="1" hangingPunct="1">
              <a:buFontTx/>
              <a:buChar char="•"/>
            </a:pPr>
            <a:r>
              <a:rPr lang="ru-RU" altLang="ru-RU" smtClean="0">
                <a:latin typeface="Arial" pitchFamily="34" charset="0"/>
              </a:rPr>
              <a:t>Начальное образование</a:t>
            </a:r>
          </a:p>
          <a:p>
            <a:pPr eaLnBrk="1" hangingPunct="1">
              <a:buFontTx/>
              <a:buChar char="•"/>
            </a:pPr>
            <a:r>
              <a:rPr lang="ru-RU" altLang="ru-RU" smtClean="0">
                <a:solidFill>
                  <a:srgbClr val="262673"/>
                </a:solidFill>
                <a:latin typeface="Arial" pitchFamily="34" charset="0"/>
              </a:rPr>
              <a:t>Линии учебно-методических комплектов для основного общего образования</a:t>
            </a:r>
          </a:p>
          <a:p>
            <a:pPr eaLnBrk="1" hangingPunct="1">
              <a:buFontTx/>
              <a:buChar char="•"/>
            </a:pPr>
            <a:r>
              <a:rPr lang="ru-RU" altLang="ru-RU" smtClean="0">
                <a:solidFill>
                  <a:srgbClr val="262673"/>
                </a:solidFill>
                <a:latin typeface="Arial" pitchFamily="34" charset="0"/>
              </a:rPr>
              <a:t>Линии учебно-методических комплектов для среднего(полного) общего образования</a:t>
            </a:r>
            <a:endParaRPr lang="ru-RU" altLang="ru-RU" smtClean="0">
              <a:latin typeface="Arial" pitchFamily="34" charset="0"/>
            </a:endParaRPr>
          </a:p>
          <a:p>
            <a:pPr eaLnBrk="1" hangingPunct="1">
              <a:buFontTx/>
              <a:buChar char="•"/>
            </a:pPr>
            <a:endParaRPr lang="ru-RU" altLang="ru-RU"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4477F087-DD79-43E1-A05B-F2B016C84C48}" type="slidenum">
              <a:rPr lang="ru-RU" altLang="ru-RU" sz="1300" smtClean="0"/>
              <a:pPr eaLnBrk="1" hangingPunct="1"/>
              <a:t>3</a:t>
            </a:fld>
            <a:endParaRPr lang="ru-RU" altLang="ru-RU" sz="1300"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z="1000" smtClean="0">
                <a:latin typeface="Arial" pitchFamily="34" charset="0"/>
              </a:rPr>
              <a:t> Дошкольное образование представлено двумя программами:</a:t>
            </a:r>
          </a:p>
          <a:p>
            <a:pPr eaLnBrk="1" hangingPunct="1"/>
            <a:r>
              <a:rPr lang="ru-RU" altLang="ru-RU" sz="1400" b="1" smtClean="0">
                <a:solidFill>
                  <a:srgbClr val="0000CC"/>
                </a:solidFill>
                <a:latin typeface="Arial" pitchFamily="34" charset="0"/>
              </a:rPr>
              <a:t>1.Программа(система учебно-методических комплектов)«ТРОПИНКИ»</a:t>
            </a:r>
          </a:p>
          <a:p>
            <a:pPr eaLnBrk="1" hangingPunct="1">
              <a:spcBef>
                <a:spcPct val="0"/>
              </a:spcBef>
            </a:pPr>
            <a:r>
              <a:rPr lang="ru-RU" altLang="ru-RU" sz="1000" b="1" i="1" smtClean="0">
                <a:solidFill>
                  <a:schemeClr val="tx2"/>
                </a:solidFill>
                <a:latin typeface="Arial" pitchFamily="34" charset="0"/>
              </a:rPr>
              <a:t>        Научный руководитель</a:t>
            </a:r>
            <a:r>
              <a:rPr lang="en-US" altLang="ru-RU" sz="1000" b="1" i="1" smtClean="0">
                <a:solidFill>
                  <a:schemeClr val="tx2"/>
                </a:solidFill>
                <a:latin typeface="Arial" pitchFamily="34" charset="0"/>
              </a:rPr>
              <a:t> </a:t>
            </a:r>
            <a:r>
              <a:rPr lang="ru-RU" altLang="ru-RU" sz="1000" b="1" i="1" smtClean="0">
                <a:solidFill>
                  <a:schemeClr val="tx2"/>
                </a:solidFill>
                <a:latin typeface="Arial" pitchFamily="34" charset="0"/>
              </a:rPr>
              <a:t>  программы — доктор психологических наук, профессор </a:t>
            </a:r>
            <a:r>
              <a:rPr lang="ru-RU" altLang="ru-RU" sz="1400" b="1" i="1" smtClean="0">
                <a:solidFill>
                  <a:schemeClr val="tx2"/>
                </a:solidFill>
                <a:latin typeface="Arial" pitchFamily="34" charset="0"/>
              </a:rPr>
              <a:t>В.Т. Кудрявцев</a:t>
            </a:r>
          </a:p>
          <a:p>
            <a:pPr eaLnBrk="1" hangingPunct="1"/>
            <a:r>
              <a:rPr lang="ru-RU" altLang="ru-RU" sz="1000" smtClean="0">
                <a:latin typeface="Arial" pitchFamily="34" charset="0"/>
              </a:rPr>
              <a:t>2. </a:t>
            </a:r>
            <a:r>
              <a:rPr lang="ru-RU" altLang="ru-RU" sz="1600" b="1" smtClean="0">
                <a:solidFill>
                  <a:srgbClr val="0000CC"/>
                </a:solidFill>
                <a:latin typeface="Arial" pitchFamily="34" charset="0"/>
              </a:rPr>
              <a:t>Программа воспитания и обучения детей 5-6 лет</a:t>
            </a:r>
            <a:r>
              <a:rPr lang="ru-RU" altLang="ru-RU" sz="1400" b="1" smtClean="0">
                <a:solidFill>
                  <a:srgbClr val="0000CC"/>
                </a:solidFill>
                <a:latin typeface="Arial" pitchFamily="34" charset="0"/>
              </a:rPr>
              <a:t>(система учебно-методических комплектов)«ПРЕДШКОЛЬНАЯ ПОРА»</a:t>
            </a:r>
          </a:p>
          <a:p>
            <a:pPr eaLnBrk="1" hangingPunct="1"/>
            <a:r>
              <a:rPr lang="ru-RU" altLang="ru-RU" sz="1000" b="1" i="1" smtClean="0">
                <a:latin typeface="Arial" pitchFamily="34" charset="0"/>
              </a:rPr>
              <a:t>Руководитель программы — чл.-корр. РАО, доктор педагогических наук,</a:t>
            </a:r>
            <a:r>
              <a:rPr lang="ru-RU" altLang="ru-RU" sz="1400" b="1" i="1" smtClean="0">
                <a:latin typeface="Arial" pitchFamily="34" charset="0"/>
              </a:rPr>
              <a:t> </a:t>
            </a:r>
          </a:p>
          <a:p>
            <a:pPr eaLnBrk="1" hangingPunct="1"/>
            <a:r>
              <a:rPr lang="ru-RU" altLang="ru-RU" sz="1000" b="1" i="1" smtClean="0">
                <a:latin typeface="Arial" pitchFamily="34" charset="0"/>
              </a:rPr>
              <a:t>профессор </a:t>
            </a:r>
            <a:r>
              <a:rPr lang="ru-RU" altLang="ru-RU" sz="1400" b="1" i="1" smtClean="0">
                <a:latin typeface="Arial" pitchFamily="34" charset="0"/>
              </a:rPr>
              <a:t>Н.Ф. Виноградова</a:t>
            </a:r>
          </a:p>
          <a:p>
            <a:pPr eaLnBrk="1" hangingPunct="1"/>
            <a:r>
              <a:rPr lang="ru-RU" altLang="ru-RU" sz="1000" b="1" smtClean="0">
                <a:latin typeface="Arial" pitchFamily="34" charset="0"/>
              </a:rPr>
              <a:t>Программа поможет воспитателям, педагогам и родителям подготовить ребенка к обучению в школе. Она реализует две основные цели: </a:t>
            </a:r>
            <a:r>
              <a:rPr lang="ru-RU" altLang="ru-RU" sz="1000" b="1" i="1" smtClean="0">
                <a:latin typeface="Arial" pitchFamily="34" charset="0"/>
              </a:rPr>
              <a:t>социальную</a:t>
            </a:r>
            <a:r>
              <a:rPr lang="ru-RU" altLang="ru-RU" sz="1000" b="1" smtClean="0">
                <a:latin typeface="Arial" pitchFamily="34" charset="0"/>
              </a:rPr>
              <a:t> (обеспечение возможности единого старта шестилетних первоклассников) и </a:t>
            </a:r>
            <a:r>
              <a:rPr lang="ru-RU" altLang="ru-RU" sz="1000" b="1" i="1" smtClean="0">
                <a:latin typeface="Arial" pitchFamily="34" charset="0"/>
              </a:rPr>
              <a:t>педагогическую</a:t>
            </a:r>
            <a:r>
              <a:rPr lang="ru-RU" altLang="ru-RU" sz="1000" b="1" smtClean="0">
                <a:latin typeface="Arial" pitchFamily="34" charset="0"/>
              </a:rPr>
              <a:t> (развитие личности ребенка старшего дошкольного возраста, формирование его готовности к систематическому обучению).</a:t>
            </a:r>
          </a:p>
          <a:p>
            <a:pPr eaLnBrk="1" hangingPunct="1"/>
            <a:r>
              <a:rPr lang="ru-RU" altLang="ru-RU" sz="1000" b="1" smtClean="0">
                <a:latin typeface="Arial" pitchFamily="34" charset="0"/>
              </a:rPr>
              <a:t>Особое внимание уделено развитию речи и психических процессов: мышления, внимания, воображения и т.д.</a:t>
            </a:r>
          </a:p>
          <a:p>
            <a:pPr eaLnBrk="1" hangingPunct="1"/>
            <a:endParaRPr lang="ru-RU" altLang="ru-RU" sz="1000" b="1" smtClean="0">
              <a:latin typeface="Arial" pitchFamily="34" charset="0"/>
            </a:endParaRPr>
          </a:p>
          <a:p>
            <a:pPr eaLnBrk="1" hangingPunct="1"/>
            <a:endParaRPr lang="ru-RU" altLang="ru-RU" sz="1000" b="1" i="1" smtClean="0">
              <a:latin typeface="Arial" pitchFamily="34" charset="0"/>
            </a:endParaRPr>
          </a:p>
          <a:p>
            <a:pPr eaLnBrk="1" hangingPunct="1"/>
            <a:endParaRPr lang="ru-RU" altLang="ru-RU" sz="10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445DC0DA-522B-48D4-A0DD-6E6DB79E1638}" type="slidenum">
              <a:rPr lang="ru-RU" altLang="ru-RU" sz="1300" smtClean="0"/>
              <a:pPr eaLnBrk="1" hangingPunct="1"/>
              <a:t>4</a:t>
            </a:fld>
            <a:endParaRPr lang="ru-RU" altLang="ru-RU" sz="1300"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ru-RU" altLang="ru-RU" sz="800" smtClean="0">
                <a:latin typeface="Arial" pitchFamily="34" charset="0"/>
              </a:rPr>
              <a:t>Программа « Предшкольная пора» строится по образовательным областям : социально- коммуникативное развитие, речевое, познавательное развитие, художественно- эстетическое, Рассчитана как на год обучения (5 раз в неделю), так и на два (два-три )раза .</a:t>
            </a:r>
          </a:p>
          <a:p>
            <a:pPr eaLnBrk="1" hangingPunct="1">
              <a:lnSpc>
                <a:spcPct val="80000"/>
              </a:lnSpc>
            </a:pPr>
            <a:r>
              <a:rPr lang="ru-RU" altLang="ru-RU" sz="800" smtClean="0">
                <a:latin typeface="Arial" pitchFamily="34" charset="0"/>
              </a:rPr>
              <a:t>Программа не дублирует первый год обучения в школе, обеспечивает единый старт дошкольников. Соблюдение преемственности между «предшкольной порой» и «начальной школой 21 века обеспечивает на данном этапе непрерывность образования. Авторский коллектив принимает участие в разработке УМК «Предшкольной поры»  и «Начальной школы 21 века»</a:t>
            </a:r>
          </a:p>
          <a:p>
            <a:pPr eaLnBrk="1" hangingPunct="1">
              <a:lnSpc>
                <a:spcPct val="80000"/>
              </a:lnSpc>
            </a:pPr>
            <a:r>
              <a:rPr lang="ru-RU" altLang="ru-RU" sz="800" smtClean="0">
                <a:latin typeface="Arial" pitchFamily="34" charset="0"/>
              </a:rPr>
              <a:t> Задачи области социально- коммуникативного  и речевого  развития решаются в пособиях</a:t>
            </a:r>
            <a:endParaRPr lang="en-US" altLang="ru-RU" sz="800" smtClean="0">
              <a:latin typeface="Arial" pitchFamily="34" charset="0"/>
            </a:endParaRPr>
          </a:p>
          <a:p>
            <a:pPr eaLnBrk="1" hangingPunct="1">
              <a:lnSpc>
                <a:spcPct val="80000"/>
              </a:lnSpc>
            </a:pPr>
            <a:endParaRPr lang="ru-RU" altLang="ru-RU" sz="800" smtClean="0">
              <a:latin typeface="Arial" pitchFamily="34" charset="0"/>
            </a:endParaRPr>
          </a:p>
          <a:p>
            <a:pPr eaLnBrk="1" hangingPunct="1">
              <a:lnSpc>
                <a:spcPct val="80000"/>
              </a:lnSpc>
            </a:pPr>
            <a:r>
              <a:rPr lang="ru-RU" altLang="ru-RU" sz="800" b="1" smtClean="0">
                <a:latin typeface="Arial" pitchFamily="34" charset="0"/>
              </a:rPr>
              <a:t>Азбука для дошкольников</a:t>
            </a:r>
          </a:p>
          <a:p>
            <a:pPr eaLnBrk="1" hangingPunct="1">
              <a:lnSpc>
                <a:spcPct val="80000"/>
              </a:lnSpc>
            </a:pPr>
            <a:r>
              <a:rPr lang="ru-RU" altLang="ru-RU" sz="700" b="1" smtClean="0">
                <a:latin typeface="Arial" pitchFamily="34" charset="0"/>
              </a:rPr>
              <a:t>Авторы: ЖуроваЛ.Е.,Кузнецова М.И.</a:t>
            </a:r>
          </a:p>
          <a:p>
            <a:pPr eaLnBrk="1" hangingPunct="1">
              <a:lnSpc>
                <a:spcPct val="80000"/>
              </a:lnSpc>
            </a:pPr>
            <a:endParaRPr lang="ru-RU" altLang="ru-RU" sz="800" b="1" smtClean="0">
              <a:latin typeface="Arial" pitchFamily="34" charset="0"/>
            </a:endParaRPr>
          </a:p>
          <a:p>
            <a:pPr eaLnBrk="1" hangingPunct="1">
              <a:lnSpc>
                <a:spcPct val="80000"/>
              </a:lnSpc>
            </a:pPr>
            <a:r>
              <a:rPr lang="ru-RU" altLang="ru-RU" sz="800" b="1" smtClean="0">
                <a:latin typeface="Arial" pitchFamily="34" charset="0"/>
              </a:rPr>
              <a:t>   «Играем со звуками и словами». </a:t>
            </a:r>
            <a:r>
              <a:rPr lang="ru-RU" altLang="ru-RU" sz="800" smtClean="0">
                <a:latin typeface="Arial" pitchFamily="34" charset="0"/>
              </a:rPr>
              <a:t>Рабочие тетради № 1, 2</a:t>
            </a:r>
          </a:p>
          <a:p>
            <a:pPr eaLnBrk="1" hangingPunct="1">
              <a:lnSpc>
                <a:spcPct val="80000"/>
              </a:lnSpc>
            </a:pPr>
            <a:r>
              <a:rPr lang="ru-RU" altLang="ru-RU" sz="800" smtClean="0">
                <a:latin typeface="Arial" pitchFamily="34" charset="0"/>
              </a:rPr>
              <a:t>   </a:t>
            </a:r>
            <a:r>
              <a:rPr lang="ru-RU" altLang="ru-RU" sz="800" b="1" smtClean="0">
                <a:latin typeface="Arial" pitchFamily="34" charset="0"/>
              </a:rPr>
              <a:t>«Играем и читаем вместе». </a:t>
            </a:r>
            <a:r>
              <a:rPr lang="ru-RU" altLang="ru-RU" sz="800" smtClean="0">
                <a:latin typeface="Arial" pitchFamily="34" charset="0"/>
              </a:rPr>
              <a:t>Рабочие тетради № 1, 2</a:t>
            </a:r>
          </a:p>
          <a:p>
            <a:pPr eaLnBrk="1" hangingPunct="1">
              <a:lnSpc>
                <a:spcPct val="80000"/>
              </a:lnSpc>
            </a:pPr>
            <a:r>
              <a:rPr lang="ru-RU" altLang="ru-RU" sz="800" smtClean="0">
                <a:latin typeface="Arial" pitchFamily="34" charset="0"/>
              </a:rPr>
              <a:t>   </a:t>
            </a:r>
            <a:r>
              <a:rPr lang="ru-RU" altLang="ru-RU" sz="800" b="1" smtClean="0">
                <a:latin typeface="Arial" pitchFamily="34" charset="0"/>
              </a:rPr>
              <a:t>«Касса букв. Русский алфавит». </a:t>
            </a:r>
            <a:r>
              <a:rPr lang="ru-RU" altLang="ru-RU" sz="800" smtClean="0">
                <a:latin typeface="Arial" pitchFamily="34" charset="0"/>
              </a:rPr>
              <a:t>Дидактическое пособие</a:t>
            </a:r>
          </a:p>
          <a:p>
            <a:pPr eaLnBrk="1" hangingPunct="1">
              <a:lnSpc>
                <a:spcPct val="80000"/>
              </a:lnSpc>
            </a:pPr>
            <a:r>
              <a:rPr lang="ru-RU" altLang="ru-RU" sz="800" b="1" smtClean="0">
                <a:latin typeface="Arial" pitchFamily="34" charset="0"/>
              </a:rPr>
              <a:t>ВиноградоваН.Ф.</a:t>
            </a:r>
          </a:p>
          <a:p>
            <a:pPr eaLnBrk="1" hangingPunct="1">
              <a:lnSpc>
                <a:spcPct val="80000"/>
              </a:lnSpc>
            </a:pPr>
            <a:r>
              <a:rPr lang="ru-RU" altLang="ru-RU" sz="800" b="1" smtClean="0">
                <a:latin typeface="Arial" pitchFamily="34" charset="0"/>
              </a:rPr>
              <a:t>«Придумай и расскажи» </a:t>
            </a:r>
          </a:p>
          <a:p>
            <a:pPr eaLnBrk="1" hangingPunct="1">
              <a:lnSpc>
                <a:spcPct val="80000"/>
              </a:lnSpc>
            </a:pPr>
            <a:r>
              <a:rPr lang="ru-RU" altLang="ru-RU" sz="800" smtClean="0">
                <a:latin typeface="Arial" pitchFamily="34" charset="0"/>
              </a:rPr>
              <a:t>    </a:t>
            </a:r>
            <a:r>
              <a:rPr lang="en-US" altLang="ru-RU" sz="800" smtClean="0">
                <a:latin typeface="Arial" pitchFamily="34" charset="0"/>
              </a:rPr>
              <a:t> </a:t>
            </a:r>
            <a:r>
              <a:rPr lang="ru-RU" altLang="ru-RU" sz="800" smtClean="0">
                <a:latin typeface="Arial" pitchFamily="34" charset="0"/>
              </a:rPr>
              <a:t>Дидактические материалы и методическое пособие</a:t>
            </a:r>
          </a:p>
          <a:p>
            <a:pPr eaLnBrk="1" hangingPunct="1">
              <a:lnSpc>
                <a:spcPct val="80000"/>
              </a:lnSpc>
            </a:pPr>
            <a:r>
              <a:rPr lang="ru-RU" altLang="ru-RU" sz="800" b="1" smtClean="0">
                <a:latin typeface="Arial" pitchFamily="34" charset="0"/>
              </a:rPr>
              <a:t>Кочурова Е.Э.,Кузнецова М.И</a:t>
            </a:r>
          </a:p>
          <a:p>
            <a:pPr eaLnBrk="1" hangingPunct="1">
              <a:lnSpc>
                <a:spcPct val="80000"/>
              </a:lnSpc>
            </a:pPr>
            <a:r>
              <a:rPr lang="ru-RU" altLang="ru-RU" sz="800" b="1" smtClean="0">
                <a:latin typeface="Arial" pitchFamily="34" charset="0"/>
              </a:rPr>
              <a:t>«Готовимся к школе»</a:t>
            </a:r>
            <a:r>
              <a:rPr lang="ru-RU" altLang="ru-RU" sz="800" smtClean="0">
                <a:latin typeface="Arial" pitchFamily="34" charset="0"/>
              </a:rPr>
              <a:t> </a:t>
            </a:r>
          </a:p>
          <a:p>
            <a:pPr eaLnBrk="1" hangingPunct="1">
              <a:lnSpc>
                <a:spcPct val="80000"/>
              </a:lnSpc>
            </a:pPr>
            <a:r>
              <a:rPr lang="ru-RU" altLang="ru-RU" sz="800" smtClean="0">
                <a:latin typeface="Arial" pitchFamily="34" charset="0"/>
              </a:rPr>
              <a:t>   </a:t>
            </a:r>
            <a:r>
              <a:rPr lang="en-US" altLang="ru-RU" sz="800" smtClean="0">
                <a:latin typeface="Arial" pitchFamily="34" charset="0"/>
              </a:rPr>
              <a:t> </a:t>
            </a:r>
            <a:r>
              <a:rPr lang="ru-RU" altLang="ru-RU" sz="800" smtClean="0">
                <a:latin typeface="Arial" pitchFamily="34" charset="0"/>
              </a:rPr>
              <a:t> Пособие для будущих первоклассников</a:t>
            </a:r>
          </a:p>
          <a:p>
            <a:pPr eaLnBrk="1" hangingPunct="1">
              <a:lnSpc>
                <a:spcPct val="80000"/>
              </a:lnSpc>
            </a:pPr>
            <a:r>
              <a:rPr lang="ru-RU" altLang="ru-RU" sz="800" b="1" smtClean="0">
                <a:latin typeface="Arial" pitchFamily="34" charset="0"/>
              </a:rPr>
              <a:t>Салмина Н.Г.</a:t>
            </a:r>
          </a:p>
          <a:p>
            <a:pPr eaLnBrk="1" hangingPunct="1">
              <a:lnSpc>
                <a:spcPct val="80000"/>
              </a:lnSpc>
            </a:pPr>
            <a:r>
              <a:rPr lang="ru-RU" altLang="ru-RU" sz="800" b="1" smtClean="0">
                <a:latin typeface="Arial" pitchFamily="34" charset="0"/>
              </a:rPr>
              <a:t>«Путешествуем по сказкам»</a:t>
            </a:r>
          </a:p>
          <a:p>
            <a:pPr eaLnBrk="1" hangingPunct="1">
              <a:lnSpc>
                <a:spcPct val="80000"/>
              </a:lnSpc>
            </a:pPr>
            <a:r>
              <a:rPr lang="ru-RU" altLang="ru-RU" sz="800" smtClean="0">
                <a:latin typeface="Arial" pitchFamily="34" charset="0"/>
              </a:rPr>
              <a:t>    Настольные игры </a:t>
            </a:r>
          </a:p>
          <a:p>
            <a:pPr eaLnBrk="1" hangingPunct="1">
              <a:lnSpc>
                <a:spcPct val="80000"/>
              </a:lnSpc>
            </a:pPr>
            <a:r>
              <a:rPr lang="ru-RU" altLang="ru-RU" sz="800" b="1" smtClean="0">
                <a:latin typeface="Arial" pitchFamily="34" charset="0"/>
              </a:rPr>
              <a:t>Козлова С А., Куликова Т.А.</a:t>
            </a:r>
          </a:p>
          <a:p>
            <a:pPr eaLnBrk="1" hangingPunct="1">
              <a:lnSpc>
                <a:spcPct val="80000"/>
              </a:lnSpc>
            </a:pPr>
            <a:r>
              <a:rPr lang="ru-RU" altLang="ru-RU" sz="800" b="1" smtClean="0">
                <a:latin typeface="Arial" pitchFamily="34" charset="0"/>
              </a:rPr>
              <a:t>Я хочу в школу»</a:t>
            </a:r>
          </a:p>
          <a:p>
            <a:pPr eaLnBrk="1" hangingPunct="1">
              <a:lnSpc>
                <a:spcPct val="80000"/>
              </a:lnSpc>
            </a:pPr>
            <a:r>
              <a:rPr lang="ru-RU" altLang="ru-RU" sz="800" b="1" smtClean="0">
                <a:latin typeface="Arial" pitchFamily="34" charset="0"/>
              </a:rPr>
              <a:t>    «Я и моя семья» </a:t>
            </a:r>
          </a:p>
          <a:p>
            <a:pPr eaLnBrk="1" hangingPunct="1">
              <a:lnSpc>
                <a:spcPct val="80000"/>
              </a:lnSpc>
            </a:pPr>
            <a:r>
              <a:rPr lang="ru-RU" altLang="ru-RU" sz="800" b="1" smtClean="0">
                <a:latin typeface="Arial" pitchFamily="34" charset="0"/>
              </a:rPr>
              <a:t>    «Я и мои друзья»</a:t>
            </a:r>
          </a:p>
          <a:p>
            <a:pPr eaLnBrk="1" hangingPunct="1">
              <a:lnSpc>
                <a:spcPct val="80000"/>
              </a:lnSpc>
            </a:pPr>
            <a:r>
              <a:rPr lang="ru-RU" altLang="ru-RU" sz="800" smtClean="0">
                <a:latin typeface="Arial" pitchFamily="34" charset="0"/>
              </a:rPr>
              <a:t>      Рабочие тетради</a:t>
            </a:r>
          </a:p>
          <a:p>
            <a:pPr eaLnBrk="1" hangingPunct="1">
              <a:lnSpc>
                <a:spcPct val="80000"/>
              </a:lnSpc>
            </a:pPr>
            <a:endParaRPr lang="ru-RU" altLang="ru-RU" sz="800" b="1" smtClean="0">
              <a:latin typeface="Arial" pitchFamily="34" charset="0"/>
            </a:endParaRPr>
          </a:p>
          <a:p>
            <a:pPr eaLnBrk="1" hangingPunct="1">
              <a:lnSpc>
                <a:spcPct val="80000"/>
              </a:lnSpc>
            </a:pPr>
            <a:endParaRPr lang="ru-RU" altLang="ru-RU" sz="800" smtClean="0">
              <a:latin typeface="Arial" pitchFamily="34" charset="0"/>
            </a:endParaRPr>
          </a:p>
          <a:p>
            <a:pPr eaLnBrk="1" hangingPunct="1">
              <a:lnSpc>
                <a:spcPct val="80000"/>
              </a:lnSpc>
            </a:pPr>
            <a:r>
              <a:rPr lang="ru-RU" altLang="ru-RU" sz="800" b="1" smtClean="0">
                <a:latin typeface="Arial" pitchFamily="34" charset="0"/>
              </a:rPr>
              <a:t>Материал пособий помогает развивать  у детей интерес к работе со звучащим словом,   заложить основы навыков чтения и письма, обогощать активный словарь ребёнка, развивать  его фантазию, речь, мышление, формировать представления о нормах поведения и морали. Занимательные задания помогут оценить ребёнку свои возможности и поверить в себя, научиться самостоятельности, легче адаптироваться в школьном коллективе</a:t>
            </a:r>
          </a:p>
          <a:p>
            <a:pPr eaLnBrk="1" hangingPunct="1">
              <a:lnSpc>
                <a:spcPct val="80000"/>
              </a:lnSpc>
            </a:pPr>
            <a:endParaRPr lang="ru-RU" altLang="ru-RU" sz="800" smtClean="0">
              <a:latin typeface="Arial" pitchFamily="34" charset="0"/>
            </a:endParaRPr>
          </a:p>
          <a:p>
            <a:pPr eaLnBrk="1" hangingPunct="1">
              <a:lnSpc>
                <a:spcPct val="80000"/>
              </a:lnSpc>
            </a:pPr>
            <a:endParaRPr lang="ru-RU" altLang="ru-RU" sz="1000" b="1" smtClean="0">
              <a:solidFill>
                <a:srgbClr val="0000CC"/>
              </a:solidFill>
              <a:latin typeface="Arial" pitchFamily="34" charset="0"/>
            </a:endParaRPr>
          </a:p>
          <a:p>
            <a:pPr eaLnBrk="1" hangingPunct="1">
              <a:lnSpc>
                <a:spcPct val="80000"/>
              </a:lnSpc>
            </a:pPr>
            <a:endParaRPr lang="ru-RU" altLang="ru-RU" sz="8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709B0818-C46F-41CE-BDD8-918374745F1D}" type="slidenum">
              <a:rPr lang="ru-RU" altLang="ru-RU" sz="1300" smtClean="0"/>
              <a:pPr eaLnBrk="1" hangingPunct="1"/>
              <a:t>5</a:t>
            </a:fld>
            <a:endParaRPr lang="ru-RU" altLang="ru-RU" sz="1300" smtClean="0"/>
          </a:p>
        </p:txBody>
      </p:sp>
      <p:sp>
        <p:nvSpPr>
          <p:cNvPr id="31747" name="Rectangle 7"/>
          <p:cNvSpPr txBox="1">
            <a:spLocks noGrp="1" noChangeArrowheads="1"/>
          </p:cNvSpPr>
          <p:nvPr/>
        </p:nvSpPr>
        <p:spPr bwMode="auto">
          <a:xfrm>
            <a:off x="4024313" y="9721850"/>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17" tIns="49908" rIns="99817" bIns="49908" anchor="b"/>
          <a:lstStyle>
            <a:lvl1pPr defTabSz="996950" eaLnBrk="0" hangingPunct="0">
              <a:defRPr sz="2000">
                <a:solidFill>
                  <a:schemeClr val="tx1"/>
                </a:solidFill>
                <a:latin typeface="Arial" pitchFamily="34" charset="0"/>
              </a:defRPr>
            </a:lvl1pPr>
            <a:lvl2pPr marL="742950" indent="-285750" defTabSz="996950" eaLnBrk="0" hangingPunct="0">
              <a:defRPr sz="2000">
                <a:solidFill>
                  <a:schemeClr val="tx1"/>
                </a:solidFill>
                <a:latin typeface="Arial" pitchFamily="34" charset="0"/>
              </a:defRPr>
            </a:lvl2pPr>
            <a:lvl3pPr marL="1143000" indent="-228600" defTabSz="996950" eaLnBrk="0" hangingPunct="0">
              <a:defRPr sz="2000">
                <a:solidFill>
                  <a:schemeClr val="tx1"/>
                </a:solidFill>
                <a:latin typeface="Arial" pitchFamily="34" charset="0"/>
              </a:defRPr>
            </a:lvl3pPr>
            <a:lvl4pPr marL="1600200" indent="-228600" defTabSz="996950" eaLnBrk="0" hangingPunct="0">
              <a:defRPr sz="2000">
                <a:solidFill>
                  <a:schemeClr val="tx1"/>
                </a:solidFill>
                <a:latin typeface="Arial" pitchFamily="34" charset="0"/>
              </a:defRPr>
            </a:lvl4pPr>
            <a:lvl5pPr marL="2057400" indent="-228600" defTabSz="996950" eaLnBrk="0" hangingPunct="0">
              <a:defRPr sz="2000">
                <a:solidFill>
                  <a:schemeClr val="tx1"/>
                </a:solidFill>
                <a:latin typeface="Arial" pitchFamily="34" charset="0"/>
              </a:defRPr>
            </a:lvl5pPr>
            <a:lvl6pPr marL="2514600" indent="-228600" defTabSz="996950" eaLnBrk="0" fontAlgn="base" hangingPunct="0">
              <a:spcBef>
                <a:spcPct val="0"/>
              </a:spcBef>
              <a:spcAft>
                <a:spcPct val="0"/>
              </a:spcAft>
              <a:defRPr sz="2000">
                <a:solidFill>
                  <a:schemeClr val="tx1"/>
                </a:solidFill>
                <a:latin typeface="Arial" pitchFamily="34" charset="0"/>
              </a:defRPr>
            </a:lvl6pPr>
            <a:lvl7pPr marL="2971800" indent="-228600" defTabSz="996950" eaLnBrk="0" fontAlgn="base" hangingPunct="0">
              <a:spcBef>
                <a:spcPct val="0"/>
              </a:spcBef>
              <a:spcAft>
                <a:spcPct val="0"/>
              </a:spcAft>
              <a:defRPr sz="2000">
                <a:solidFill>
                  <a:schemeClr val="tx1"/>
                </a:solidFill>
                <a:latin typeface="Arial" pitchFamily="34" charset="0"/>
              </a:defRPr>
            </a:lvl7pPr>
            <a:lvl8pPr marL="3429000" indent="-228600" defTabSz="996950" eaLnBrk="0" fontAlgn="base" hangingPunct="0">
              <a:spcBef>
                <a:spcPct val="0"/>
              </a:spcBef>
              <a:spcAft>
                <a:spcPct val="0"/>
              </a:spcAft>
              <a:defRPr sz="2000">
                <a:solidFill>
                  <a:schemeClr val="tx1"/>
                </a:solidFill>
                <a:latin typeface="Arial" pitchFamily="34" charset="0"/>
              </a:defRPr>
            </a:lvl8pPr>
            <a:lvl9pPr marL="3886200" indent="-228600" defTabSz="996950" eaLnBrk="0" fontAlgn="base" hangingPunct="0">
              <a:spcBef>
                <a:spcPct val="0"/>
              </a:spcBef>
              <a:spcAft>
                <a:spcPct val="0"/>
              </a:spcAft>
              <a:defRPr sz="2000">
                <a:solidFill>
                  <a:schemeClr val="tx1"/>
                </a:solidFill>
                <a:latin typeface="Arial" pitchFamily="34" charset="0"/>
              </a:defRPr>
            </a:lvl9pPr>
          </a:lstStyle>
          <a:p>
            <a:pPr algn="r" eaLnBrk="1" hangingPunct="1"/>
            <a:fld id="{428FA3CE-C8A6-472C-BDEB-A1A5B74DED0E}" type="slidenum">
              <a:rPr lang="ru-RU" altLang="ru-RU" sz="1300"/>
              <a:pPr algn="r" eaLnBrk="1" hangingPunct="1"/>
              <a:t>5</a:t>
            </a:fld>
            <a:endParaRPr lang="ru-RU" altLang="ru-RU" sz="1300"/>
          </a:p>
        </p:txBody>
      </p:sp>
      <p:sp>
        <p:nvSpPr>
          <p:cNvPr id="31748" name="Rectangle 2"/>
          <p:cNvSpPr>
            <a:spLocks noRo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817" tIns="49908" rIns="99817" bIns="49908"/>
          <a:lstStyle/>
          <a:p>
            <a:pPr eaLnBrk="1" hangingPunct="1"/>
            <a:r>
              <a:rPr lang="ru-RU" altLang="ru-RU" sz="1000" b="1" smtClean="0">
                <a:latin typeface="Arial" pitchFamily="34" charset="0"/>
              </a:rPr>
              <a:t>Познавательное развитие</a:t>
            </a:r>
          </a:p>
          <a:p>
            <a:pPr eaLnBrk="1" hangingPunct="1"/>
            <a:r>
              <a:rPr lang="ru-RU" altLang="ru-RU" sz="1000" b="1" smtClean="0">
                <a:latin typeface="Arial" pitchFamily="34" charset="0"/>
              </a:rPr>
              <a:t>«Знакомимся с математикой» Щербакова</a:t>
            </a:r>
            <a:r>
              <a:rPr lang="en-US" altLang="ru-RU" sz="1000" b="1" smtClean="0">
                <a:latin typeface="Arial" pitchFamily="34" charset="0"/>
              </a:rPr>
              <a:t> </a:t>
            </a:r>
            <a:r>
              <a:rPr lang="ru-RU" altLang="ru-RU" sz="1000" b="1" smtClean="0">
                <a:latin typeface="Arial" pitchFamily="34" charset="0"/>
              </a:rPr>
              <a:t>Екатерина Иосифовна.</a:t>
            </a:r>
          </a:p>
          <a:p>
            <a:pPr eaLnBrk="1" hangingPunct="1"/>
            <a:r>
              <a:rPr lang="ru-RU" altLang="ru-RU" sz="1000" smtClean="0">
                <a:latin typeface="Arial" pitchFamily="34" charset="0"/>
              </a:rPr>
              <a:t>    Развивающее пособие для детей старшего дошкольного возраста</a:t>
            </a:r>
          </a:p>
          <a:p>
            <a:pPr eaLnBrk="1" hangingPunct="1"/>
            <a:r>
              <a:rPr lang="ru-RU" altLang="ru-RU" sz="1000" smtClean="0">
                <a:latin typeface="Arial" pitchFamily="34" charset="0"/>
              </a:rPr>
              <a:t>Серия пособий</a:t>
            </a:r>
            <a:r>
              <a:rPr lang="ru-RU" altLang="ru-RU" sz="1000" b="1" smtClean="0">
                <a:latin typeface="Arial" pitchFamily="34" charset="0"/>
              </a:rPr>
              <a:t>«Учимся думать» Салмина Нина Гавриловна</a:t>
            </a:r>
          </a:p>
          <a:p>
            <a:pPr eaLnBrk="1" hangingPunct="1"/>
            <a:r>
              <a:rPr lang="ru-RU" altLang="ru-RU" sz="1000" b="1" smtClean="0">
                <a:latin typeface="Arial" pitchFamily="34" charset="0"/>
              </a:rPr>
              <a:t>   «Что это такое?».</a:t>
            </a:r>
            <a:r>
              <a:rPr lang="ru-RU" altLang="ru-RU" sz="1000" smtClean="0">
                <a:latin typeface="Arial" pitchFamily="34" charset="0"/>
              </a:rPr>
              <a:t> Пособие для детей</a:t>
            </a:r>
          </a:p>
          <a:p>
            <a:pPr eaLnBrk="1" hangingPunct="1"/>
            <a:r>
              <a:rPr lang="ru-RU" altLang="ru-RU" sz="1000" smtClean="0">
                <a:latin typeface="Arial" pitchFamily="34" charset="0"/>
              </a:rPr>
              <a:t>   </a:t>
            </a:r>
            <a:r>
              <a:rPr lang="ru-RU" altLang="ru-RU" sz="1000" b="1" smtClean="0">
                <a:latin typeface="Arial" pitchFamily="34" charset="0"/>
              </a:rPr>
              <a:t>«Что за чем следует?».</a:t>
            </a:r>
            <a:r>
              <a:rPr lang="ru-RU" altLang="ru-RU" sz="1000" smtClean="0">
                <a:latin typeface="Arial" pitchFamily="34" charset="0"/>
              </a:rPr>
              <a:t> Пособие для детей (в двух частях) </a:t>
            </a:r>
          </a:p>
          <a:p>
            <a:pPr eaLnBrk="1" hangingPunct="1"/>
            <a:r>
              <a:rPr lang="ru-RU" altLang="ru-RU" sz="1000" smtClean="0">
                <a:latin typeface="Arial" pitchFamily="34" charset="0"/>
              </a:rPr>
              <a:t>   </a:t>
            </a:r>
            <a:r>
              <a:rPr lang="ru-RU" altLang="ru-RU" sz="1000" b="1" smtClean="0">
                <a:latin typeface="Arial" pitchFamily="34" charset="0"/>
              </a:rPr>
              <a:t>«Что с чем объединяется?».</a:t>
            </a:r>
            <a:r>
              <a:rPr lang="ru-RU" altLang="ru-RU" sz="1000" smtClean="0">
                <a:latin typeface="Arial" pitchFamily="34" charset="0"/>
              </a:rPr>
              <a:t> Пособие для детей (в двух частях)</a:t>
            </a:r>
          </a:p>
          <a:p>
            <a:pPr eaLnBrk="1" hangingPunct="1"/>
            <a:r>
              <a:rPr lang="ru-RU" altLang="ru-RU" sz="1000" smtClean="0">
                <a:latin typeface="Arial" pitchFamily="34" charset="0"/>
              </a:rPr>
              <a:t>  </a:t>
            </a:r>
            <a:r>
              <a:rPr lang="ru-RU" altLang="ru-RU" sz="1000" b="1" smtClean="0">
                <a:latin typeface="Arial" pitchFamily="34" charset="0"/>
              </a:rPr>
              <a:t> «Что, как и с чем связано?». </a:t>
            </a:r>
            <a:r>
              <a:rPr lang="ru-RU" altLang="ru-RU" sz="1000" smtClean="0">
                <a:latin typeface="Arial" pitchFamily="34" charset="0"/>
              </a:rPr>
              <a:t>Пособие для детей (в двух частях)</a:t>
            </a:r>
          </a:p>
          <a:p>
            <a:pPr eaLnBrk="1" hangingPunct="1"/>
            <a:r>
              <a:rPr lang="ru-RU" altLang="ru-RU" sz="1000" b="1" smtClean="0">
                <a:latin typeface="Arial" pitchFamily="34" charset="0"/>
              </a:rPr>
              <a:t>«Рассказы-загадки о природе»</a:t>
            </a:r>
            <a:r>
              <a:rPr lang="ru-RU" altLang="ru-RU" sz="1000" smtClean="0">
                <a:latin typeface="Arial" pitchFamily="34" charset="0"/>
              </a:rPr>
              <a:t> </a:t>
            </a:r>
            <a:r>
              <a:rPr lang="ru-RU" altLang="ru-RU" sz="1000" b="1" smtClean="0">
                <a:latin typeface="Arial" pitchFamily="34" charset="0"/>
              </a:rPr>
              <a:t>Виноградова Н. ф.</a:t>
            </a:r>
          </a:p>
          <a:p>
            <a:pPr eaLnBrk="1" hangingPunct="1"/>
            <a:r>
              <a:rPr lang="ru-RU" altLang="ru-RU" sz="1000" smtClean="0">
                <a:latin typeface="Arial" pitchFamily="34" charset="0"/>
              </a:rPr>
              <a:t>   </a:t>
            </a:r>
            <a:r>
              <a:rPr lang="en-US" altLang="ru-RU" sz="1000" smtClean="0">
                <a:latin typeface="Arial" pitchFamily="34" charset="0"/>
              </a:rPr>
              <a:t> </a:t>
            </a:r>
            <a:r>
              <a:rPr lang="ru-RU" altLang="ru-RU" sz="1000" smtClean="0">
                <a:latin typeface="Arial" pitchFamily="34" charset="0"/>
              </a:rPr>
              <a:t> Книга для детей</a:t>
            </a:r>
          </a:p>
          <a:p>
            <a:pPr eaLnBrk="1" hangingPunct="1"/>
            <a:r>
              <a:rPr lang="ru-RU" altLang="ru-RU" sz="1000" b="1" smtClean="0">
                <a:latin typeface="Arial" pitchFamily="34" charset="0"/>
              </a:rPr>
              <a:t>«Удивительные превращения» Златопольский Давид Семёнович</a:t>
            </a:r>
          </a:p>
          <a:p>
            <a:pPr eaLnBrk="1" hangingPunct="1"/>
            <a:r>
              <a:rPr lang="ru-RU" altLang="ru-RU" sz="1000" b="1" smtClean="0">
                <a:latin typeface="Arial" pitchFamily="34" charset="0"/>
              </a:rPr>
              <a:t>   «Детям о секретах вещества»</a:t>
            </a:r>
          </a:p>
          <a:p>
            <a:pPr eaLnBrk="1" hangingPunct="1"/>
            <a:r>
              <a:rPr lang="ru-RU" altLang="ru-RU" sz="1000" smtClean="0">
                <a:latin typeface="Arial" pitchFamily="34" charset="0"/>
              </a:rPr>
              <a:t>   </a:t>
            </a:r>
            <a:r>
              <a:rPr lang="ru-RU" altLang="ru-RU" sz="1000" b="1" smtClean="0">
                <a:latin typeface="Arial" pitchFamily="34" charset="0"/>
              </a:rPr>
              <a:t>«Детям о секретах земного притяжения»</a:t>
            </a:r>
          </a:p>
          <a:p>
            <a:pPr eaLnBrk="1" hangingPunct="1"/>
            <a:r>
              <a:rPr lang="ru-RU" altLang="ru-RU" sz="1000" smtClean="0">
                <a:latin typeface="Arial" pitchFamily="34" charset="0"/>
              </a:rPr>
              <a:t>   </a:t>
            </a:r>
            <a:r>
              <a:rPr lang="ru-RU" altLang="ru-RU" sz="1000" b="1" smtClean="0">
                <a:latin typeface="Arial" pitchFamily="34" charset="0"/>
              </a:rPr>
              <a:t>«Детям о секретах механической энергии»</a:t>
            </a:r>
          </a:p>
          <a:p>
            <a:pPr eaLnBrk="1" hangingPunct="1"/>
            <a:r>
              <a:rPr lang="ru-RU" altLang="ru-RU" sz="1000" smtClean="0">
                <a:latin typeface="Arial" pitchFamily="34" charset="0"/>
              </a:rPr>
              <a:t>   Рабочие тетради</a:t>
            </a:r>
          </a:p>
          <a:p>
            <a:pPr eaLnBrk="1" hangingPunct="1">
              <a:spcBef>
                <a:spcPct val="0"/>
              </a:spcBef>
            </a:pPr>
            <a:r>
              <a:rPr lang="ru-RU" altLang="ru-RU" sz="1000" b="1" smtClean="0">
                <a:latin typeface="Arial" pitchFamily="34" charset="0"/>
              </a:rPr>
              <a:t>Пособия развивают познавательный интерес, учат детей выделять признаки объектов, классифицировать объекты по разным  признакам, формируют простейшие математические умения. Рабочие тетради помогут провести несложные эксперименты, научать самостоятельно наблюдать, сопоставлять факты, делать логические выводы.</a:t>
            </a:r>
          </a:p>
          <a:p>
            <a:pPr eaLnBrk="1" hangingPunct="1"/>
            <a:endParaRPr lang="ru-RU" altLang="ru-RU" sz="1000" b="1"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D6CB664E-14B3-4343-9EB4-73248860536C}" type="slidenum">
              <a:rPr lang="ru-RU" altLang="ru-RU" sz="1300" smtClean="0"/>
              <a:pPr eaLnBrk="1" hangingPunct="1"/>
              <a:t>6</a:t>
            </a:fld>
            <a:endParaRPr lang="ru-RU" altLang="ru-RU" sz="1300"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z="1000" b="1" smtClean="0">
                <a:solidFill>
                  <a:srgbClr val="FF0000"/>
                </a:solidFill>
                <a:latin typeface="Arial" pitchFamily="34" charset="0"/>
              </a:rPr>
              <a:t>Художественное эстетическое развитие </a:t>
            </a:r>
          </a:p>
          <a:p>
            <a:pPr eaLnBrk="1" hangingPunct="1"/>
            <a:r>
              <a:rPr lang="ru-RU" altLang="ru-RU" sz="1000" b="1" smtClean="0">
                <a:latin typeface="Arial" pitchFamily="34" charset="0"/>
              </a:rPr>
              <a:t>Учимся рисовать </a:t>
            </a:r>
          </a:p>
          <a:p>
            <a:pPr eaLnBrk="1" hangingPunct="1"/>
            <a:r>
              <a:rPr lang="ru-RU" altLang="ru-RU" sz="1000" b="1" smtClean="0">
                <a:latin typeface="Arial" pitchFamily="34" charset="0"/>
              </a:rPr>
              <a:t>    «Анализ форм и создание образа»</a:t>
            </a:r>
          </a:p>
          <a:p>
            <a:pPr eaLnBrk="1" hangingPunct="1"/>
            <a:r>
              <a:rPr lang="ru-RU" altLang="ru-RU" sz="1000" b="1" smtClean="0">
                <a:latin typeface="Arial" pitchFamily="34" charset="0"/>
              </a:rPr>
              <a:t>    «Клетки, точки и штрихи» </a:t>
            </a:r>
          </a:p>
          <a:p>
            <a:pPr eaLnBrk="1" hangingPunct="1"/>
            <a:r>
              <a:rPr lang="ru-RU" altLang="ru-RU" sz="1000" b="1" smtClean="0">
                <a:latin typeface="Arial" pitchFamily="34" charset="0"/>
              </a:rPr>
              <a:t>    «Рисование, аппликация и лепка»</a:t>
            </a:r>
          </a:p>
          <a:p>
            <a:pPr eaLnBrk="1" hangingPunct="1"/>
            <a:r>
              <a:rPr lang="ru-RU" altLang="ru-RU" sz="1000" b="1" smtClean="0">
                <a:latin typeface="Arial" pitchFamily="34" charset="0"/>
              </a:rPr>
              <a:t>    «Графика, живопись и народные промыслы»</a:t>
            </a:r>
          </a:p>
          <a:p>
            <a:pPr eaLnBrk="1" hangingPunct="1"/>
            <a:r>
              <a:rPr lang="ru-RU" altLang="ru-RU" sz="1000" smtClean="0">
                <a:latin typeface="Arial" pitchFamily="34" charset="0"/>
              </a:rPr>
              <a:t>      Рабочие тетради</a:t>
            </a:r>
          </a:p>
          <a:p>
            <a:pPr eaLnBrk="1" hangingPunct="1"/>
            <a:r>
              <a:rPr lang="ru-RU" altLang="ru-RU" sz="1000" b="1" smtClean="0">
                <a:latin typeface="Arial" pitchFamily="34" charset="0"/>
              </a:rPr>
              <a:t>Умелые ручки  Салмина Нина Гавриловна, Глебова Анна Олеговна</a:t>
            </a:r>
          </a:p>
          <a:p>
            <a:pPr eaLnBrk="1" hangingPunct="1"/>
            <a:r>
              <a:rPr lang="ru-RU" altLang="ru-RU" sz="1000" b="1" smtClean="0">
                <a:latin typeface="Arial" pitchFamily="34" charset="0"/>
              </a:rPr>
              <a:t>    «Рисуем по звездам»  </a:t>
            </a:r>
            <a:r>
              <a:rPr lang="ru-RU" altLang="ru-RU" sz="1000" smtClean="0">
                <a:latin typeface="Arial" pitchFamily="34" charset="0"/>
              </a:rPr>
              <a:t>Рабочие тетради № 1, 2</a:t>
            </a:r>
            <a:endParaRPr lang="ru-RU" altLang="ru-RU" sz="1000" smtClean="0">
              <a:solidFill>
                <a:srgbClr val="FF0000"/>
              </a:solidFill>
              <a:latin typeface="Arial" pitchFamily="34" charset="0"/>
            </a:endParaRPr>
          </a:p>
          <a:p>
            <a:pPr eaLnBrk="1" hangingPunct="1"/>
            <a:r>
              <a:rPr lang="ru-RU" altLang="ru-RU" sz="1000" b="1" smtClean="0">
                <a:latin typeface="Arial" pitchFamily="34" charset="0"/>
              </a:rPr>
              <a:t>    «Рисуем по сетке»  </a:t>
            </a:r>
            <a:r>
              <a:rPr lang="ru-RU" altLang="ru-RU" sz="1000" smtClean="0">
                <a:latin typeface="Arial" pitchFamily="34" charset="0"/>
              </a:rPr>
              <a:t>Рабочие тетради (альбомы) № 1, 2</a:t>
            </a:r>
            <a:endParaRPr lang="ru-RU" altLang="ru-RU" sz="1000" smtClean="0">
              <a:solidFill>
                <a:srgbClr val="FF0000"/>
              </a:solidFill>
              <a:latin typeface="Arial" pitchFamily="34" charset="0"/>
            </a:endParaRPr>
          </a:p>
          <a:p>
            <a:pPr eaLnBrk="1" hangingPunct="1"/>
            <a:r>
              <a:rPr lang="ru-RU" altLang="ru-RU" sz="1000" b="1" smtClean="0">
                <a:latin typeface="Arial" pitchFamily="34" charset="0"/>
              </a:rPr>
              <a:t>    «Форма и штриховка»  </a:t>
            </a:r>
            <a:r>
              <a:rPr lang="ru-RU" altLang="ru-RU" sz="1000" smtClean="0">
                <a:latin typeface="Arial" pitchFamily="34" charset="0"/>
              </a:rPr>
              <a:t>Рабочая тетрадь (альбом)</a:t>
            </a:r>
            <a:endParaRPr lang="ru-RU" altLang="ru-RU" sz="1000" smtClean="0">
              <a:solidFill>
                <a:srgbClr val="FF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2753973E-4721-4668-B61C-E5613CC5BE3F}" type="slidenum">
              <a:rPr lang="ru-RU" altLang="ru-RU" sz="1300" smtClean="0"/>
              <a:pPr eaLnBrk="1" hangingPunct="1"/>
              <a:t>7</a:t>
            </a:fld>
            <a:endParaRPr lang="ru-RU" altLang="ru-RU" sz="1300"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z="500" b="1" smtClean="0">
                <a:solidFill>
                  <a:srgbClr val="0000CC"/>
                </a:solidFill>
                <a:latin typeface="Arial" pitchFamily="34" charset="0"/>
              </a:rPr>
              <a:t>Комплект тетрадей для занятий с детьми</a:t>
            </a:r>
            <a:br>
              <a:rPr lang="ru-RU" altLang="ru-RU" sz="500" b="1" smtClean="0">
                <a:solidFill>
                  <a:srgbClr val="0000CC"/>
                </a:solidFill>
                <a:latin typeface="Arial" pitchFamily="34" charset="0"/>
              </a:rPr>
            </a:br>
            <a:r>
              <a:rPr lang="ru-RU" altLang="ru-RU" sz="500" b="1" smtClean="0">
                <a:solidFill>
                  <a:srgbClr val="FF0000"/>
                </a:solidFill>
                <a:latin typeface="Arial" pitchFamily="34" charset="0"/>
              </a:rPr>
              <a:t>«Будущий первоклассник»</a:t>
            </a:r>
            <a:br>
              <a:rPr lang="ru-RU" altLang="ru-RU" sz="500" b="1" smtClean="0">
                <a:solidFill>
                  <a:srgbClr val="FF0000"/>
                </a:solidFill>
                <a:latin typeface="Arial" pitchFamily="34" charset="0"/>
              </a:rPr>
            </a:br>
            <a:r>
              <a:rPr lang="ru-RU" altLang="ru-RU" sz="500" b="1" i="1" smtClean="0">
                <a:latin typeface="Arial" pitchFamily="34" charset="0"/>
              </a:rPr>
              <a:t>Автор комплекта — М.М. Безруких</a:t>
            </a:r>
            <a:r>
              <a:rPr lang="ru-RU" altLang="ru-RU" sz="500" b="1" i="1" smtClean="0">
                <a:solidFill>
                  <a:srgbClr val="0000CC"/>
                </a:solidFill>
                <a:latin typeface="Arial" pitchFamily="34" charset="0"/>
              </a:rPr>
              <a:t/>
            </a:r>
            <a:br>
              <a:rPr lang="ru-RU" altLang="ru-RU" sz="500" b="1" i="1" smtClean="0">
                <a:solidFill>
                  <a:srgbClr val="0000CC"/>
                </a:solidFill>
                <a:latin typeface="Arial" pitchFamily="34" charset="0"/>
              </a:rPr>
            </a:br>
            <a:endParaRPr lang="ru-RU" altLang="ru-RU" sz="500" b="1" i="1" smtClean="0">
              <a:solidFill>
                <a:srgbClr val="0000CC"/>
              </a:solidFill>
              <a:latin typeface="Arial" pitchFamily="34" charset="0"/>
            </a:endParaRPr>
          </a:p>
          <a:p>
            <a:pPr eaLnBrk="1" hangingPunct="1"/>
            <a:r>
              <a:rPr lang="ru-RU" altLang="ru-RU" b="1" smtClean="0">
                <a:latin typeface="Arial" pitchFamily="34" charset="0"/>
              </a:rPr>
              <a:t>Пособия помогут родителям и педагогам подготовить ребенка к успешному обучению в школе, учитывая психологические и физиологические особенности его личности.</a:t>
            </a:r>
            <a:endParaRPr lang="ru-RU" altLang="ru-RU" smtClean="0">
              <a:latin typeface="Arial" pitchFamily="34" charset="0"/>
            </a:endParaRPr>
          </a:p>
          <a:p>
            <a:pPr eaLnBrk="1" hangingPunct="1"/>
            <a:r>
              <a:rPr lang="ru-RU" altLang="ru-RU" smtClean="0">
                <a:latin typeface="Arial" pitchFamily="34" charset="0"/>
              </a:rPr>
              <a:t>•</a:t>
            </a:r>
            <a:r>
              <a:rPr lang="ru-RU" altLang="ru-RU" b="1" smtClean="0">
                <a:latin typeface="Arial" pitchFamily="34" charset="0"/>
              </a:rPr>
              <a:t> «Ребёнок</a:t>
            </a:r>
            <a:r>
              <a:rPr lang="en-US" altLang="ru-RU" b="1" smtClean="0">
                <a:latin typeface="Arial" pitchFamily="34" charset="0"/>
              </a:rPr>
              <a:t>-</a:t>
            </a:r>
            <a:r>
              <a:rPr lang="ru-RU" altLang="ru-RU" b="1" smtClean="0">
                <a:latin typeface="Arial" pitchFamily="34" charset="0"/>
              </a:rPr>
              <a:t>непоседа» </a:t>
            </a:r>
            <a:r>
              <a:rPr lang="ru-RU" altLang="ru-RU" smtClean="0">
                <a:latin typeface="Arial" pitchFamily="34" charset="0"/>
              </a:rPr>
              <a:t>Из пособия Вы узнаете кто такие беспокойные дети, как обнаружить нарушения в состоянии и поведении ребёнка. В тетрадь включены задания, которые помогут развивать внимание, зрительное восприятие, координацию, логическое мышление и речь. </a:t>
            </a:r>
          </a:p>
          <a:p>
            <a:pPr eaLnBrk="1" hangingPunct="1">
              <a:buFontTx/>
              <a:buChar char="•"/>
            </a:pPr>
            <a:r>
              <a:rPr lang="ru-RU" altLang="ru-RU" b="1" smtClean="0">
                <a:latin typeface="Arial" pitchFamily="34" charset="0"/>
              </a:rPr>
              <a:t>«Готов ли ребёнок к школе?» </a:t>
            </a:r>
            <a:r>
              <a:rPr lang="ru-RU" altLang="ru-RU" smtClean="0">
                <a:latin typeface="Arial" pitchFamily="34" charset="0"/>
              </a:rPr>
              <a:t>Пособие содержит тесты и задания, которые помогут определить готовность ребёнка к школе и выбрать учебное заведение или вариант обучения, соответствующие состоянию здоровья дошкольника и уровню его социально- психологической адаптации.</a:t>
            </a:r>
          </a:p>
          <a:p>
            <a:pPr eaLnBrk="1" hangingPunct="1"/>
            <a:r>
              <a:rPr lang="ru-RU" altLang="ru-RU" smtClean="0">
                <a:latin typeface="Arial" pitchFamily="34" charset="0"/>
              </a:rPr>
              <a:t>•</a:t>
            </a:r>
            <a:r>
              <a:rPr lang="ru-RU" altLang="ru-RU" b="1" smtClean="0">
                <a:latin typeface="Arial" pitchFamily="34" charset="0"/>
              </a:rPr>
              <a:t> «Леворукий ребёнок» </a:t>
            </a:r>
            <a:r>
              <a:rPr lang="ru-RU" altLang="ru-RU" smtClean="0">
                <a:latin typeface="Arial" pitchFamily="34" charset="0"/>
              </a:rPr>
              <a:t>Причины леворукости, особенности маленьких левшей, причины  их дошкольных и школьных проблем.Тетрадь содержит тесты для определения леворукости, практические рекомендации, примеры и задания, которые помогут понять леворуких детей и организовать работу с ними.</a:t>
            </a:r>
          </a:p>
          <a:p>
            <a:pPr eaLnBrk="1" hangingPunct="1"/>
            <a:endParaRPr lang="ru-RU" alt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1FFAB40F-EFD1-4642-A26B-A0FCBBAFAF60}" type="slidenum">
              <a:rPr lang="ru-RU" altLang="ru-RU" sz="1300" smtClean="0"/>
              <a:pPr eaLnBrk="1" hangingPunct="1"/>
              <a:t>9</a:t>
            </a:fld>
            <a:endParaRPr lang="ru-RU" altLang="ru-RU" sz="1300"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ru-RU" altLang="ru-RU" sz="1000" smtClean="0">
              <a:latin typeface="Arial" pitchFamily="34" charset="0"/>
            </a:endParaRPr>
          </a:p>
          <a:p>
            <a:pPr eaLnBrk="1" hangingPunct="1">
              <a:lnSpc>
                <a:spcPct val="80000"/>
              </a:lnSpc>
            </a:pPr>
            <a:r>
              <a:rPr lang="ru-RU" altLang="zh-CN" sz="1000" smtClean="0">
                <a:latin typeface="Arial" pitchFamily="34" charset="0"/>
              </a:rPr>
              <a:t> Предпосылками создания проекта «Начальная школа 21 века» стали: основные положения теории Л.С. Выготского и научные идеи развивающего обучения Эльконина, Давыдова. Ведущей идеей учебно-методического комплекта «Начальная школа XXI века» является реализация одного из возможных путей модернизации начального образования, раскрытие новых подходов к целям, содержанию и методике обучения младших школьников в начальной школе. </a:t>
            </a:r>
            <a:br>
              <a:rPr lang="ru-RU" altLang="zh-CN" sz="1000" smtClean="0">
                <a:latin typeface="Arial" pitchFamily="34" charset="0"/>
              </a:rPr>
            </a:br>
            <a:r>
              <a:rPr lang="ru-RU" altLang="zh-CN" sz="1000" smtClean="0">
                <a:latin typeface="Arial" pitchFamily="34" charset="0"/>
              </a:rPr>
              <a:t>Обновление начальной школы означает переход с приоритета репродуктивной и инструктивной деятельности на приоритет поисково-исследовательской. В учебно-методическом комплекте «Начальная школа XXI века» это достигается методикой, при которой школьник осваивает принципиально другую роль – не просто «зритель», «слушатель», «репродуктор», а «исследователь». Такая позиция определяет его заинтересованность процессом познания: ученик может выдвинуть свою гипотезу, выбрать и обосновать свой путь решения учебной задачи, вступить в дискуссию. В этом случае меняется место и роль образца (правила, способа, вывода и пр.). Он не предъявляется учителем в начале познавательной деятельности как не подлежащий обсуждению, а рождается в процессе коллективной работы и часто завершает ее, что дает возможность каждому ученику «открыть» для себя и сознательно принять научное знание.</a:t>
            </a:r>
            <a:br>
              <a:rPr lang="ru-RU" altLang="zh-CN" sz="1000" smtClean="0">
                <a:latin typeface="Arial" pitchFamily="34" charset="0"/>
              </a:rPr>
            </a:br>
            <a:endParaRPr lang="ru-RU" altLang="zh-CN" sz="1000" smtClean="0">
              <a:latin typeface="Arial" pitchFamily="34" charset="0"/>
            </a:endParaRPr>
          </a:p>
          <a:p>
            <a:pPr eaLnBrk="1" hangingPunct="1">
              <a:lnSpc>
                <a:spcPct val="80000"/>
              </a:lnSpc>
            </a:pPr>
            <a:r>
              <a:rPr lang="ru-RU" altLang="zh-CN" sz="1000" smtClean="0">
                <a:latin typeface="Arial" pitchFamily="34" charset="0"/>
              </a:rPr>
              <a:t>ИБО, как сказал Адольф Дистерверг -</a:t>
            </a:r>
            <a:br>
              <a:rPr lang="ru-RU" altLang="zh-CN" sz="1000" smtClean="0">
                <a:latin typeface="Arial" pitchFamily="34" charset="0"/>
              </a:rPr>
            </a:br>
            <a:r>
              <a:rPr lang="ru-RU" altLang="zh-CN" sz="1000" smtClean="0">
                <a:latin typeface="Arial" pitchFamily="34" charset="0"/>
              </a:rPr>
              <a:t>немецкий педагог- демократ 19 века: </a:t>
            </a:r>
            <a:r>
              <a:rPr lang="ru-RU" altLang="zh-CN" sz="1000" b="1" smtClean="0">
                <a:latin typeface="Arial" pitchFamily="34" charset="0"/>
              </a:rPr>
              <a:t>Плохой учитель преподносит истину, хороший учит её находить.</a:t>
            </a:r>
          </a:p>
          <a:p>
            <a:pPr eaLnBrk="1" hangingPunct="1">
              <a:lnSpc>
                <a:spcPct val="80000"/>
              </a:lnSpc>
            </a:pPr>
            <a:r>
              <a:rPr lang="ru-RU" altLang="zh-CN" sz="1000" b="1" smtClean="0">
                <a:latin typeface="Arial" pitchFamily="34" charset="0"/>
              </a:rPr>
              <a:t>Поэтому приоритетной целью «Начальной школы 21 века»: формирование </a:t>
            </a:r>
            <a:r>
              <a:rPr lang="ru-RU" altLang="ru-RU" sz="1000" b="1" smtClean="0">
                <a:latin typeface="Arial" pitchFamily="34" charset="0"/>
              </a:rPr>
              <a:t> учебной деятельности. </a:t>
            </a:r>
            <a:endParaRPr lang="ru-RU" altLang="zh-CN" sz="1000" b="1" smtClean="0">
              <a:latin typeface="Arial" pitchFamily="34" charset="0"/>
            </a:endParaRPr>
          </a:p>
          <a:p>
            <a:pPr eaLnBrk="1" hangingPunct="1">
              <a:lnSpc>
                <a:spcPct val="80000"/>
              </a:lnSpc>
            </a:pPr>
            <a:r>
              <a:rPr lang="ru-RU" altLang="ru-RU" sz="1000" smtClean="0">
                <a:latin typeface="Arial" pitchFamily="34" charset="0"/>
              </a:rPr>
              <a:t>Сформированность учебной деятельности школьника предполагает: умения учиться («умею себя учить»), наличие развитых познавательных интересов («люблю учиться, все интересно»), внутреннюю мотивацию («понимаю, зачем учусь»), а также элементарные рефлексивные качества («умею принять оценку учителя и сам объективно оцениваю свою деятельность»). Приоритетная цель – формирование самоконтроля и самооценки ученика. </a:t>
            </a:r>
          </a:p>
          <a:p>
            <a:pPr eaLnBrk="1" hangingPunct="1">
              <a:lnSpc>
                <a:spcPct val="80000"/>
              </a:lnSpc>
            </a:pPr>
            <a:endParaRPr lang="ru-RU" altLang="ru-RU" sz="10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ru-RU" altLang="ru-RU" smtClean="0">
                <a:latin typeface="Arial" pitchFamily="34" charset="0"/>
              </a:rPr>
              <a:t>В системе учебников Начальная школа ХХ1 века программа по формированию учебной деятельности была заложена изначальна. Поэтому ,система заданий помещённых в рабочих тетрадях и учебниках,при правильном их выполнении предполагали формирование </a:t>
            </a:r>
            <a:r>
              <a:rPr lang="ru-RU" altLang="ru-RU" sz="1900" b="1" i="1" smtClean="0">
                <a:solidFill>
                  <a:srgbClr val="006699"/>
                </a:solidFill>
                <a:latin typeface="Arial" pitchFamily="34" charset="0"/>
              </a:rPr>
              <a:t>Учебной  деятельности , совместной  деятельности  учащегося и учителя в процессе которой ребенок усваивает определенные знания умения и навыки, овладевает обобщенными способами  действий в сфере научных понятий.</a:t>
            </a:r>
          </a:p>
          <a:p>
            <a:endParaRPr lang="ru-RU" altLang="ru-RU" smtClean="0">
              <a:latin typeface="Arial" pitchFamily="34" charset="0"/>
            </a:endParaRPr>
          </a:p>
        </p:txBody>
      </p:sp>
      <p:sp>
        <p:nvSpPr>
          <p:cNvPr id="35844" name="Дата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17D3CE92-742A-47C1-93FB-C2467FEBA73C}" type="datetime1">
              <a:rPr lang="ru-RU" altLang="ru-RU" sz="1300" smtClean="0"/>
              <a:pPr eaLnBrk="1" hangingPunct="1"/>
              <a:t>16.04.2020</a:t>
            </a:fld>
            <a:endParaRPr lang="ru-RU" altLang="ru-RU" sz="1300" smtClean="0"/>
          </a:p>
        </p:txBody>
      </p:sp>
      <p:sp>
        <p:nvSpPr>
          <p:cNvPr id="35845" name="Номер слайда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000">
                <a:solidFill>
                  <a:schemeClr val="tx1"/>
                </a:solidFill>
                <a:latin typeface="Arial" pitchFamily="34" charset="0"/>
              </a:defRPr>
            </a:lvl1pPr>
            <a:lvl2pPr marL="742950" indent="-285750" defTabSz="990600" eaLnBrk="0" hangingPunct="0">
              <a:defRPr sz="2000">
                <a:solidFill>
                  <a:schemeClr val="tx1"/>
                </a:solidFill>
                <a:latin typeface="Arial" pitchFamily="34" charset="0"/>
              </a:defRPr>
            </a:lvl2pPr>
            <a:lvl3pPr marL="1143000" indent="-228600" defTabSz="990600" eaLnBrk="0" hangingPunct="0">
              <a:defRPr sz="2000">
                <a:solidFill>
                  <a:schemeClr val="tx1"/>
                </a:solidFill>
                <a:latin typeface="Arial" pitchFamily="34" charset="0"/>
              </a:defRPr>
            </a:lvl3pPr>
            <a:lvl4pPr marL="1600200" indent="-228600" defTabSz="990600" eaLnBrk="0" hangingPunct="0">
              <a:defRPr sz="2000">
                <a:solidFill>
                  <a:schemeClr val="tx1"/>
                </a:solidFill>
                <a:latin typeface="Arial" pitchFamily="34" charset="0"/>
              </a:defRPr>
            </a:lvl4pPr>
            <a:lvl5pPr marL="2057400" indent="-228600" defTabSz="990600" eaLnBrk="0" hangingPunct="0">
              <a:defRPr sz="2000">
                <a:solidFill>
                  <a:schemeClr val="tx1"/>
                </a:solidFill>
                <a:latin typeface="Arial" pitchFamily="34" charset="0"/>
              </a:defRPr>
            </a:lvl5pPr>
            <a:lvl6pPr marL="2514600" indent="-228600" defTabSz="990600" eaLnBrk="0" fontAlgn="base" hangingPunct="0">
              <a:spcBef>
                <a:spcPct val="0"/>
              </a:spcBef>
              <a:spcAft>
                <a:spcPct val="0"/>
              </a:spcAft>
              <a:defRPr sz="2000">
                <a:solidFill>
                  <a:schemeClr val="tx1"/>
                </a:solidFill>
                <a:latin typeface="Arial" pitchFamily="34" charset="0"/>
              </a:defRPr>
            </a:lvl6pPr>
            <a:lvl7pPr marL="2971800" indent="-228600" defTabSz="990600" eaLnBrk="0" fontAlgn="base" hangingPunct="0">
              <a:spcBef>
                <a:spcPct val="0"/>
              </a:spcBef>
              <a:spcAft>
                <a:spcPct val="0"/>
              </a:spcAft>
              <a:defRPr sz="2000">
                <a:solidFill>
                  <a:schemeClr val="tx1"/>
                </a:solidFill>
                <a:latin typeface="Arial" pitchFamily="34" charset="0"/>
              </a:defRPr>
            </a:lvl7pPr>
            <a:lvl8pPr marL="3429000" indent="-228600" defTabSz="990600" eaLnBrk="0" fontAlgn="base" hangingPunct="0">
              <a:spcBef>
                <a:spcPct val="0"/>
              </a:spcBef>
              <a:spcAft>
                <a:spcPct val="0"/>
              </a:spcAft>
              <a:defRPr sz="2000">
                <a:solidFill>
                  <a:schemeClr val="tx1"/>
                </a:solidFill>
                <a:latin typeface="Arial" pitchFamily="34" charset="0"/>
              </a:defRPr>
            </a:lvl8pPr>
            <a:lvl9pPr marL="3886200" indent="-228600" defTabSz="990600" eaLnBrk="0" fontAlgn="base" hangingPunct="0">
              <a:spcBef>
                <a:spcPct val="0"/>
              </a:spcBef>
              <a:spcAft>
                <a:spcPct val="0"/>
              </a:spcAft>
              <a:defRPr sz="2000">
                <a:solidFill>
                  <a:schemeClr val="tx1"/>
                </a:solidFill>
                <a:latin typeface="Arial" pitchFamily="34" charset="0"/>
              </a:defRPr>
            </a:lvl9pPr>
          </a:lstStyle>
          <a:p>
            <a:pPr eaLnBrk="1" hangingPunct="1"/>
            <a:fld id="{6B268D09-B141-4080-BC72-406713833552}" type="slidenum">
              <a:rPr lang="ru-RU" altLang="ru-RU" sz="1300" smtClean="0"/>
              <a:pPr eaLnBrk="1" hangingPunct="1"/>
              <a:t>10</a:t>
            </a:fld>
            <a:endParaRPr lang="ru-RU" altLang="ru-RU"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A4CBFCF-BEEF-4183-8EB6-37A5992F4FE7}" type="slidenum">
              <a:rPr lang="ru-RU"/>
              <a:pPr>
                <a:defRPr/>
              </a:pPr>
              <a:t>‹#›</a:t>
            </a:fld>
            <a:endParaRPr lang="ru-RU"/>
          </a:p>
        </p:txBody>
      </p:sp>
    </p:spTree>
    <p:extLst>
      <p:ext uri="{BB962C8B-B14F-4D97-AF65-F5344CB8AC3E}">
        <p14:creationId xmlns:p14="http://schemas.microsoft.com/office/powerpoint/2010/main" val="341310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5F7BA4-D597-4634-B696-B82A5C4C20AB}" type="slidenum">
              <a:rPr lang="ru-RU"/>
              <a:pPr>
                <a:defRPr/>
              </a:pPr>
              <a:t>‹#›</a:t>
            </a:fld>
            <a:endParaRPr lang="ru-RU"/>
          </a:p>
        </p:txBody>
      </p:sp>
    </p:spTree>
    <p:extLst>
      <p:ext uri="{BB962C8B-B14F-4D97-AF65-F5344CB8AC3E}">
        <p14:creationId xmlns:p14="http://schemas.microsoft.com/office/powerpoint/2010/main" val="144508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01BCD8-ADB2-462B-8884-730262212066}" type="slidenum">
              <a:rPr lang="ru-RU"/>
              <a:pPr>
                <a:defRPr/>
              </a:pPr>
              <a:t>‹#›</a:t>
            </a:fld>
            <a:endParaRPr lang="ru-RU"/>
          </a:p>
        </p:txBody>
      </p:sp>
    </p:spTree>
    <p:extLst>
      <p:ext uri="{BB962C8B-B14F-4D97-AF65-F5344CB8AC3E}">
        <p14:creationId xmlns:p14="http://schemas.microsoft.com/office/powerpoint/2010/main" val="21796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AE4588-6E4A-4E98-83E4-DDC809F47BC2}" type="slidenum">
              <a:rPr lang="ru-RU"/>
              <a:pPr>
                <a:defRPr/>
              </a:pPr>
              <a:t>‹#›</a:t>
            </a:fld>
            <a:endParaRPr lang="ru-RU"/>
          </a:p>
        </p:txBody>
      </p:sp>
    </p:spTree>
    <p:extLst>
      <p:ext uri="{BB962C8B-B14F-4D97-AF65-F5344CB8AC3E}">
        <p14:creationId xmlns:p14="http://schemas.microsoft.com/office/powerpoint/2010/main" val="120653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AFF50A9-847C-44CC-AE2B-6F7171EDF42D}" type="slidenum">
              <a:rPr lang="ru-RU"/>
              <a:pPr>
                <a:defRPr/>
              </a:pPr>
              <a:t>‹#›</a:t>
            </a:fld>
            <a:endParaRPr lang="ru-RU"/>
          </a:p>
        </p:txBody>
      </p:sp>
    </p:spTree>
    <p:extLst>
      <p:ext uri="{BB962C8B-B14F-4D97-AF65-F5344CB8AC3E}">
        <p14:creationId xmlns:p14="http://schemas.microsoft.com/office/powerpoint/2010/main" val="4277011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AFE6188C-A0CC-4048-B267-0BE503152A69}" type="slidenum">
              <a:rPr lang="ru-RU"/>
              <a:pPr>
                <a:defRPr/>
              </a:pPr>
              <a:t>‹#›</a:t>
            </a:fld>
            <a:endParaRPr lang="ru-RU"/>
          </a:p>
        </p:txBody>
      </p:sp>
    </p:spTree>
    <p:extLst>
      <p:ext uri="{BB962C8B-B14F-4D97-AF65-F5344CB8AC3E}">
        <p14:creationId xmlns:p14="http://schemas.microsoft.com/office/powerpoint/2010/main" val="365684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9548892-461B-4249-A212-D4B00F1ECEAC}" type="slidenum">
              <a:rPr lang="ru-RU"/>
              <a:pPr>
                <a:defRPr/>
              </a:pPr>
              <a:t>‹#›</a:t>
            </a:fld>
            <a:endParaRPr lang="ru-RU"/>
          </a:p>
        </p:txBody>
      </p:sp>
    </p:spTree>
    <p:extLst>
      <p:ext uri="{BB962C8B-B14F-4D97-AF65-F5344CB8AC3E}">
        <p14:creationId xmlns:p14="http://schemas.microsoft.com/office/powerpoint/2010/main" val="267789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3F3A0A0-B543-4B20-B50A-BE9D7A071596}" type="slidenum">
              <a:rPr lang="ru-RU"/>
              <a:pPr>
                <a:defRPr/>
              </a:pPr>
              <a:t>‹#›</a:t>
            </a:fld>
            <a:endParaRPr lang="ru-RU"/>
          </a:p>
        </p:txBody>
      </p:sp>
    </p:spTree>
    <p:extLst>
      <p:ext uri="{BB962C8B-B14F-4D97-AF65-F5344CB8AC3E}">
        <p14:creationId xmlns:p14="http://schemas.microsoft.com/office/powerpoint/2010/main" val="289012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CD07BFF-E267-408C-AD9D-73536D5C274A}" type="slidenum">
              <a:rPr lang="ru-RU"/>
              <a:pPr>
                <a:defRPr/>
              </a:pPr>
              <a:t>‹#›</a:t>
            </a:fld>
            <a:endParaRPr lang="ru-RU"/>
          </a:p>
        </p:txBody>
      </p:sp>
    </p:spTree>
    <p:extLst>
      <p:ext uri="{BB962C8B-B14F-4D97-AF65-F5344CB8AC3E}">
        <p14:creationId xmlns:p14="http://schemas.microsoft.com/office/powerpoint/2010/main" val="50621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906C5B5-8DAA-4BD7-AE79-40210EEA7774}" type="slidenum">
              <a:rPr lang="ru-RU"/>
              <a:pPr>
                <a:defRPr/>
              </a:pPr>
              <a:t>‹#›</a:t>
            </a:fld>
            <a:endParaRPr lang="ru-RU"/>
          </a:p>
        </p:txBody>
      </p:sp>
    </p:spTree>
    <p:extLst>
      <p:ext uri="{BB962C8B-B14F-4D97-AF65-F5344CB8AC3E}">
        <p14:creationId xmlns:p14="http://schemas.microsoft.com/office/powerpoint/2010/main" val="91578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4CDFABF-D1DA-4537-90E8-96A258BB81F0}" type="slidenum">
              <a:rPr lang="ru-RU"/>
              <a:pPr>
                <a:defRPr/>
              </a:pPr>
              <a:t>‹#›</a:t>
            </a:fld>
            <a:endParaRPr lang="ru-RU"/>
          </a:p>
        </p:txBody>
      </p:sp>
    </p:spTree>
    <p:extLst>
      <p:ext uri="{BB962C8B-B14F-4D97-AF65-F5344CB8AC3E}">
        <p14:creationId xmlns:p14="http://schemas.microsoft.com/office/powerpoint/2010/main" val="39660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BAB9233-209F-435B-9BFB-81375DDA48C5}" type="slidenum">
              <a:rPr lang="ru-RU"/>
              <a:pPr>
                <a:defRPr/>
              </a:pPr>
              <a:t>‹#›</a:t>
            </a:fld>
            <a:endParaRPr lang="ru-RU"/>
          </a:p>
        </p:txBody>
      </p:sp>
    </p:spTree>
    <p:extLst>
      <p:ext uri="{BB962C8B-B14F-4D97-AF65-F5344CB8AC3E}">
        <p14:creationId xmlns:p14="http://schemas.microsoft.com/office/powerpoint/2010/main" val="27127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C6BB065-1DD9-489B-B558-AAAE3BDB7359}" type="slidenum">
              <a:rPr lang="ru-RU"/>
              <a:pPr>
                <a:defRPr/>
              </a:pPr>
              <a:t>‹#›</a:t>
            </a:fld>
            <a:endParaRPr lang="ru-RU"/>
          </a:p>
        </p:txBody>
      </p:sp>
    </p:spTree>
    <p:extLst>
      <p:ext uri="{BB962C8B-B14F-4D97-AF65-F5344CB8AC3E}">
        <p14:creationId xmlns:p14="http://schemas.microsoft.com/office/powerpoint/2010/main" val="289316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2A0B175-EDA9-4E40-ADDE-C2162A0A351D}" type="slidenum">
              <a:rPr lang="ru-RU"/>
              <a:pPr>
                <a:defRPr/>
              </a:pPr>
              <a:t>‹#›</a:t>
            </a:fld>
            <a:endParaRPr lang="ru-RU"/>
          </a:p>
        </p:txBody>
      </p:sp>
    </p:spTree>
    <p:extLst>
      <p:ext uri="{BB962C8B-B14F-4D97-AF65-F5344CB8AC3E}">
        <p14:creationId xmlns:p14="http://schemas.microsoft.com/office/powerpoint/2010/main" val="13574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8750494-0819-48FD-AA87-C7F818BD613C}" type="slidenum">
              <a:rPr lang="ru-RU"/>
              <a:pPr>
                <a:defRPr/>
              </a:pPr>
              <a:t>‹#›</a:t>
            </a:fld>
            <a:endParaRPr lang="ru-RU"/>
          </a:p>
        </p:txBody>
      </p:sp>
    </p:spTree>
    <p:extLst>
      <p:ext uri="{BB962C8B-B14F-4D97-AF65-F5344CB8AC3E}">
        <p14:creationId xmlns:p14="http://schemas.microsoft.com/office/powerpoint/2010/main" val="53106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9D35959-5EC6-4900-AD29-F3B6EA06E5F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3.jpeg"/><Relationship Id="rId4" Type="http://schemas.openxmlformats.org/officeDocument/2006/relationships/image" Target="../media/image102.png"/></Relationships>
</file>

<file path=ppt/slides/_rels/slide1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9.jpe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e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63" Type="http://schemas.openxmlformats.org/officeDocument/2006/relationships/image" Target="../media/image62.png"/><Relationship Id="rId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54" Type="http://schemas.openxmlformats.org/officeDocument/2006/relationships/image" Target="../media/image53.png"/><Relationship Id="rId6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jpe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image" Target="../media/image57.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png"/><Relationship Id="rId61" Type="http://schemas.openxmlformats.org/officeDocument/2006/relationships/image" Target="../media/image60.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jpeg"/><Relationship Id="rId65"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png"/><Relationship Id="rId64" Type="http://schemas.openxmlformats.org/officeDocument/2006/relationships/image" Target="../media/image63.png"/><Relationship Id="rId8" Type="http://schemas.openxmlformats.org/officeDocument/2006/relationships/image" Target="../media/image7.png"/><Relationship Id="rId51" Type="http://schemas.openxmlformats.org/officeDocument/2006/relationships/image" Target="../media/image50.png"/><Relationship Id="rId3" Type="http://schemas.openxmlformats.org/officeDocument/2006/relationships/image" Target="../media/image1.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png"/></Relationships>
</file>

<file path=ppt/slides/_rels/slide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3.jpeg"/><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3.jpeg"/></Relationships>
</file>

<file path=ppt/slides/_rels/slide2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2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jpeg"/><Relationship Id="rId7"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7.png"/><Relationship Id="rId11" Type="http://schemas.openxmlformats.org/officeDocument/2006/relationships/image" Target="../media/image71.jpeg"/><Relationship Id="rId5" Type="http://schemas.openxmlformats.org/officeDocument/2006/relationships/image" Target="../media/image66.png"/><Relationship Id="rId10" Type="http://schemas.openxmlformats.org/officeDocument/2006/relationships/image" Target="../media/image64.png"/><Relationship Id="rId4" Type="http://schemas.openxmlformats.org/officeDocument/2006/relationships/image" Target="../media/image65.pn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64.png"/><Relationship Id="rId3" Type="http://schemas.openxmlformats.org/officeDocument/2006/relationships/image" Target="../media/image1.jpe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1.jpeg"/></Relationships>
</file>

<file path=ppt/slides/_rels/slide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jpeg"/><Relationship Id="rId7" Type="http://schemas.openxmlformats.org/officeDocument/2006/relationships/image" Target="../media/image85.png"/><Relationship Id="rId12"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jpeg"/><Relationship Id="rId7"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jpeg"/><Relationship Id="rId4" Type="http://schemas.openxmlformats.org/officeDocument/2006/relationships/image" Target="../media/image90.png"/><Relationship Id="rId9" Type="http://schemas.openxmlformats.org/officeDocument/2006/relationships/image" Target="../media/image95.png"/></Relationships>
</file>

<file path=ppt/slides/_rels/slide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1.jpeg"/><Relationship Id="rId7"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96.jpeg"/><Relationship Id="rId4" Type="http://schemas.openxmlformats.org/officeDocument/2006/relationships/image" Target="../media/image97.png"/><Relationship Id="rId9" Type="http://schemas.openxmlformats.org/officeDocument/2006/relationships/image" Target="../media/image102.png"/></Relationships>
</file>

<file path=ppt/slides/_rels/slide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3.jpeg"/><Relationship Id="rId5" Type="http://schemas.openxmlformats.org/officeDocument/2006/relationships/image" Target="../media/image102.png"/><Relationship Id="rId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txBox="1">
            <a:spLocks noChangeArrowheads="1"/>
          </p:cNvSpPr>
          <p:nvPr/>
        </p:nvSpPr>
        <p:spPr bwMode="auto">
          <a:xfrm>
            <a:off x="900113" y="1484313"/>
            <a:ext cx="71294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ru-RU" altLang="ru-RU" b="1">
                <a:solidFill>
                  <a:srgbClr val="CC0000"/>
                </a:solidFill>
              </a:rPr>
              <a:t>«</a:t>
            </a:r>
            <a:r>
              <a:rPr lang="ru-RU" altLang="ru-RU" sz="2400" b="1">
                <a:solidFill>
                  <a:srgbClr val="CC0000"/>
                </a:solidFill>
              </a:rPr>
              <a:t>Современные педагогические технологии как инструмент обеспечения нового качества учебного процесса  и образовательного результата, соответствующих требованиям ФГОС</a:t>
            </a:r>
          </a:p>
          <a:p>
            <a:pPr algn="ctr" eaLnBrk="1" hangingPunct="1"/>
            <a:r>
              <a:rPr lang="ru-RU" altLang="ru-RU" sz="2400" b="1">
                <a:solidFill>
                  <a:srgbClr val="CC0000"/>
                </a:solidFill>
              </a:rPr>
              <a:t> ( на примере использования системы УМК «Алгоритм успеха»)»</a:t>
            </a:r>
          </a:p>
        </p:txBody>
      </p:sp>
      <p:pic>
        <p:nvPicPr>
          <p:cNvPr id="2052" name="Рисунок 7"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5445125"/>
            <a:ext cx="1246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32CAA43A-3235-4BC3-82A6-C6DFCBE4EA78}" type="slidenum">
              <a:rPr lang="ru-RU" altLang="ru-RU" sz="1400" smtClean="0"/>
              <a:pPr eaLnBrk="1" hangingPunct="1"/>
              <a:t>10</a:t>
            </a:fld>
            <a:endParaRPr lang="ru-RU" altLang="ru-RU" sz="1400" smtClean="0"/>
          </a:p>
        </p:txBody>
      </p:sp>
      <p:graphicFrame>
        <p:nvGraphicFramePr>
          <p:cNvPr id="151581" name="Group 29"/>
          <p:cNvGraphicFramePr>
            <a:graphicFrameLocks noGrp="1"/>
          </p:cNvGraphicFramePr>
          <p:nvPr>
            <p:ph idx="1"/>
          </p:nvPr>
        </p:nvGraphicFramePr>
        <p:xfrm>
          <a:off x="250825" y="284163"/>
          <a:ext cx="8713788" cy="6313487"/>
        </p:xfrm>
        <a:graphic>
          <a:graphicData uri="http://schemas.openxmlformats.org/drawingml/2006/table">
            <a:tbl>
              <a:tblPr/>
              <a:tblGrid>
                <a:gridCol w="4356100"/>
                <a:gridCol w="4357688"/>
              </a:tblGrid>
              <a:tr h="122732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rPr>
                        <a:t>ФГОС. Требования к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err="1" smtClean="0">
                          <a:ln>
                            <a:noFill/>
                          </a:ln>
                          <a:solidFill>
                            <a:schemeClr val="tx1"/>
                          </a:solidFill>
                          <a:effectLst/>
                          <a:latin typeface="Arial" pitchFamily="34" charset="0"/>
                        </a:rPr>
                        <a:t>метапредметным</a:t>
                      </a:r>
                      <a:r>
                        <a:rPr kumimoji="0" lang="ru-RU" altLang="ru-RU" sz="1600" b="1" i="0" u="none" strike="noStrike" cap="none" normalizeH="0" baseline="0" dirty="0" smtClean="0">
                          <a:ln>
                            <a:noFill/>
                          </a:ln>
                          <a:solidFill>
                            <a:schemeClr val="tx1"/>
                          </a:solidFill>
                          <a:effectLst/>
                          <a:latin typeface="Arial" pitchFamily="34" charset="0"/>
                        </a:rPr>
                        <a:t> результатам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rPr>
                        <a:t>освоения ООПНОО 2009 г.</a:t>
                      </a:r>
                      <a:endParaRPr kumimoji="0" lang="en-US" altLang="ru-RU" sz="1600" b="1" i="0" u="none" strike="noStrike" cap="none" normalizeH="0" baseline="0" dirty="0" smtClean="0">
                        <a:ln>
                          <a:noFill/>
                        </a:ln>
                        <a:solidFill>
                          <a:schemeClr val="tx1"/>
                        </a:solidFill>
                        <a:effectLst/>
                        <a:latin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ru-RU" altLang="ru-RU" sz="1600" b="1" i="0" u="none" strike="noStrike" cap="none" normalizeH="0" baseline="0" dirty="0" smtClean="0">
                        <a:ln>
                          <a:noFill/>
                        </a:ln>
                        <a:solidFill>
                          <a:schemeClr val="tx1"/>
                        </a:solidFill>
                        <a:effectLst/>
                        <a:latin typeface="Arial" pitchFamily="34" charset="0"/>
                      </a:endParaRP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rPr>
                        <a:t>Программа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rPr>
                        <a:t>УМК «Начальная школа ХХ</a:t>
                      </a:r>
                      <a:r>
                        <a:rPr kumimoji="0" lang="en-US" altLang="ru-RU" sz="1600" b="1" i="0" u="none" strike="noStrike" cap="none" normalizeH="0" baseline="0" dirty="0" smtClean="0">
                          <a:ln>
                            <a:noFill/>
                          </a:ln>
                          <a:solidFill>
                            <a:schemeClr val="tx1"/>
                          </a:solidFill>
                          <a:effectLst/>
                          <a:latin typeface="Arial" pitchFamily="34" charset="0"/>
                          <a:cs typeface="Arial" pitchFamily="34" charset="0"/>
                        </a:rPr>
                        <a:t>I</a:t>
                      </a:r>
                      <a:r>
                        <a:rPr kumimoji="0" lang="ru-RU" altLang="ru-RU" sz="1600" b="1" i="0" u="none" strike="noStrike" cap="none" normalizeH="0" baseline="0" dirty="0" smtClean="0">
                          <a:ln>
                            <a:noFill/>
                          </a:ln>
                          <a:solidFill>
                            <a:schemeClr val="tx1"/>
                          </a:solidFill>
                          <a:effectLst/>
                          <a:latin typeface="Arial" pitchFamily="34" charset="0"/>
                          <a:cs typeface="Arial" pitchFamily="34" charset="0"/>
                        </a:rPr>
                        <a:t> века».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Arial" pitchFamily="34" charset="0"/>
                          <a:cs typeface="Arial" pitchFamily="34" charset="0"/>
                        </a:rPr>
                        <a:t>Раздел «Учебная деятельность»</a:t>
                      </a:r>
                      <a:r>
                        <a:rPr kumimoji="0" lang="en-US" altLang="ru-RU" sz="1600" b="1" i="0" u="none" strike="noStrike" cap="none" normalizeH="0" baseline="0" dirty="0" smtClean="0">
                          <a:ln>
                            <a:noFill/>
                          </a:ln>
                          <a:solidFill>
                            <a:schemeClr val="tx1"/>
                          </a:solidFill>
                          <a:effectLst/>
                          <a:latin typeface="Arial" pitchFamily="34" charset="0"/>
                          <a:cs typeface="Arial" pitchFamily="34" charset="0"/>
                        </a:rPr>
                        <a:t> </a:t>
                      </a:r>
                      <a:endParaRPr kumimoji="0" lang="ru-RU" alt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Arial" pitchFamily="34" charset="0"/>
                          <a:cs typeface="Arial" pitchFamily="34" charset="0"/>
                        </a:rPr>
                        <a:t>199</a:t>
                      </a:r>
                      <a:r>
                        <a:rPr kumimoji="0" lang="ru-RU" altLang="ru-RU" sz="1600" b="1" i="0" u="none" strike="noStrike" cap="none" normalizeH="0" baseline="0" dirty="0" smtClean="0">
                          <a:ln>
                            <a:noFill/>
                          </a:ln>
                          <a:solidFill>
                            <a:schemeClr val="tx1"/>
                          </a:solidFill>
                          <a:effectLst/>
                          <a:latin typeface="Arial" pitchFamily="34" charset="0"/>
                          <a:cs typeface="Arial" pitchFamily="34" charset="0"/>
                        </a:rPr>
                        <a:t>8г.</a:t>
                      </a:r>
                      <a:endParaRPr kumimoji="0" lang="en-US" altLang="ru-RU" sz="1600" b="1" i="0" u="none" strike="noStrike" cap="none" normalizeH="0" baseline="0" dirty="0" smtClean="0">
                        <a:ln>
                          <a:noFill/>
                        </a:ln>
                        <a:solidFill>
                          <a:schemeClr val="tx1"/>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1085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Овладение способностью принимать и сохранять цели и задачи учебной деятельности, поиска средств ее осуществления.</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Умения принимать и решать учебную задачу. Учебная задача с соответствующими операциями.</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837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Освоение способов решения проблем творческого и поискового характера.</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Способы решения конкретных учебных задач по языку, математике, окружающему миру и др.</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1581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Формирование умения планировать, контролировать и оценивать учебные действия в соответствии с поставленной задачей и условиями ее реализации; определять наиболее эффективные способы решения.</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Планирование действия по их решению. Последовательность учебных операций ( знание, соответствующих алгоритмов действий).</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15825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Формирование умения понимать причины успеха/неуспеха учебной деятельности и способности конструктивно действовать в ситуациях неуспеха. Освоение начальных форм познавательной и личностной рефлексии.  </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rPr>
                        <a:t>Осознание уровня владения тем или иным способом действия ( «я не могу это сделать, потому что я не знаю или не умею…»), ориентировка на поиск необходимого (нового) способа действия.</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pic>
        <p:nvPicPr>
          <p:cNvPr id="11288" name="Picture 3" descr="232_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7525" y="188913"/>
            <a:ext cx="10064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913"/>
            <a:ext cx="9318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Рисунок 8" descr="VG_logo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5973763"/>
            <a:ext cx="7921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900113" y="0"/>
            <a:ext cx="8064500" cy="1417638"/>
          </a:xfrm>
        </p:spPr>
        <p:txBody>
          <a:bodyPr/>
          <a:lstStyle/>
          <a:p>
            <a:r>
              <a:rPr lang="en-US" altLang="ru-RU" b="1" smtClean="0">
                <a:solidFill>
                  <a:schemeClr val="tx1"/>
                </a:solidFill>
              </a:rPr>
              <a:t/>
            </a:r>
            <a:br>
              <a:rPr lang="en-US" altLang="ru-RU" b="1" smtClean="0">
                <a:solidFill>
                  <a:schemeClr val="tx1"/>
                </a:solidFill>
              </a:rPr>
            </a:br>
            <a:r>
              <a:rPr lang="ru-RU" altLang="ru-RU" sz="3200" b="1" smtClean="0">
                <a:solidFill>
                  <a:srgbClr val="C00000"/>
                </a:solidFill>
              </a:rPr>
              <a:t>Личностно-</a:t>
            </a:r>
            <a:r>
              <a:rPr lang="en-US" altLang="ru-RU" sz="3200" b="1" smtClean="0">
                <a:solidFill>
                  <a:srgbClr val="C00000"/>
                </a:solidFill>
              </a:rPr>
              <a:t>  </a:t>
            </a:r>
            <a:r>
              <a:rPr lang="ru-RU" altLang="ru-RU" sz="3200" b="1" smtClean="0">
                <a:solidFill>
                  <a:srgbClr val="C00000"/>
                </a:solidFill>
              </a:rPr>
              <a:t>ориентированное обучение</a:t>
            </a:r>
          </a:p>
        </p:txBody>
      </p:sp>
      <p:sp>
        <p:nvSpPr>
          <p:cNvPr id="12292" name="Rectangle 3"/>
          <p:cNvSpPr>
            <a:spLocks noGrp="1" noChangeArrowheads="1"/>
          </p:cNvSpPr>
          <p:nvPr>
            <p:ph type="body" idx="1"/>
          </p:nvPr>
        </p:nvSpPr>
        <p:spPr>
          <a:xfrm>
            <a:off x="468313" y="1773238"/>
            <a:ext cx="8229600" cy="4679950"/>
          </a:xfrm>
        </p:spPr>
        <p:txBody>
          <a:bodyPr/>
          <a:lstStyle/>
          <a:p>
            <a:pPr>
              <a:lnSpc>
                <a:spcPct val="90000"/>
              </a:lnSpc>
            </a:pPr>
            <a:r>
              <a:rPr lang="ru-RU" altLang="ru-RU" sz="2400" smtClean="0"/>
              <a:t>Сохранение и поддержка индивидуальности ребенка;</a:t>
            </a:r>
          </a:p>
          <a:p>
            <a:pPr>
              <a:lnSpc>
                <a:spcPct val="90000"/>
              </a:lnSpc>
            </a:pPr>
            <a:r>
              <a:rPr lang="ru-RU" altLang="ru-RU" sz="2400" smtClean="0"/>
              <a:t>Предоставление возможностей  каждому ребенку работать в присущем ему темпе;</a:t>
            </a:r>
          </a:p>
          <a:p>
            <a:pPr>
              <a:lnSpc>
                <a:spcPct val="90000"/>
              </a:lnSpc>
            </a:pPr>
            <a:r>
              <a:rPr lang="ru-RU" altLang="ru-RU" sz="2400" smtClean="0"/>
              <a:t>Обязательная успешная деятельность; обучение в зоне «</a:t>
            </a:r>
            <a:r>
              <a:rPr lang="ru-RU" altLang="ru-RU" sz="2400" i="1" smtClean="0"/>
              <a:t>ближайшего развития</a:t>
            </a:r>
            <a:r>
              <a:rPr lang="ru-RU" altLang="ru-RU" sz="2400" smtClean="0"/>
              <a:t>».</a:t>
            </a:r>
          </a:p>
          <a:p>
            <a:pPr>
              <a:lnSpc>
                <a:spcPct val="90000"/>
              </a:lnSpc>
            </a:pPr>
            <a:r>
              <a:rPr lang="ru-RU" altLang="ru-RU" sz="2400" smtClean="0"/>
              <a:t>Предоставление права выбора деятельности, партнера, средств обучения;</a:t>
            </a:r>
          </a:p>
          <a:p>
            <a:pPr>
              <a:lnSpc>
                <a:spcPct val="90000"/>
              </a:lnSpc>
            </a:pPr>
            <a:r>
              <a:rPr lang="ru-RU" altLang="ru-RU" sz="2400" smtClean="0"/>
              <a:t>Создание условий для реализации творческих возможностей ребенка;</a:t>
            </a:r>
          </a:p>
          <a:p>
            <a:pPr>
              <a:lnSpc>
                <a:spcPct val="90000"/>
              </a:lnSpc>
            </a:pPr>
            <a:r>
              <a:rPr lang="ru-RU" altLang="ru-RU" sz="2400" smtClean="0"/>
              <a:t>Демократический стиль взаимоотношений обучающих и обучающихся;</a:t>
            </a:r>
          </a:p>
          <a:p>
            <a:pPr>
              <a:lnSpc>
                <a:spcPct val="90000"/>
              </a:lnSpc>
            </a:pPr>
            <a:endParaRPr lang="ru-RU" altLang="ru-RU" sz="2400" smtClean="0"/>
          </a:p>
        </p:txBody>
      </p:sp>
      <p:pic>
        <p:nvPicPr>
          <p:cNvPr id="12293" name="Рисунок 5"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15" descr="VGlogo_elementar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457200" y="274638"/>
            <a:ext cx="8229600" cy="1498600"/>
          </a:xfrm>
        </p:spPr>
        <p:txBody>
          <a:bodyPr/>
          <a:lstStyle/>
          <a:p>
            <a:pPr eaLnBrk="1" hangingPunct="1"/>
            <a:r>
              <a:rPr kumimoji="1" lang="en-US" altLang="ru-RU" sz="2800" b="1" smtClean="0">
                <a:solidFill>
                  <a:schemeClr val="tx1"/>
                </a:solidFill>
              </a:rPr>
              <a:t/>
            </a:r>
            <a:br>
              <a:rPr kumimoji="1" lang="en-US" altLang="ru-RU" sz="2800" b="1" smtClean="0">
                <a:solidFill>
                  <a:schemeClr val="tx1"/>
                </a:solidFill>
              </a:rPr>
            </a:br>
            <a:r>
              <a:rPr kumimoji="1" lang="ru-RU" altLang="ru-RU" sz="2800" b="1" smtClean="0">
                <a:solidFill>
                  <a:srgbClr val="C00000"/>
                </a:solidFill>
              </a:rPr>
              <a:t>Технология обучения построена </a:t>
            </a:r>
            <a:br>
              <a:rPr kumimoji="1" lang="ru-RU" altLang="ru-RU" sz="2800" b="1" smtClean="0">
                <a:solidFill>
                  <a:srgbClr val="C00000"/>
                </a:solidFill>
              </a:rPr>
            </a:br>
            <a:r>
              <a:rPr kumimoji="1" lang="ru-RU" altLang="ru-RU" sz="2800" b="1" smtClean="0">
                <a:solidFill>
                  <a:srgbClr val="C00000"/>
                </a:solidFill>
              </a:rPr>
              <a:t>на целенаправленном использовании:</a:t>
            </a:r>
            <a:r>
              <a:rPr lang="ru-RU" altLang="ru-RU" sz="2800" b="1" smtClean="0">
                <a:solidFill>
                  <a:srgbClr val="C00000"/>
                </a:solidFill>
              </a:rPr>
              <a:t/>
            </a:r>
            <a:br>
              <a:rPr lang="ru-RU" altLang="ru-RU" sz="2800" b="1" smtClean="0">
                <a:solidFill>
                  <a:srgbClr val="C00000"/>
                </a:solidFill>
              </a:rPr>
            </a:br>
            <a:endParaRPr lang="ru-RU" altLang="ru-RU" sz="2800" b="1" smtClean="0">
              <a:solidFill>
                <a:srgbClr val="C00000"/>
              </a:solidFill>
            </a:endParaRPr>
          </a:p>
        </p:txBody>
      </p:sp>
      <p:sp>
        <p:nvSpPr>
          <p:cNvPr id="23556" name="AutoShape 4"/>
          <p:cNvSpPr>
            <a:spLocks noChangeArrowheads="1"/>
          </p:cNvSpPr>
          <p:nvPr/>
        </p:nvSpPr>
        <p:spPr bwMode="auto">
          <a:xfrm>
            <a:off x="755650" y="1916113"/>
            <a:ext cx="2735263" cy="1584325"/>
          </a:xfrm>
          <a:prstGeom prst="flowChartProcess">
            <a:avLst/>
          </a:prstGeom>
          <a:solidFill>
            <a:schemeClr val="bg1">
              <a:lumMod val="85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pPr algn="ctr">
              <a:defRPr/>
            </a:pPr>
            <a:r>
              <a:rPr lang="ru-RU" b="1" dirty="0">
                <a:solidFill>
                  <a:srgbClr val="C00000"/>
                </a:solidFill>
                <a:latin typeface="Arial" charset="0"/>
              </a:rPr>
              <a:t>Моделирующей </a:t>
            </a:r>
          </a:p>
          <a:p>
            <a:pPr algn="ctr">
              <a:defRPr/>
            </a:pPr>
            <a:r>
              <a:rPr lang="ru-RU" b="1" dirty="0">
                <a:solidFill>
                  <a:srgbClr val="C00000"/>
                </a:solidFill>
                <a:latin typeface="Arial" charset="0"/>
              </a:rPr>
              <a:t>деятельности</a:t>
            </a:r>
          </a:p>
        </p:txBody>
      </p:sp>
      <p:sp>
        <p:nvSpPr>
          <p:cNvPr id="23557" name="AutoShape 5"/>
          <p:cNvSpPr>
            <a:spLocks noChangeArrowheads="1"/>
          </p:cNvSpPr>
          <p:nvPr/>
        </p:nvSpPr>
        <p:spPr bwMode="auto">
          <a:xfrm>
            <a:off x="3132138" y="3141663"/>
            <a:ext cx="2519362" cy="1512887"/>
          </a:xfrm>
          <a:prstGeom prst="flowChartProcess">
            <a:avLst/>
          </a:prstGeom>
          <a:solidFill>
            <a:schemeClr val="bg1">
              <a:lumMod val="85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pPr algn="ctr">
              <a:defRPr/>
            </a:pPr>
            <a:r>
              <a:rPr lang="ru-RU" b="1" dirty="0">
                <a:solidFill>
                  <a:srgbClr val="C00000"/>
                </a:solidFill>
                <a:latin typeface="Arial" charset="0"/>
              </a:rPr>
              <a:t>Поисковой </a:t>
            </a:r>
          </a:p>
          <a:p>
            <a:pPr algn="ctr">
              <a:defRPr/>
            </a:pPr>
            <a:r>
              <a:rPr lang="ru-RU" b="1" dirty="0">
                <a:solidFill>
                  <a:srgbClr val="C00000"/>
                </a:solidFill>
                <a:latin typeface="Arial" charset="0"/>
              </a:rPr>
              <a:t>деятельности</a:t>
            </a:r>
          </a:p>
        </p:txBody>
      </p:sp>
      <p:sp>
        <p:nvSpPr>
          <p:cNvPr id="23558" name="AutoShape 8"/>
          <p:cNvSpPr>
            <a:spLocks noChangeArrowheads="1"/>
          </p:cNvSpPr>
          <p:nvPr/>
        </p:nvSpPr>
        <p:spPr bwMode="auto">
          <a:xfrm>
            <a:off x="5435600" y="4221163"/>
            <a:ext cx="3024188" cy="1584325"/>
          </a:xfrm>
          <a:prstGeom prst="flowChartProcess">
            <a:avLst/>
          </a:prstGeom>
          <a:solidFill>
            <a:schemeClr val="bg1">
              <a:lumMod val="85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pPr algn="ctr">
              <a:defRPr/>
            </a:pPr>
            <a:r>
              <a:rPr lang="ru-RU" sz="1800" b="1" dirty="0">
                <a:solidFill>
                  <a:srgbClr val="C00000"/>
                </a:solidFill>
                <a:latin typeface="Arial" charset="0"/>
              </a:rPr>
              <a:t>Дифференцированного</a:t>
            </a:r>
          </a:p>
          <a:p>
            <a:pPr algn="ctr">
              <a:defRPr/>
            </a:pPr>
            <a:r>
              <a:rPr lang="ru-RU" sz="1800" b="1" dirty="0">
                <a:solidFill>
                  <a:srgbClr val="C00000"/>
                </a:solidFill>
                <a:latin typeface="Arial" charset="0"/>
              </a:rPr>
              <a:t>обучения</a:t>
            </a:r>
          </a:p>
        </p:txBody>
      </p:sp>
      <p:pic>
        <p:nvPicPr>
          <p:cNvPr id="13319" name="Рисунок 5"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Рисунок 15" descr="VGlogo_elementar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900113" y="549275"/>
            <a:ext cx="7272337"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1800">
                <a:solidFill>
                  <a:srgbClr val="000000"/>
                </a:solidFill>
              </a:rPr>
              <a:t>Компоненты системы контроля и оценки </a:t>
            </a:r>
          </a:p>
          <a:p>
            <a:pPr algn="ctr">
              <a:defRPr/>
            </a:pPr>
            <a:r>
              <a:rPr lang="ru-RU" sz="1800">
                <a:solidFill>
                  <a:srgbClr val="000000"/>
                </a:solidFill>
              </a:rPr>
              <a:t>образовательных достижений младших школьников</a:t>
            </a:r>
          </a:p>
        </p:txBody>
      </p:sp>
      <p:sp>
        <p:nvSpPr>
          <p:cNvPr id="18438" name="Text Box 13"/>
          <p:cNvSpPr txBox="1">
            <a:spLocks noChangeArrowheads="1"/>
          </p:cNvSpPr>
          <p:nvPr/>
        </p:nvSpPr>
        <p:spPr bwMode="auto">
          <a:xfrm>
            <a:off x="635000" y="2111375"/>
            <a:ext cx="3673475" cy="6461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1800" b="1">
                <a:solidFill>
                  <a:srgbClr val="000000"/>
                </a:solidFill>
                <a:cs typeface="Arial" charset="0"/>
              </a:rPr>
              <a:t>Внутренний контроль и оценка</a:t>
            </a:r>
          </a:p>
        </p:txBody>
      </p:sp>
      <p:sp>
        <p:nvSpPr>
          <p:cNvPr id="18439" name="Rectangle 15"/>
          <p:cNvSpPr>
            <a:spLocks noChangeArrowheads="1"/>
          </p:cNvSpPr>
          <p:nvPr/>
        </p:nvSpPr>
        <p:spPr bwMode="auto">
          <a:xfrm>
            <a:off x="5364163" y="2111375"/>
            <a:ext cx="3382962" cy="6461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1800" b="1">
                <a:solidFill>
                  <a:srgbClr val="000000"/>
                </a:solidFill>
                <a:cs typeface="Arial" charset="0"/>
              </a:rPr>
              <a:t>Внешний контроль и  оценка</a:t>
            </a:r>
          </a:p>
        </p:txBody>
      </p:sp>
      <p:sp>
        <p:nvSpPr>
          <p:cNvPr id="18441" name="Rectangle 3"/>
          <p:cNvSpPr>
            <a:spLocks noChangeArrowheads="1"/>
          </p:cNvSpPr>
          <p:nvPr/>
        </p:nvSpPr>
        <p:spPr bwMode="auto">
          <a:xfrm>
            <a:off x="2914650" y="3255963"/>
            <a:ext cx="2520950" cy="29638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ru-RU" sz="1800">
              <a:solidFill>
                <a:srgbClr val="000000"/>
              </a:solidFill>
            </a:endParaRPr>
          </a:p>
          <a:p>
            <a:pPr algn="ctr">
              <a:defRPr/>
            </a:pPr>
            <a:endParaRPr lang="ru-RU" sz="1800">
              <a:solidFill>
                <a:srgbClr val="000000"/>
              </a:solidFill>
            </a:endParaRPr>
          </a:p>
        </p:txBody>
      </p:sp>
      <p:cxnSp>
        <p:nvCxnSpPr>
          <p:cNvPr id="14343" name="AutoShape 6"/>
          <p:cNvCxnSpPr>
            <a:cxnSpLocks noChangeShapeType="1"/>
          </p:cNvCxnSpPr>
          <p:nvPr/>
        </p:nvCxnSpPr>
        <p:spPr bwMode="auto">
          <a:xfrm flipH="1">
            <a:off x="2411413" y="1341438"/>
            <a:ext cx="2125662" cy="7921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44" name="Line 8"/>
          <p:cNvSpPr>
            <a:spLocks noChangeShapeType="1"/>
          </p:cNvSpPr>
          <p:nvPr/>
        </p:nvSpPr>
        <p:spPr bwMode="auto">
          <a:xfrm>
            <a:off x="4500563" y="1341438"/>
            <a:ext cx="2447925"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4345" name="Line 14"/>
          <p:cNvSpPr>
            <a:spLocks noChangeShapeType="1"/>
          </p:cNvSpPr>
          <p:nvPr/>
        </p:nvSpPr>
        <p:spPr bwMode="auto">
          <a:xfrm flipH="1">
            <a:off x="1547813" y="2757488"/>
            <a:ext cx="936625" cy="527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4346" name="Line 7"/>
          <p:cNvSpPr>
            <a:spLocks noChangeShapeType="1"/>
          </p:cNvSpPr>
          <p:nvPr/>
        </p:nvSpPr>
        <p:spPr bwMode="auto">
          <a:xfrm>
            <a:off x="2700338" y="2757488"/>
            <a:ext cx="1079500" cy="527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4347" name="Line 16"/>
          <p:cNvSpPr>
            <a:spLocks noChangeShapeType="1"/>
          </p:cNvSpPr>
          <p:nvPr/>
        </p:nvSpPr>
        <p:spPr bwMode="auto">
          <a:xfrm>
            <a:off x="7308850" y="2757488"/>
            <a:ext cx="0" cy="527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8448" name="Rectangle 9"/>
          <p:cNvSpPr>
            <a:spLocks noChangeArrowheads="1"/>
          </p:cNvSpPr>
          <p:nvPr/>
        </p:nvSpPr>
        <p:spPr bwMode="auto">
          <a:xfrm>
            <a:off x="179388" y="3284538"/>
            <a:ext cx="2268537" cy="28638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ru-RU" sz="1800">
                <a:solidFill>
                  <a:srgbClr val="000000"/>
                </a:solidFill>
              </a:rPr>
              <a:t>Контрольно-оценочная деятельность педагога (микродиагностика, педагогическая диагностика, текущий и итоговый контроль)</a:t>
            </a:r>
          </a:p>
        </p:txBody>
      </p:sp>
      <p:sp>
        <p:nvSpPr>
          <p:cNvPr id="14349" name="Rectangle 10"/>
          <p:cNvSpPr>
            <a:spLocks noChangeArrowheads="1"/>
          </p:cNvSpPr>
          <p:nvPr/>
        </p:nvSpPr>
        <p:spPr bwMode="auto">
          <a:xfrm>
            <a:off x="3022600" y="3306763"/>
            <a:ext cx="18732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ru-RU" altLang="ru-RU" sz="1800">
                <a:latin typeface="Calibri" pitchFamily="34" charset="0"/>
              </a:rPr>
              <a:t>Контрольно-</a:t>
            </a:r>
          </a:p>
          <a:p>
            <a:pPr eaLnBrk="1" hangingPunct="1"/>
            <a:r>
              <a:rPr lang="ru-RU" altLang="ru-RU" sz="1800">
                <a:latin typeface="Calibri" pitchFamily="34" charset="0"/>
              </a:rPr>
              <a:t>оценочная </a:t>
            </a:r>
          </a:p>
          <a:p>
            <a:pPr eaLnBrk="1" hangingPunct="1"/>
            <a:r>
              <a:rPr lang="ru-RU" altLang="ru-RU" sz="1800">
                <a:latin typeface="Calibri" pitchFamily="34" charset="0"/>
              </a:rPr>
              <a:t>деятельность </a:t>
            </a:r>
          </a:p>
          <a:p>
            <a:pPr eaLnBrk="1" hangingPunct="1"/>
            <a:r>
              <a:rPr lang="ru-RU" altLang="ru-RU" sz="1800">
                <a:latin typeface="Calibri" pitchFamily="34" charset="0"/>
              </a:rPr>
              <a:t>самих учащихся</a:t>
            </a:r>
          </a:p>
          <a:p>
            <a:pPr eaLnBrk="1" hangingPunct="1"/>
            <a:r>
              <a:rPr lang="ru-RU" altLang="ru-RU" sz="1800">
                <a:latin typeface="Calibri" pitchFamily="34" charset="0"/>
              </a:rPr>
              <a:t>(контроль и оценка, самоконтроль, самооценка)</a:t>
            </a:r>
          </a:p>
        </p:txBody>
      </p:sp>
      <p:sp>
        <p:nvSpPr>
          <p:cNvPr id="18450" name="Rectangle 11"/>
          <p:cNvSpPr>
            <a:spLocks noChangeArrowheads="1"/>
          </p:cNvSpPr>
          <p:nvPr/>
        </p:nvSpPr>
        <p:spPr bwMode="auto">
          <a:xfrm>
            <a:off x="6300788" y="3284538"/>
            <a:ext cx="2592387" cy="28622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sz="1800" dirty="0"/>
              <a:t>Внешний итоговый контроль как независимая оценка качества, мониторинговые исследования разных уровней (международные, федеральные, региональные и т.д.)</a:t>
            </a:r>
          </a:p>
        </p:txBody>
      </p:sp>
      <p:pic>
        <p:nvPicPr>
          <p:cNvPr id="14351" name="Picture 7" descr="F:\3435_10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13319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Рисунок 17"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250825" y="2492375"/>
            <a:ext cx="2736850" cy="17287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4000">
                <a:solidFill>
                  <a:srgbClr val="C00000"/>
                </a:solidFill>
              </a:rPr>
              <a:t>ученик</a:t>
            </a:r>
          </a:p>
        </p:txBody>
      </p:sp>
      <p:sp>
        <p:nvSpPr>
          <p:cNvPr id="6" name="Rectangle 3"/>
          <p:cNvSpPr>
            <a:spLocks noChangeArrowheads="1"/>
          </p:cNvSpPr>
          <p:nvPr/>
        </p:nvSpPr>
        <p:spPr bwMode="auto">
          <a:xfrm>
            <a:off x="3492500" y="404813"/>
            <a:ext cx="2159000" cy="20875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3000">
                <a:solidFill>
                  <a:srgbClr val="C00000"/>
                </a:solidFill>
              </a:rPr>
              <a:t>как объект</a:t>
            </a:r>
          </a:p>
          <a:p>
            <a:pPr algn="ctr">
              <a:defRPr/>
            </a:pPr>
            <a:r>
              <a:rPr lang="ru-RU" sz="3000">
                <a:solidFill>
                  <a:srgbClr val="C00000"/>
                </a:solidFill>
              </a:rPr>
              <a:t>контроля</a:t>
            </a:r>
          </a:p>
        </p:txBody>
      </p:sp>
      <p:sp>
        <p:nvSpPr>
          <p:cNvPr id="7" name="Rectangle 5"/>
          <p:cNvSpPr>
            <a:spLocks noChangeArrowheads="1"/>
          </p:cNvSpPr>
          <p:nvPr/>
        </p:nvSpPr>
        <p:spPr bwMode="auto">
          <a:xfrm>
            <a:off x="6300788" y="404813"/>
            <a:ext cx="2592387" cy="20161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3000">
                <a:solidFill>
                  <a:srgbClr val="C00000"/>
                </a:solidFill>
              </a:rPr>
              <a:t>контроль </a:t>
            </a:r>
          </a:p>
          <a:p>
            <a:pPr algn="ctr">
              <a:defRPr/>
            </a:pPr>
            <a:r>
              <a:rPr lang="ru-RU" sz="3000">
                <a:solidFill>
                  <a:srgbClr val="C00000"/>
                </a:solidFill>
              </a:rPr>
              <a:t>и оценка </a:t>
            </a:r>
          </a:p>
          <a:p>
            <a:pPr algn="ctr">
              <a:defRPr/>
            </a:pPr>
            <a:r>
              <a:rPr lang="ru-RU" sz="3000">
                <a:solidFill>
                  <a:srgbClr val="C00000"/>
                </a:solidFill>
              </a:rPr>
              <a:t>учителя</a:t>
            </a:r>
          </a:p>
        </p:txBody>
      </p:sp>
      <p:sp>
        <p:nvSpPr>
          <p:cNvPr id="8" name="Rectangle 4"/>
          <p:cNvSpPr>
            <a:spLocks noChangeArrowheads="1"/>
          </p:cNvSpPr>
          <p:nvPr/>
        </p:nvSpPr>
        <p:spPr bwMode="auto">
          <a:xfrm>
            <a:off x="3563938" y="4005263"/>
            <a:ext cx="2159000" cy="20161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3000">
                <a:solidFill>
                  <a:srgbClr val="C00000"/>
                </a:solidFill>
              </a:rPr>
              <a:t>как субъект </a:t>
            </a:r>
          </a:p>
          <a:p>
            <a:pPr algn="ctr">
              <a:defRPr/>
            </a:pPr>
            <a:r>
              <a:rPr lang="ru-RU" sz="3000">
                <a:solidFill>
                  <a:srgbClr val="C00000"/>
                </a:solidFill>
              </a:rPr>
              <a:t>контроля</a:t>
            </a:r>
          </a:p>
        </p:txBody>
      </p:sp>
      <p:sp>
        <p:nvSpPr>
          <p:cNvPr id="9" name="Rectangle 6"/>
          <p:cNvSpPr>
            <a:spLocks noChangeArrowheads="1"/>
          </p:cNvSpPr>
          <p:nvPr/>
        </p:nvSpPr>
        <p:spPr bwMode="auto">
          <a:xfrm>
            <a:off x="6156325" y="3933825"/>
            <a:ext cx="2809875" cy="20161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2800">
                <a:solidFill>
                  <a:srgbClr val="C00000"/>
                </a:solidFill>
              </a:rPr>
              <a:t>самоконтроль</a:t>
            </a:r>
          </a:p>
          <a:p>
            <a:pPr algn="ctr">
              <a:defRPr/>
            </a:pPr>
            <a:r>
              <a:rPr lang="ru-RU" sz="2800">
                <a:solidFill>
                  <a:srgbClr val="C00000"/>
                </a:solidFill>
              </a:rPr>
              <a:t>самооценка</a:t>
            </a:r>
          </a:p>
        </p:txBody>
      </p:sp>
      <p:sp>
        <p:nvSpPr>
          <p:cNvPr id="15368" name="AutoShape 7"/>
          <p:cNvSpPr>
            <a:spLocks noChangeArrowheads="1"/>
          </p:cNvSpPr>
          <p:nvPr/>
        </p:nvSpPr>
        <p:spPr bwMode="auto">
          <a:xfrm rot="-2593712">
            <a:off x="2386013" y="1801813"/>
            <a:ext cx="1212850" cy="195262"/>
          </a:xfrm>
          <a:prstGeom prst="rightArrow">
            <a:avLst>
              <a:gd name="adj1" fmla="val 50000"/>
              <a:gd name="adj2" fmla="val 155285"/>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ru-RU" altLang="ru-RU" sz="1800">
              <a:solidFill>
                <a:srgbClr val="C00000"/>
              </a:solidFill>
            </a:endParaRPr>
          </a:p>
        </p:txBody>
      </p:sp>
      <p:sp>
        <p:nvSpPr>
          <p:cNvPr id="15369" name="AutoShape 9"/>
          <p:cNvSpPr>
            <a:spLocks noChangeArrowheads="1"/>
          </p:cNvSpPr>
          <p:nvPr/>
        </p:nvSpPr>
        <p:spPr bwMode="auto">
          <a:xfrm>
            <a:off x="5651500" y="1268413"/>
            <a:ext cx="565150" cy="215900"/>
          </a:xfrm>
          <a:prstGeom prst="rightArrow">
            <a:avLst>
              <a:gd name="adj1" fmla="val 50000"/>
              <a:gd name="adj2" fmla="val 65441"/>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ru-RU" altLang="ru-RU" sz="1800" b="1"/>
              <a:t>  </a:t>
            </a:r>
            <a:endParaRPr lang="ru-RU" altLang="ru-RU" sz="1800"/>
          </a:p>
        </p:txBody>
      </p:sp>
      <p:sp>
        <p:nvSpPr>
          <p:cNvPr id="15370" name="AutoShape 8"/>
          <p:cNvSpPr>
            <a:spLocks noChangeArrowheads="1"/>
          </p:cNvSpPr>
          <p:nvPr/>
        </p:nvSpPr>
        <p:spPr bwMode="auto">
          <a:xfrm rot="2581185">
            <a:off x="2532063" y="4679950"/>
            <a:ext cx="1212850" cy="195263"/>
          </a:xfrm>
          <a:prstGeom prst="rightArrow">
            <a:avLst>
              <a:gd name="adj1" fmla="val 50000"/>
              <a:gd name="adj2" fmla="val 155284"/>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ru-RU" altLang="ru-RU" sz="1800"/>
          </a:p>
        </p:txBody>
      </p:sp>
      <p:sp>
        <p:nvSpPr>
          <p:cNvPr id="15371" name="AutoShape 9"/>
          <p:cNvSpPr>
            <a:spLocks noChangeArrowheads="1"/>
          </p:cNvSpPr>
          <p:nvPr/>
        </p:nvSpPr>
        <p:spPr bwMode="auto">
          <a:xfrm>
            <a:off x="5724525" y="4941888"/>
            <a:ext cx="412750" cy="227012"/>
          </a:xfrm>
          <a:prstGeom prst="rightArrow">
            <a:avLst>
              <a:gd name="adj1" fmla="val 50000"/>
              <a:gd name="adj2" fmla="val 65413"/>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ru-RU" altLang="ru-RU" sz="1800" b="1"/>
              <a:t>  </a:t>
            </a:r>
            <a:endParaRPr lang="ru-RU" altLang="ru-RU" sz="1800"/>
          </a:p>
        </p:txBody>
      </p:sp>
      <p:sp>
        <p:nvSpPr>
          <p:cNvPr id="14" name="Двойная стрелка вверх/вниз 13"/>
          <p:cNvSpPr/>
          <p:nvPr/>
        </p:nvSpPr>
        <p:spPr>
          <a:xfrm>
            <a:off x="7451725" y="2565400"/>
            <a:ext cx="484188" cy="1143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pic>
        <p:nvPicPr>
          <p:cNvPr id="15373" name="Рисунок 15" descr="VG_log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Рисунок 15" descr="VGlogo_element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971550" y="549275"/>
            <a:ext cx="7272338"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2400" b="1" dirty="0">
                <a:solidFill>
                  <a:srgbClr val="000000"/>
                </a:solidFill>
              </a:rPr>
              <a:t>контрольно-оценочная деятельность учащихся </a:t>
            </a:r>
          </a:p>
        </p:txBody>
      </p:sp>
      <p:sp>
        <p:nvSpPr>
          <p:cNvPr id="8" name="Объект 2"/>
          <p:cNvSpPr txBox="1">
            <a:spLocks/>
          </p:cNvSpPr>
          <p:nvPr/>
        </p:nvSpPr>
        <p:spPr bwMode="auto">
          <a:xfrm>
            <a:off x="611188" y="1412875"/>
            <a:ext cx="8229600" cy="4968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eaLnBrk="0" hangingPunct="0">
              <a:spcBef>
                <a:spcPct val="20000"/>
              </a:spcBef>
              <a:buFont typeface="Arial" charset="0"/>
              <a:buNone/>
              <a:defRPr/>
            </a:pPr>
            <a:r>
              <a:rPr lang="ru-RU" sz="2400" b="1" i="1" dirty="0">
                <a:solidFill>
                  <a:srgbClr val="0070C0"/>
                </a:solidFill>
              </a:rPr>
              <a:t>ФГОС НОО: </a:t>
            </a:r>
          </a:p>
          <a:p>
            <a:pPr marL="342900" indent="-342900" algn="ctr" eaLnBrk="0" hangingPunct="0">
              <a:spcBef>
                <a:spcPct val="20000"/>
              </a:spcBef>
              <a:buFont typeface="Arial" charset="0"/>
              <a:buNone/>
              <a:defRPr/>
            </a:pPr>
            <a:r>
              <a:rPr lang="ru-RU" sz="2400" b="1" i="1" dirty="0">
                <a:solidFill>
                  <a:srgbClr val="0070C0"/>
                </a:solidFill>
              </a:rPr>
              <a:t>Требования к </a:t>
            </a:r>
            <a:r>
              <a:rPr lang="ru-RU" sz="2400" b="1" i="1" dirty="0" err="1">
                <a:solidFill>
                  <a:srgbClr val="0070C0"/>
                </a:solidFill>
              </a:rPr>
              <a:t>метапредметным</a:t>
            </a:r>
            <a:r>
              <a:rPr lang="ru-RU" sz="2400" b="1" i="1" dirty="0">
                <a:solidFill>
                  <a:srgbClr val="0070C0"/>
                </a:solidFill>
              </a:rPr>
              <a:t> результатам </a:t>
            </a:r>
          </a:p>
          <a:p>
            <a:pPr marL="342900" indent="-342900" algn="ctr" eaLnBrk="0" hangingPunct="0">
              <a:spcBef>
                <a:spcPct val="20000"/>
              </a:spcBef>
              <a:buFont typeface="Arial" charset="0"/>
              <a:buNone/>
              <a:defRPr/>
            </a:pPr>
            <a:r>
              <a:rPr lang="ru-RU" sz="2400" b="1" i="1" dirty="0">
                <a:solidFill>
                  <a:srgbClr val="0070C0"/>
                </a:solidFill>
              </a:rPr>
              <a:t>освоения ООП НОО </a:t>
            </a:r>
            <a:endParaRPr lang="ru-RU" sz="2400" i="1" dirty="0">
              <a:solidFill>
                <a:srgbClr val="0070C0"/>
              </a:solidFill>
            </a:endParaRPr>
          </a:p>
          <a:p>
            <a:pPr marL="342900" indent="-342900" eaLnBrk="0" hangingPunct="0">
              <a:spcBef>
                <a:spcPct val="20000"/>
              </a:spcBef>
              <a:buFont typeface="Arial" charset="0"/>
              <a:buChar char="•"/>
              <a:defRPr/>
            </a:pPr>
            <a:r>
              <a:rPr lang="ru-RU" sz="2200" dirty="0">
                <a:solidFill>
                  <a:schemeClr val="tx1"/>
                </a:solidFill>
              </a:rPr>
              <a:t>умения </a:t>
            </a:r>
            <a:r>
              <a:rPr lang="ru-RU" sz="2200" dirty="0">
                <a:solidFill>
                  <a:srgbClr val="FF0000"/>
                </a:solidFill>
              </a:rPr>
              <a:t>планировать, контролировать и оценивать учебные действия </a:t>
            </a:r>
            <a:r>
              <a:rPr lang="ru-RU" sz="2200" dirty="0">
                <a:solidFill>
                  <a:schemeClr val="tx1"/>
                </a:solidFill>
              </a:rPr>
              <a:t>в соответствии с поставленной задачей и условиями ее реализации; </a:t>
            </a:r>
          </a:p>
          <a:p>
            <a:pPr marL="342900" indent="-342900" eaLnBrk="0" hangingPunct="0">
              <a:spcBef>
                <a:spcPct val="20000"/>
              </a:spcBef>
              <a:buFont typeface="Arial" charset="0"/>
              <a:buChar char="•"/>
              <a:defRPr/>
            </a:pPr>
            <a:r>
              <a:rPr lang="ru-RU" sz="2200" dirty="0">
                <a:solidFill>
                  <a:schemeClr val="tx1"/>
                </a:solidFill>
              </a:rPr>
              <a:t>определять наиболее эффективные способы решения;</a:t>
            </a:r>
          </a:p>
          <a:p>
            <a:pPr marL="342900" indent="-342900" eaLnBrk="0" hangingPunct="0">
              <a:spcBef>
                <a:spcPct val="20000"/>
              </a:spcBef>
              <a:buFont typeface="Arial" charset="0"/>
              <a:buChar char="•"/>
              <a:defRPr/>
            </a:pPr>
            <a:r>
              <a:rPr lang="ru-RU" sz="2200" dirty="0">
                <a:solidFill>
                  <a:srgbClr val="FF0000"/>
                </a:solidFill>
              </a:rPr>
              <a:t>умения понимать причины успеха/неуспеха </a:t>
            </a:r>
            <a:r>
              <a:rPr lang="ru-RU" sz="2200" dirty="0">
                <a:solidFill>
                  <a:schemeClr val="tx1"/>
                </a:solidFill>
              </a:rPr>
              <a:t>учебной деятельности;</a:t>
            </a:r>
          </a:p>
          <a:p>
            <a:pPr marL="342900" indent="-342900" eaLnBrk="0" hangingPunct="0">
              <a:spcBef>
                <a:spcPct val="20000"/>
              </a:spcBef>
              <a:buFont typeface="Arial" charset="0"/>
              <a:buChar char="•"/>
              <a:defRPr/>
            </a:pPr>
            <a:r>
              <a:rPr lang="ru-RU" sz="2200" dirty="0">
                <a:solidFill>
                  <a:schemeClr val="tx1"/>
                </a:solidFill>
              </a:rPr>
              <a:t>способность конструктивно действовать в ситуациях неуспеха; </a:t>
            </a:r>
          </a:p>
          <a:p>
            <a:pPr marL="342900" indent="-342900" eaLnBrk="0" hangingPunct="0">
              <a:spcBef>
                <a:spcPct val="20000"/>
              </a:spcBef>
              <a:buFont typeface="Arial" charset="0"/>
              <a:buChar char="•"/>
              <a:defRPr/>
            </a:pPr>
            <a:r>
              <a:rPr lang="ru-RU" sz="2200" dirty="0">
                <a:solidFill>
                  <a:srgbClr val="FF0000"/>
                </a:solidFill>
              </a:rPr>
              <a:t>освоение начальных форм познавательной и личностной рефлексии.</a:t>
            </a:r>
            <a:r>
              <a:rPr lang="ru-RU" sz="2200" dirty="0">
                <a:solidFill>
                  <a:schemeClr val="tx1"/>
                </a:solidFill>
              </a:rPr>
              <a:t>  </a:t>
            </a:r>
          </a:p>
          <a:p>
            <a:pPr marL="342900" indent="-342900" eaLnBrk="0" hangingPunct="0">
              <a:spcBef>
                <a:spcPct val="20000"/>
              </a:spcBef>
              <a:buFont typeface="Arial" charset="0"/>
              <a:buChar char="•"/>
              <a:defRPr/>
            </a:pPr>
            <a:endParaRPr lang="ru-RU" sz="2400" dirty="0">
              <a:solidFill>
                <a:schemeClr val="tx1"/>
              </a:solidFill>
            </a:endParaRPr>
          </a:p>
          <a:p>
            <a:pPr marL="342900" indent="-342900" eaLnBrk="0" hangingPunct="0">
              <a:spcBef>
                <a:spcPct val="20000"/>
              </a:spcBef>
              <a:buFont typeface="Arial" charset="0"/>
              <a:buChar char="•"/>
              <a:defRPr/>
            </a:pPr>
            <a:endParaRPr lang="ru-RU" sz="3200" dirty="0">
              <a:solidFill>
                <a:schemeClr val="tx1"/>
              </a:solidFill>
            </a:endParaRPr>
          </a:p>
        </p:txBody>
      </p:sp>
      <p:pic>
        <p:nvPicPr>
          <p:cNvPr id="16389" name="Рисунок 15" descr="VGlogo_elementa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9"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165850"/>
            <a:ext cx="863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547813" y="404813"/>
            <a:ext cx="6624637"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Осознание параметров, по которыми необходимо осуществлять контроль и самоконтроль учебного действия </a:t>
            </a:r>
          </a:p>
        </p:txBody>
      </p:sp>
      <p:sp>
        <p:nvSpPr>
          <p:cNvPr id="7" name="Прямоугольник 6"/>
          <p:cNvSpPr/>
          <p:nvPr/>
        </p:nvSpPr>
        <p:spPr>
          <a:xfrm>
            <a:off x="1547813" y="1557338"/>
            <a:ext cx="6624637"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Совместная разработка критериев оценивания различных видов работ </a:t>
            </a:r>
          </a:p>
        </p:txBody>
      </p:sp>
      <p:sp>
        <p:nvSpPr>
          <p:cNvPr id="8" name="Прямоугольник 7"/>
          <p:cNvSpPr/>
          <p:nvPr/>
        </p:nvSpPr>
        <p:spPr>
          <a:xfrm>
            <a:off x="1547813" y="2708275"/>
            <a:ext cx="6624637" cy="9366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dirty="0">
                <a:solidFill>
                  <a:srgbClr val="000000"/>
                </a:solidFill>
              </a:rPr>
              <a:t>Взаимоконтроль и </a:t>
            </a:r>
            <a:r>
              <a:rPr lang="ru-RU" sz="1800" b="1" dirty="0" err="1">
                <a:solidFill>
                  <a:srgbClr val="000000"/>
                </a:solidFill>
              </a:rPr>
              <a:t>взаимооценка</a:t>
            </a:r>
            <a:r>
              <a:rPr lang="ru-RU" sz="1800" b="1" dirty="0">
                <a:solidFill>
                  <a:srgbClr val="000000"/>
                </a:solidFill>
              </a:rPr>
              <a:t> выполнения различных видов работ в паре  </a:t>
            </a:r>
          </a:p>
        </p:txBody>
      </p:sp>
      <p:sp>
        <p:nvSpPr>
          <p:cNvPr id="9" name="Прямоугольник 8"/>
          <p:cNvSpPr/>
          <p:nvPr/>
        </p:nvSpPr>
        <p:spPr>
          <a:xfrm>
            <a:off x="1547813" y="3933825"/>
            <a:ext cx="6624637" cy="9366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Самоконтроль и самооценка выполнения различных видов работ</a:t>
            </a:r>
          </a:p>
        </p:txBody>
      </p:sp>
      <p:sp>
        <p:nvSpPr>
          <p:cNvPr id="10" name="Прямоугольник 9"/>
          <p:cNvSpPr/>
          <p:nvPr/>
        </p:nvSpPr>
        <p:spPr>
          <a:xfrm>
            <a:off x="1547813" y="5157788"/>
            <a:ext cx="6624637"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Самостоятельное определение следующих шагов в обучении, путей устранения выявленных пробелов</a:t>
            </a:r>
          </a:p>
        </p:txBody>
      </p:sp>
      <p:sp>
        <p:nvSpPr>
          <p:cNvPr id="12" name="Прямоугольник 11"/>
          <p:cNvSpPr/>
          <p:nvPr/>
        </p:nvSpPr>
        <p:spPr>
          <a:xfrm>
            <a:off x="250825" y="404813"/>
            <a:ext cx="792163" cy="6119812"/>
          </a:xfrm>
          <a:prstGeom prst="rect">
            <a:avLst/>
          </a:prstGeom>
        </p:spPr>
        <p:style>
          <a:lnRef idx="2">
            <a:schemeClr val="accent1"/>
          </a:lnRef>
          <a:fillRef idx="1">
            <a:schemeClr val="lt1"/>
          </a:fillRef>
          <a:effectRef idx="0">
            <a:schemeClr val="accent1"/>
          </a:effectRef>
          <a:fontRef idx="minor">
            <a:schemeClr val="dk1"/>
          </a:fontRef>
        </p:style>
        <p:txBody>
          <a:bodyPr vert="vert270" anchor="ctr"/>
          <a:lstStyle/>
          <a:p>
            <a:pPr algn="ctr">
              <a:defRPr/>
            </a:pPr>
            <a:r>
              <a:rPr lang="ru-RU" sz="1800" b="1" dirty="0">
                <a:solidFill>
                  <a:srgbClr val="000000"/>
                </a:solidFill>
              </a:rPr>
              <a:t>контрольно-оценочная деятельность учащихся</a:t>
            </a:r>
          </a:p>
        </p:txBody>
      </p:sp>
      <p:sp>
        <p:nvSpPr>
          <p:cNvPr id="13" name="Стрелка вправо 12"/>
          <p:cNvSpPr/>
          <p:nvPr/>
        </p:nvSpPr>
        <p:spPr>
          <a:xfrm>
            <a:off x="1116013" y="765175"/>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4" name="Стрелка вправо 13"/>
          <p:cNvSpPr/>
          <p:nvPr/>
        </p:nvSpPr>
        <p:spPr>
          <a:xfrm>
            <a:off x="1116013" y="1844675"/>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5" name="Стрелка вправо 14"/>
          <p:cNvSpPr/>
          <p:nvPr/>
        </p:nvSpPr>
        <p:spPr>
          <a:xfrm>
            <a:off x="1116013" y="3068638"/>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6" name="Стрелка вправо 15"/>
          <p:cNvSpPr/>
          <p:nvPr/>
        </p:nvSpPr>
        <p:spPr>
          <a:xfrm>
            <a:off x="1116013" y="4292600"/>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7" name="Стрелка вправо 16"/>
          <p:cNvSpPr/>
          <p:nvPr/>
        </p:nvSpPr>
        <p:spPr>
          <a:xfrm>
            <a:off x="1116013" y="5516563"/>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pic>
        <p:nvPicPr>
          <p:cNvPr id="17422" name="Рисунок 18" descr="VG_log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3"/>
          <p:cNvSpPr>
            <a:spLocks noChangeArrowheads="1"/>
          </p:cNvSpPr>
          <p:nvPr/>
        </p:nvSpPr>
        <p:spPr bwMode="auto">
          <a:xfrm>
            <a:off x="179388" y="1412875"/>
            <a:ext cx="4286250" cy="46894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buFont typeface="Wingdings" pitchFamily="2" charset="2"/>
              <a:buChar char="Ø"/>
              <a:defRPr/>
            </a:pPr>
            <a:r>
              <a:rPr lang="ru-RU">
                <a:solidFill>
                  <a:srgbClr val="000000"/>
                </a:solidFill>
                <a:latin typeface="Calibri" pitchFamily="34" charset="0"/>
              </a:rPr>
              <a:t>умение находить свою ошибку;</a:t>
            </a:r>
          </a:p>
          <a:p>
            <a:pPr algn="just">
              <a:buFont typeface="Wingdings" pitchFamily="2" charset="2"/>
              <a:buChar char="Ø"/>
              <a:defRPr/>
            </a:pPr>
            <a:r>
              <a:rPr lang="ru-RU">
                <a:solidFill>
                  <a:srgbClr val="000000"/>
                </a:solidFill>
                <a:latin typeface="Calibri" pitchFamily="34" charset="0"/>
              </a:rPr>
              <a:t>умение сравнивать результат своей работы с верным ответом, с ответом другого ученика (верным или неверным); </a:t>
            </a:r>
          </a:p>
          <a:p>
            <a:pPr algn="just">
              <a:buFont typeface="Wingdings" pitchFamily="2" charset="2"/>
              <a:buChar char="Ø"/>
              <a:defRPr/>
            </a:pPr>
            <a:r>
              <a:rPr lang="ru-RU">
                <a:solidFill>
                  <a:srgbClr val="000000"/>
                </a:solidFill>
                <a:latin typeface="Calibri" pitchFamily="34" charset="0"/>
              </a:rPr>
              <a:t>умение установить причину своей ошибки (трудность);</a:t>
            </a:r>
          </a:p>
          <a:p>
            <a:pPr algn="just">
              <a:buFont typeface="Wingdings" pitchFamily="2" charset="2"/>
              <a:buChar char="Ø"/>
              <a:defRPr/>
            </a:pPr>
            <a:r>
              <a:rPr lang="ru-RU">
                <a:solidFill>
                  <a:srgbClr val="000000"/>
                </a:solidFill>
                <a:latin typeface="Calibri" pitchFamily="34" charset="0"/>
              </a:rPr>
              <a:t>умение характеризовать ошибку;</a:t>
            </a:r>
          </a:p>
          <a:p>
            <a:pPr algn="just">
              <a:buFont typeface="Wingdings" pitchFamily="2" charset="2"/>
              <a:buChar char="Ø"/>
              <a:defRPr/>
            </a:pPr>
            <a:r>
              <a:rPr lang="ru-RU">
                <a:solidFill>
                  <a:srgbClr val="000000"/>
                </a:solidFill>
                <a:latin typeface="Calibri" pitchFamily="34" charset="0"/>
              </a:rPr>
              <a:t> умение определить пути исправления своей ошибки </a:t>
            </a:r>
          </a:p>
          <a:p>
            <a:pPr algn="just">
              <a:defRPr/>
            </a:pPr>
            <a:r>
              <a:rPr lang="ru-RU">
                <a:solidFill>
                  <a:srgbClr val="000000"/>
                </a:solidFill>
                <a:latin typeface="Calibri" pitchFamily="34" charset="0"/>
              </a:rPr>
              <a:t>(что нужно сделать?);</a:t>
            </a:r>
          </a:p>
          <a:p>
            <a:pPr algn="just">
              <a:buFont typeface="Wingdings" pitchFamily="2" charset="2"/>
              <a:buChar char="Ø"/>
              <a:defRPr/>
            </a:pPr>
            <a:r>
              <a:rPr lang="ru-RU">
                <a:solidFill>
                  <a:srgbClr val="000000"/>
                </a:solidFill>
                <a:latin typeface="Calibri" pitchFamily="34" charset="0"/>
              </a:rPr>
              <a:t>умение корректировать свою работу по результатам проверки</a:t>
            </a:r>
          </a:p>
          <a:p>
            <a:pPr algn="just">
              <a:buFont typeface="Wingdings" pitchFamily="2" charset="2"/>
              <a:buChar char="Ø"/>
              <a:defRPr/>
            </a:pPr>
            <a:endParaRPr lang="ru-RU">
              <a:solidFill>
                <a:srgbClr val="000000"/>
              </a:solidFill>
              <a:latin typeface="Calibri" pitchFamily="34" charset="0"/>
            </a:endParaRPr>
          </a:p>
        </p:txBody>
      </p:sp>
      <p:sp>
        <p:nvSpPr>
          <p:cNvPr id="12" name="Содержимое 6"/>
          <p:cNvSpPr txBox="1">
            <a:spLocks/>
          </p:cNvSpPr>
          <p:nvPr/>
        </p:nvSpPr>
        <p:spPr bwMode="auto">
          <a:xfrm>
            <a:off x="4643438" y="1412875"/>
            <a:ext cx="4321175" cy="46799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spcBef>
                <a:spcPct val="20000"/>
              </a:spcBef>
              <a:buFont typeface="Wingdings" pitchFamily="2" charset="2"/>
              <a:buChar char="Ø"/>
              <a:defRPr/>
            </a:pPr>
            <a:r>
              <a:rPr lang="ru-RU" dirty="0">
                <a:solidFill>
                  <a:schemeClr val="tx1"/>
                </a:solidFill>
                <a:latin typeface="Calibri" pitchFamily="34" charset="0"/>
              </a:rPr>
              <a:t>учебный диалог: ответ на вопрос «что сделано?»;</a:t>
            </a:r>
          </a:p>
          <a:p>
            <a:pPr>
              <a:lnSpc>
                <a:spcPct val="90000"/>
              </a:lnSpc>
              <a:spcBef>
                <a:spcPct val="20000"/>
              </a:spcBef>
              <a:buFont typeface="Wingdings" pitchFamily="2" charset="2"/>
              <a:buChar char="Ø"/>
              <a:defRPr/>
            </a:pPr>
            <a:r>
              <a:rPr lang="ru-RU" dirty="0">
                <a:solidFill>
                  <a:schemeClr val="tx1"/>
                </a:solidFill>
                <a:latin typeface="Calibri" pitchFamily="34" charset="0"/>
              </a:rPr>
              <a:t>задания на сравнение полученного учеником ответа с верным результатом;</a:t>
            </a:r>
          </a:p>
          <a:p>
            <a:pPr>
              <a:lnSpc>
                <a:spcPct val="90000"/>
              </a:lnSpc>
              <a:spcBef>
                <a:spcPct val="20000"/>
              </a:spcBef>
              <a:buFont typeface="Wingdings" pitchFamily="2" charset="2"/>
              <a:buChar char="Ø"/>
              <a:defRPr/>
            </a:pPr>
            <a:r>
              <a:rPr lang="ru-RU" dirty="0">
                <a:solidFill>
                  <a:schemeClr val="tx1"/>
                </a:solidFill>
                <a:latin typeface="Calibri" pitchFamily="34" charset="0"/>
              </a:rPr>
              <a:t>задания на оценку достоверности …верно</a:t>
            </a:r>
            <a:r>
              <a:rPr lang="en-US" dirty="0">
                <a:solidFill>
                  <a:schemeClr val="tx1"/>
                </a:solidFill>
                <a:latin typeface="Calibri" pitchFamily="34" charset="0"/>
              </a:rPr>
              <a:t>/</a:t>
            </a:r>
            <a:r>
              <a:rPr lang="ru-RU" dirty="0">
                <a:solidFill>
                  <a:schemeClr val="tx1"/>
                </a:solidFill>
                <a:latin typeface="Calibri" pitchFamily="34" charset="0"/>
              </a:rPr>
              <a:t>неверно;</a:t>
            </a:r>
          </a:p>
          <a:p>
            <a:pPr>
              <a:lnSpc>
                <a:spcPct val="90000"/>
              </a:lnSpc>
              <a:spcBef>
                <a:spcPct val="20000"/>
              </a:spcBef>
              <a:buFont typeface="Wingdings" pitchFamily="2" charset="2"/>
              <a:buChar char="Ø"/>
              <a:defRPr/>
            </a:pPr>
            <a:r>
              <a:rPr lang="ru-RU" dirty="0">
                <a:solidFill>
                  <a:schemeClr val="tx1"/>
                </a:solidFill>
                <a:latin typeface="Calibri" pitchFamily="34" charset="0"/>
              </a:rPr>
              <a:t>поиск ошибки и ее исправление; </a:t>
            </a:r>
          </a:p>
          <a:p>
            <a:pPr>
              <a:lnSpc>
                <a:spcPct val="90000"/>
              </a:lnSpc>
              <a:spcBef>
                <a:spcPct val="20000"/>
              </a:spcBef>
              <a:buFont typeface="Wingdings" pitchFamily="2" charset="2"/>
              <a:buChar char="Ø"/>
              <a:defRPr/>
            </a:pPr>
            <a:r>
              <a:rPr lang="ru-RU" dirty="0">
                <a:solidFill>
                  <a:schemeClr val="tx1"/>
                </a:solidFill>
                <a:latin typeface="Calibri" pitchFamily="34" charset="0"/>
              </a:rPr>
              <a:t>задания с установкой на число допущенных ошибок;</a:t>
            </a:r>
          </a:p>
          <a:p>
            <a:pPr>
              <a:lnSpc>
                <a:spcPct val="90000"/>
              </a:lnSpc>
              <a:spcBef>
                <a:spcPct val="20000"/>
              </a:spcBef>
              <a:buFont typeface="Wingdings" pitchFamily="2" charset="2"/>
              <a:buChar char="Ø"/>
              <a:defRPr/>
            </a:pPr>
            <a:r>
              <a:rPr lang="ru-RU" dirty="0">
                <a:solidFill>
                  <a:schemeClr val="tx1"/>
                </a:solidFill>
                <a:latin typeface="Calibri" pitchFamily="34" charset="0"/>
              </a:rPr>
              <a:t>задания с установкой на характер ошибок;</a:t>
            </a:r>
            <a:endParaRPr lang="en-US" dirty="0">
              <a:solidFill>
                <a:schemeClr val="tx1"/>
              </a:solidFill>
              <a:latin typeface="Calibri" pitchFamily="34" charset="0"/>
            </a:endParaRPr>
          </a:p>
          <a:p>
            <a:pPr>
              <a:lnSpc>
                <a:spcPct val="90000"/>
              </a:lnSpc>
              <a:spcBef>
                <a:spcPct val="20000"/>
              </a:spcBef>
              <a:buFont typeface="Wingdings" pitchFamily="2" charset="2"/>
              <a:buChar char="Ø"/>
              <a:defRPr/>
            </a:pPr>
            <a:r>
              <a:rPr lang="ru-RU" dirty="0">
                <a:solidFill>
                  <a:schemeClr val="tx1"/>
                </a:solidFill>
                <a:latin typeface="Calibri" pitchFamily="34" charset="0"/>
              </a:rPr>
              <a:t>задания, в которых даны «ключи» к проверке;  задания вида «Проверь себя» и т.д.</a:t>
            </a:r>
            <a:endParaRPr lang="en-US" dirty="0">
              <a:solidFill>
                <a:schemeClr val="tx1"/>
              </a:solidFill>
              <a:latin typeface="Calibri" pitchFamily="34" charset="0"/>
            </a:endParaRPr>
          </a:p>
          <a:p>
            <a:pPr>
              <a:lnSpc>
                <a:spcPct val="90000"/>
              </a:lnSpc>
              <a:spcBef>
                <a:spcPct val="20000"/>
              </a:spcBef>
              <a:buFont typeface="Wingdings" pitchFamily="2" charset="2"/>
              <a:buChar char="Ø"/>
              <a:defRPr/>
            </a:pPr>
            <a:endParaRPr lang="ru-RU" dirty="0">
              <a:solidFill>
                <a:schemeClr val="tx1"/>
              </a:solidFill>
              <a:latin typeface="Calibri" pitchFamily="34" charset="0"/>
            </a:endParaRPr>
          </a:p>
          <a:p>
            <a:pPr>
              <a:lnSpc>
                <a:spcPct val="90000"/>
              </a:lnSpc>
              <a:spcBef>
                <a:spcPct val="20000"/>
              </a:spcBef>
              <a:buFont typeface="Arial" charset="0"/>
              <a:buChar char="•"/>
              <a:defRPr/>
            </a:pPr>
            <a:endParaRPr lang="ru-RU" dirty="0">
              <a:solidFill>
                <a:schemeClr val="tx1"/>
              </a:solidFill>
              <a:latin typeface="Calibri" pitchFamily="34" charset="0"/>
            </a:endParaRPr>
          </a:p>
        </p:txBody>
      </p:sp>
      <p:sp>
        <p:nvSpPr>
          <p:cNvPr id="13" name="Заголовок 4"/>
          <p:cNvSpPr txBox="1">
            <a:spLocks/>
          </p:cNvSpPr>
          <p:nvPr/>
        </p:nvSpPr>
        <p:spPr bwMode="auto">
          <a:xfrm>
            <a:off x="914400" y="333375"/>
            <a:ext cx="7618413" cy="6429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3200">
                <a:solidFill>
                  <a:srgbClr val="262626"/>
                </a:solidFill>
                <a:effectLst>
                  <a:outerShdw blurRad="38100" dist="38100" dir="2700000" algn="tl">
                    <a:srgbClr val="C0C0C0"/>
                  </a:outerShdw>
                </a:effectLst>
              </a:rPr>
              <a:t>контроль результата</a:t>
            </a:r>
            <a:endParaRPr lang="ru-RU" sz="3200">
              <a:solidFill>
                <a:schemeClr val="tx1"/>
              </a:solidFill>
              <a:effectLst>
                <a:outerShdw blurRad="38100" dist="38100" dir="2700000" algn="tl">
                  <a:srgbClr val="C0C0C0"/>
                </a:outerShdw>
              </a:effectLst>
            </a:endParaRPr>
          </a:p>
        </p:txBody>
      </p:sp>
      <p:pic>
        <p:nvPicPr>
          <p:cNvPr id="18438" name="Рисунок 7" descr="VG_log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Рисунок 15" descr="VGlogo_element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Объект 2"/>
          <p:cNvSpPr txBox="1">
            <a:spLocks/>
          </p:cNvSpPr>
          <p:nvPr/>
        </p:nvSpPr>
        <p:spPr bwMode="auto">
          <a:xfrm>
            <a:off x="323850" y="1773238"/>
            <a:ext cx="8351838" cy="4352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buFont typeface="Arial" charset="0"/>
              <a:buNone/>
              <a:defRPr/>
            </a:pPr>
            <a:r>
              <a:rPr lang="ru-RU" sz="3200" b="1">
                <a:solidFill>
                  <a:srgbClr val="002060"/>
                </a:solidFill>
              </a:rPr>
              <a:t>1 этап</a:t>
            </a:r>
            <a:r>
              <a:rPr lang="ru-RU" sz="3200">
                <a:solidFill>
                  <a:schemeClr val="tx1"/>
                </a:solidFill>
              </a:rPr>
              <a:t>: указано место ошибки (ошибка подчеркнута)</a:t>
            </a:r>
          </a:p>
          <a:p>
            <a:pPr marL="342900" indent="-342900">
              <a:spcBef>
                <a:spcPct val="20000"/>
              </a:spcBef>
              <a:buFont typeface="Arial" charset="0"/>
              <a:buNone/>
              <a:defRPr/>
            </a:pPr>
            <a:r>
              <a:rPr lang="ru-RU" sz="3200" b="1">
                <a:solidFill>
                  <a:srgbClr val="002060"/>
                </a:solidFill>
              </a:rPr>
              <a:t>2 этап</a:t>
            </a:r>
            <a:r>
              <a:rPr lang="ru-RU" sz="3200">
                <a:solidFill>
                  <a:schemeClr val="tx1"/>
                </a:solidFill>
              </a:rPr>
              <a:t>: указано количество ошибок или их характер</a:t>
            </a:r>
          </a:p>
          <a:p>
            <a:pPr marL="342900" indent="-342900">
              <a:spcBef>
                <a:spcPct val="20000"/>
              </a:spcBef>
              <a:buFont typeface="Arial" charset="0"/>
              <a:buNone/>
              <a:defRPr/>
            </a:pPr>
            <a:r>
              <a:rPr lang="ru-RU" sz="3200" b="1">
                <a:solidFill>
                  <a:srgbClr val="002060"/>
                </a:solidFill>
              </a:rPr>
              <a:t>3 этап</a:t>
            </a:r>
            <a:r>
              <a:rPr lang="ru-RU" sz="3200">
                <a:solidFill>
                  <a:schemeClr val="tx1"/>
                </a:solidFill>
              </a:rPr>
              <a:t>: даны «ключи» к проверке</a:t>
            </a:r>
          </a:p>
          <a:p>
            <a:pPr marL="342900" indent="-342900">
              <a:spcBef>
                <a:spcPct val="20000"/>
              </a:spcBef>
              <a:buFont typeface="Arial" charset="0"/>
              <a:buNone/>
              <a:defRPr/>
            </a:pPr>
            <a:r>
              <a:rPr lang="ru-RU" sz="3200" b="1">
                <a:solidFill>
                  <a:srgbClr val="002060"/>
                </a:solidFill>
              </a:rPr>
              <a:t>4 этап</a:t>
            </a:r>
            <a:r>
              <a:rPr lang="ru-RU" sz="3200">
                <a:solidFill>
                  <a:schemeClr val="tx1"/>
                </a:solidFill>
              </a:rPr>
              <a:t>: нахождение ошибок</a:t>
            </a:r>
          </a:p>
          <a:p>
            <a:pPr marL="342900" indent="-342900">
              <a:spcBef>
                <a:spcPct val="20000"/>
              </a:spcBef>
              <a:buFont typeface="Arial" charset="0"/>
              <a:buNone/>
              <a:defRPr/>
            </a:pPr>
            <a:endParaRPr lang="ru-RU" sz="3200">
              <a:solidFill>
                <a:schemeClr val="tx1"/>
              </a:solidFill>
            </a:endParaRPr>
          </a:p>
        </p:txBody>
      </p:sp>
      <p:sp>
        <p:nvSpPr>
          <p:cNvPr id="10" name="Заголовок 1"/>
          <p:cNvSpPr txBox="1">
            <a:spLocks/>
          </p:cNvSpPr>
          <p:nvPr/>
        </p:nvSpPr>
        <p:spPr bwMode="auto">
          <a:xfrm>
            <a:off x="1187450" y="274638"/>
            <a:ext cx="7042150" cy="14255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500" dirty="0">
                <a:solidFill>
                  <a:srgbClr val="002060"/>
                </a:solidFill>
              </a:rPr>
              <a:t>Динамика контроля (самоконтроля) результата выполнения задания</a:t>
            </a:r>
            <a:r>
              <a:rPr lang="ru-RU" sz="2500" dirty="0">
                <a:solidFill>
                  <a:schemeClr val="tx1"/>
                </a:solidFill>
                <a:effectLst>
                  <a:outerShdw blurRad="38100" dist="38100" dir="2700000" algn="tl">
                    <a:srgbClr val="C0C0C0"/>
                  </a:outerShdw>
                </a:effectLst>
              </a:rPr>
              <a:t/>
            </a:r>
            <a:br>
              <a:rPr lang="ru-RU" sz="2500" dirty="0">
                <a:solidFill>
                  <a:schemeClr val="tx1"/>
                </a:solidFill>
                <a:effectLst>
                  <a:outerShdw blurRad="38100" dist="38100" dir="2700000" algn="tl">
                    <a:srgbClr val="C0C0C0"/>
                  </a:outerShdw>
                </a:effectLst>
              </a:rPr>
            </a:br>
            <a:r>
              <a:rPr lang="ru-RU" sz="2500" dirty="0">
                <a:solidFill>
                  <a:srgbClr val="002060"/>
                </a:solidFill>
                <a:effectLst>
                  <a:outerShdw blurRad="38100" dist="38100" dir="2700000" algn="tl">
                    <a:srgbClr val="C0C0C0"/>
                  </a:outerShdw>
                </a:effectLst>
              </a:rPr>
              <a:t>Задания на поиск ошибки</a:t>
            </a:r>
          </a:p>
        </p:txBody>
      </p:sp>
      <p:pic>
        <p:nvPicPr>
          <p:cNvPr id="19461" name="Рисунок 15" descr="VGlogo_elementa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Рисунок 7"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547813" y="549275"/>
            <a:ext cx="6624637" cy="71913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Текущий контроль ( контроль знаний, умений и навыков), в том числе с использованием стандартизированных работ</a:t>
            </a:r>
          </a:p>
        </p:txBody>
      </p:sp>
      <p:sp>
        <p:nvSpPr>
          <p:cNvPr id="7" name="Прямоугольник 6"/>
          <p:cNvSpPr/>
          <p:nvPr/>
        </p:nvSpPr>
        <p:spPr>
          <a:xfrm>
            <a:off x="1619250" y="1557338"/>
            <a:ext cx="6985000" cy="71913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Оценивание уровня овладения универсальными учебными действиями ( с использованием предметных и комплексных работ)</a:t>
            </a:r>
          </a:p>
        </p:txBody>
      </p:sp>
      <p:sp>
        <p:nvSpPr>
          <p:cNvPr id="8" name="Прямоугольник 7"/>
          <p:cNvSpPr/>
          <p:nvPr/>
        </p:nvSpPr>
        <p:spPr>
          <a:xfrm>
            <a:off x="1547813" y="2708275"/>
            <a:ext cx="6624637" cy="720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dirty="0"/>
              <a:t>Оценивание творческих образовательных достижений ( в том числе создание </a:t>
            </a:r>
            <a:r>
              <a:rPr lang="ru-RU" sz="1800" b="1" dirty="0" err="1"/>
              <a:t>портфолио</a:t>
            </a:r>
            <a:r>
              <a:rPr lang="ru-RU" sz="1800" b="1" dirty="0"/>
              <a:t> учащегося) </a:t>
            </a:r>
          </a:p>
        </p:txBody>
      </p:sp>
      <p:sp>
        <p:nvSpPr>
          <p:cNvPr id="9" name="Прямоугольник 8"/>
          <p:cNvSpPr/>
          <p:nvPr/>
        </p:nvSpPr>
        <p:spPr>
          <a:xfrm>
            <a:off x="1547813" y="3933825"/>
            <a:ext cx="6985000" cy="7905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dirty="0"/>
              <a:t>Педагогическая диагностика ( педагогическая диагностика готовности  к школьному обучению , регулярно проводимые диагностические  работы) </a:t>
            </a:r>
          </a:p>
        </p:txBody>
      </p:sp>
      <p:sp>
        <p:nvSpPr>
          <p:cNvPr id="10" name="Прямоугольник 9"/>
          <p:cNvSpPr/>
          <p:nvPr/>
        </p:nvSpPr>
        <p:spPr>
          <a:xfrm>
            <a:off x="1547813" y="5084763"/>
            <a:ext cx="6624637" cy="11525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800" b="1">
                <a:solidFill>
                  <a:srgbClr val="000000"/>
                </a:solidFill>
              </a:rPr>
              <a:t>Оценивание уровня овладения определенными способами взаимодействия, в том числе учебного, готовности сотрудничать  с другими людьми</a:t>
            </a:r>
          </a:p>
        </p:txBody>
      </p:sp>
      <p:sp>
        <p:nvSpPr>
          <p:cNvPr id="12" name="Прямоугольник 11"/>
          <p:cNvSpPr/>
          <p:nvPr/>
        </p:nvSpPr>
        <p:spPr>
          <a:xfrm rot="10800000">
            <a:off x="250825" y="981075"/>
            <a:ext cx="792163" cy="5543550"/>
          </a:xfrm>
          <a:prstGeom prst="rect">
            <a:avLst/>
          </a:prstGeom>
        </p:spPr>
        <p:style>
          <a:lnRef idx="2">
            <a:schemeClr val="accent1"/>
          </a:lnRef>
          <a:fillRef idx="1">
            <a:schemeClr val="lt1"/>
          </a:fillRef>
          <a:effectRef idx="0">
            <a:schemeClr val="accent1"/>
          </a:effectRef>
          <a:fontRef idx="minor">
            <a:schemeClr val="dk1"/>
          </a:fontRef>
        </p:style>
        <p:txBody>
          <a:bodyPr vert="eaVert" anchor="ctr"/>
          <a:lstStyle/>
          <a:p>
            <a:pPr algn="ctr">
              <a:defRPr/>
            </a:pPr>
            <a:r>
              <a:rPr lang="ru-RU" sz="1800" b="1">
                <a:solidFill>
                  <a:srgbClr val="000000"/>
                </a:solidFill>
              </a:rPr>
              <a:t>контрольно-оценочная деятельность педагога</a:t>
            </a:r>
          </a:p>
        </p:txBody>
      </p:sp>
      <p:sp>
        <p:nvSpPr>
          <p:cNvPr id="13" name="Стрелка вправо 12"/>
          <p:cNvSpPr/>
          <p:nvPr/>
        </p:nvSpPr>
        <p:spPr>
          <a:xfrm>
            <a:off x="1116013" y="836613"/>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4" name="Стрелка вправо 13"/>
          <p:cNvSpPr/>
          <p:nvPr/>
        </p:nvSpPr>
        <p:spPr>
          <a:xfrm>
            <a:off x="1116013" y="1773238"/>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6" name="Стрелка вправо 15"/>
          <p:cNvSpPr/>
          <p:nvPr/>
        </p:nvSpPr>
        <p:spPr>
          <a:xfrm>
            <a:off x="1116013" y="2924175"/>
            <a:ext cx="360362" cy="217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7" name="Стрелка вправо 16"/>
          <p:cNvSpPr/>
          <p:nvPr/>
        </p:nvSpPr>
        <p:spPr>
          <a:xfrm>
            <a:off x="1116013" y="4221163"/>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sp>
        <p:nvSpPr>
          <p:cNvPr id="18" name="Стрелка вправо 17"/>
          <p:cNvSpPr/>
          <p:nvPr/>
        </p:nvSpPr>
        <p:spPr>
          <a:xfrm>
            <a:off x="1116013" y="5516563"/>
            <a:ext cx="360362"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FFFFFF"/>
              </a:solidFill>
            </a:endParaRPr>
          </a:p>
        </p:txBody>
      </p:sp>
      <p:pic>
        <p:nvPicPr>
          <p:cNvPr id="20494" name="Рисунок 18" descr="VG_log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Рисунок 15" descr="VGlogo_element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5397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txBox="1">
            <a:spLocks noChangeArrowheads="1"/>
          </p:cNvSpPr>
          <p:nvPr/>
        </p:nvSpPr>
        <p:spPr bwMode="auto">
          <a:xfrm>
            <a:off x="0" y="115888"/>
            <a:ext cx="9144000" cy="38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ru-RU" altLang="ru-RU" sz="1800" b="1">
                <a:solidFill>
                  <a:srgbClr val="FF0000"/>
                </a:solidFill>
                <a:latin typeface="Century Gothic" pitchFamily="34" charset="0"/>
              </a:rPr>
              <a:t>Система  учебн</a:t>
            </a:r>
            <a:r>
              <a:rPr lang="ru-RU" altLang="ru-RU" sz="1800" b="1">
                <a:solidFill>
                  <a:srgbClr val="FF0000"/>
                </a:solidFill>
              </a:rPr>
              <a:t>о-методических  комплектов  </a:t>
            </a:r>
            <a:r>
              <a:rPr lang="ru-RU" altLang="ru-RU" sz="1800" b="1">
                <a:solidFill>
                  <a:srgbClr val="FF0000"/>
                </a:solidFill>
                <a:latin typeface="Century Gothic" pitchFamily="34" charset="0"/>
              </a:rPr>
              <a:t>«</a:t>
            </a:r>
            <a:r>
              <a:rPr lang="ru-RU" altLang="ru-RU" sz="1800" b="1">
                <a:solidFill>
                  <a:srgbClr val="FF0000"/>
                </a:solidFill>
              </a:rPr>
              <a:t>Алгоритм успеха</a:t>
            </a:r>
            <a:r>
              <a:rPr lang="ru-RU" altLang="ru-RU" sz="1800" b="1">
                <a:solidFill>
                  <a:srgbClr val="FF0000"/>
                </a:solidFill>
                <a:latin typeface="Century Gothic" pitchFamily="34" charset="0"/>
              </a:rPr>
              <a:t>»</a:t>
            </a:r>
          </a:p>
        </p:txBody>
      </p:sp>
      <p:pic>
        <p:nvPicPr>
          <p:cNvPr id="3076" name="Picture 26" descr="1201_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000125"/>
            <a:ext cx="63023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7" descr="1002_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143000"/>
            <a:ext cx="6683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2" descr="1635_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969963"/>
            <a:ext cx="64293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1786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46745">
            <a:off x="2654300" y="1189038"/>
            <a:ext cx="7699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8" descr="140_2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625" y="1000125"/>
            <a:ext cx="630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29"/>
          <p:cNvSpPr>
            <a:spLocks noChangeArrowheads="1"/>
          </p:cNvSpPr>
          <p:nvPr/>
        </p:nvSpPr>
        <p:spPr bwMode="auto">
          <a:xfrm>
            <a:off x="2071688" y="1143000"/>
            <a:ext cx="612775" cy="8683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ru-RU" altLang="ru-RU" sz="1800"/>
          </a:p>
        </p:txBody>
      </p:sp>
      <p:pic>
        <p:nvPicPr>
          <p:cNvPr id="3082" name="Picture 30" descr="1059_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7313" y="1214438"/>
            <a:ext cx="622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3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1000125"/>
            <a:ext cx="6429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34" descr="2474_2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7538" y="1000125"/>
            <a:ext cx="644525" cy="8651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85" name="Picture 37" descr="1740_2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3500" y="1000125"/>
            <a:ext cx="658813" cy="8540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86" name="Picture 35" descr="449_2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7875" y="1000125"/>
            <a:ext cx="679450" cy="8572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87" name="Picture 36" descr="447_2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3688" y="1000125"/>
            <a:ext cx="676275" cy="8572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88" name="Picture 41" descr="750_2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9500" y="1000125"/>
            <a:ext cx="7000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44" descr="70_2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15313" y="1000125"/>
            <a:ext cx="617537" cy="8112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90" name="Picture 42" descr="825_20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15063" y="1500188"/>
            <a:ext cx="765175" cy="593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91" name="Picture 43" descr="798_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15188" y="1357313"/>
            <a:ext cx="577850" cy="750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0" y="2214563"/>
            <a:ext cx="9144000"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srgbClr val="262673"/>
              </a:solidFill>
            </a:endParaRPr>
          </a:p>
        </p:txBody>
      </p:sp>
      <p:sp>
        <p:nvSpPr>
          <p:cNvPr id="21" name="Прямоугольник 20"/>
          <p:cNvSpPr/>
          <p:nvPr/>
        </p:nvSpPr>
        <p:spPr>
          <a:xfrm>
            <a:off x="0" y="571500"/>
            <a:ext cx="9144000"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b="1">
                <a:solidFill>
                  <a:srgbClr val="262673"/>
                </a:solidFill>
              </a:rPr>
              <a:t>Программа (система УМК) «Тропинки» от 3 до 7 лет</a:t>
            </a:r>
          </a:p>
        </p:txBody>
      </p:sp>
      <p:pic>
        <p:nvPicPr>
          <p:cNvPr id="3094" name="Picture 8" descr="2081_20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2875" y="3143250"/>
            <a:ext cx="5762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0125" y="3136900"/>
            <a:ext cx="5397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40" descr="2082_20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9750" y="2924175"/>
            <a:ext cx="5445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39" descr="2096_20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28750" y="2928938"/>
            <a:ext cx="5445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Прямоугольник 25"/>
          <p:cNvSpPr/>
          <p:nvPr/>
        </p:nvSpPr>
        <p:spPr>
          <a:xfrm>
            <a:off x="0" y="4000500"/>
            <a:ext cx="91440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a:solidFill>
                  <a:srgbClr val="262673"/>
                </a:solidFill>
              </a:rPr>
              <a:t>Линии учебно-методических комплектов для основного общего образования</a:t>
            </a:r>
          </a:p>
        </p:txBody>
      </p:sp>
      <p:sp>
        <p:nvSpPr>
          <p:cNvPr id="27" name="Прямоугольник 26"/>
          <p:cNvSpPr/>
          <p:nvPr/>
        </p:nvSpPr>
        <p:spPr>
          <a:xfrm>
            <a:off x="0" y="5500688"/>
            <a:ext cx="91440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a:solidFill>
                  <a:srgbClr val="262673"/>
                </a:solidFill>
              </a:rPr>
              <a:t>Линии учебно-методических комплектов для среднего(полного) общего образования</a:t>
            </a:r>
          </a:p>
        </p:txBody>
      </p:sp>
      <p:pic>
        <p:nvPicPr>
          <p:cNvPr id="3100" name="Picture 16"/>
          <p:cNvPicPr>
            <a:picLocks noChangeAspect="1" noChangeArrowheads="1"/>
          </p:cNvPicPr>
          <p:nvPr/>
        </p:nvPicPr>
        <p:blipFill>
          <a:blip r:embed="rId24"/>
          <a:srcRect/>
          <a:stretch>
            <a:fillRect/>
          </a:stretch>
        </p:blipFill>
        <p:spPr bwMode="auto">
          <a:xfrm>
            <a:off x="1785938" y="3097213"/>
            <a:ext cx="576262" cy="760412"/>
          </a:xfrm>
          <a:prstGeom prst="rect">
            <a:avLst/>
          </a:prstGeom>
          <a:noFill/>
          <a:ln w="9525">
            <a:solidFill>
              <a:srgbClr val="F2F2F2"/>
            </a:solidFill>
            <a:miter lim="800000"/>
            <a:headEnd/>
            <a:tailEnd/>
          </a:ln>
          <a:effectLst>
            <a:outerShdw dist="17961" dir="2700000" algn="ctr" rotWithShape="0">
              <a:srgbClr val="808080"/>
            </a:outerShdw>
          </a:effectLst>
        </p:spPr>
      </p:pic>
      <p:pic>
        <p:nvPicPr>
          <p:cNvPr id="3101" name="Picture 43" descr="2083_2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4563" y="2928938"/>
            <a:ext cx="536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Rectangle 5" descr="1700_Cover_Engl_2kl"/>
          <p:cNvSpPr>
            <a:spLocks noChangeArrowheads="1"/>
          </p:cNvSpPr>
          <p:nvPr/>
        </p:nvSpPr>
        <p:spPr bwMode="auto">
          <a:xfrm>
            <a:off x="4071938" y="3128963"/>
            <a:ext cx="533400" cy="728662"/>
          </a:xfrm>
          <a:prstGeom prst="rect">
            <a:avLst/>
          </a:prstGeom>
          <a:blipFill dpi="0" rotWithShape="1">
            <a:blip r:embed="rId26"/>
            <a:srcRect/>
            <a:stretch>
              <a:fillRect/>
            </a:stretch>
          </a:blipFill>
          <a:ln w="3175">
            <a:solidFill>
              <a:srgbClr val="BFBFBF"/>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ru-RU" altLang="ru-RU" sz="1600" b="1"/>
          </a:p>
        </p:txBody>
      </p:sp>
      <p:pic>
        <p:nvPicPr>
          <p:cNvPr id="3103" name="Picture 17"/>
          <p:cNvPicPr>
            <a:picLocks noChangeAspect="1" noChangeArrowheads="1"/>
          </p:cNvPicPr>
          <p:nvPr/>
        </p:nvPicPr>
        <p:blipFill>
          <a:blip r:embed="rId27"/>
          <a:srcRect/>
          <a:stretch>
            <a:fillRect/>
          </a:stretch>
        </p:blipFill>
        <p:spPr bwMode="auto">
          <a:xfrm>
            <a:off x="2571750" y="3141663"/>
            <a:ext cx="552450" cy="708025"/>
          </a:xfrm>
          <a:prstGeom prst="rect">
            <a:avLst/>
          </a:prstGeom>
          <a:noFill/>
          <a:ln w="9525">
            <a:noFill/>
            <a:miter lim="800000"/>
            <a:headEnd/>
            <a:tailEnd/>
          </a:ln>
          <a:effectLst>
            <a:outerShdw algn="ctr" rotWithShape="0">
              <a:schemeClr val="bg2"/>
            </a:outerShdw>
          </a:effectLst>
        </p:spPr>
      </p:pic>
      <p:pic>
        <p:nvPicPr>
          <p:cNvPr id="3104" name="Picture 6" descr="2231_200"/>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57563" y="3116263"/>
            <a:ext cx="52863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28938" y="2928938"/>
            <a:ext cx="5572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11" descr="2243_20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43313" y="2928938"/>
            <a:ext cx="520700" cy="687387"/>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07" name="Picture 59" descr="2066_20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15000" y="2928938"/>
            <a:ext cx="684213" cy="91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108" name="Picture 61" descr="2233_20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15188" y="2928938"/>
            <a:ext cx="701675" cy="9112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109" name="Picture 60" descr="2200_20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00813" y="2928938"/>
            <a:ext cx="639762" cy="91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110" name="Picture 58" descr="2738_20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01000" y="2928938"/>
            <a:ext cx="714375" cy="908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111" name="Picture 10" descr="2856_20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4775" y="4643438"/>
            <a:ext cx="60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67" descr="2301_20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2938" y="4429125"/>
            <a:ext cx="6080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11" descr="Cover P1a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43000" y="4643438"/>
            <a:ext cx="5619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70" descr="2169_20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14500" y="4429125"/>
            <a:ext cx="6080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72" descr="2272_20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14563" y="4637088"/>
            <a:ext cx="606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74" descr="2515_20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71875" y="4429125"/>
            <a:ext cx="5921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82" descr="2295_20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14813" y="4643438"/>
            <a:ext cx="5762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71" descr="2168_20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14625" y="4429125"/>
            <a:ext cx="603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78" descr="2479_20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143250" y="4643438"/>
            <a:ext cx="5905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81" descr="2389_20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832350" y="4429125"/>
            <a:ext cx="5969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83" descr="2330_20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500688" y="4643438"/>
            <a:ext cx="60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85" descr="2326_20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143625" y="4429125"/>
            <a:ext cx="601663" cy="792163"/>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23" name="Picture 86" descr="2333_20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6563" y="4643438"/>
            <a:ext cx="608012" cy="792162"/>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24" name="Picture 73" descr="2538_20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501063" y="4422775"/>
            <a:ext cx="592137" cy="792163"/>
          </a:xfrm>
          <a:prstGeom prst="rect">
            <a:avLst/>
          </a:prstGeom>
          <a:noFill/>
          <a:ln w="3175">
            <a:solidFill>
              <a:srgbClr val="BFBFBF"/>
            </a:solidFill>
            <a:miter lim="800000"/>
            <a:headEnd/>
            <a:tailEnd/>
          </a:ln>
          <a:extLst>
            <a:ext uri="{909E8E84-426E-40DD-AFC4-6F175D3DCCD1}">
              <a14:hiddenFill xmlns:a14="http://schemas.microsoft.com/office/drawing/2010/main">
                <a:solidFill>
                  <a:srgbClr val="FFFFFF"/>
                </a:solidFill>
              </a14:hiddenFill>
            </a:ext>
          </a:extLst>
        </p:spPr>
      </p:pic>
      <p:pic>
        <p:nvPicPr>
          <p:cNvPr id="3125" name="Picture 88" descr="2539_20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429500" y="4429125"/>
            <a:ext cx="593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87" descr="2534_20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8001000" y="4643438"/>
            <a:ext cx="604838" cy="792162"/>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27" name="Picture 93" descr="1419_200"/>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42875" y="5929313"/>
            <a:ext cx="584200" cy="788987"/>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28" name="Picture 89" descr="2633_200"/>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714750" y="5929313"/>
            <a:ext cx="576263" cy="792162"/>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3129" name="Picture 90" descr="1277_20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000375" y="5929313"/>
            <a:ext cx="538163" cy="781050"/>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30" name="Picture 91" descr="1831_20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71625" y="5929313"/>
            <a:ext cx="569913" cy="763587"/>
          </a:xfrm>
          <a:prstGeom prst="rect">
            <a:avLst/>
          </a:prstGeom>
          <a:noFill/>
          <a:ln w="317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31" name="Picture 36" descr="2026_200"/>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29125" y="5929313"/>
            <a:ext cx="611188" cy="800100"/>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32" name="Picture 92" descr="1381_20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86000" y="5903913"/>
            <a:ext cx="623888" cy="811212"/>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33" name="Picture 23" descr="FGT%20logo"/>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924300" y="1268413"/>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4" name="Прямоугольник 62"/>
          <p:cNvSpPr>
            <a:spLocks noChangeArrowheads="1"/>
          </p:cNvSpPr>
          <p:nvPr/>
        </p:nvSpPr>
        <p:spPr bwMode="auto">
          <a:xfrm>
            <a:off x="4357688" y="549275"/>
            <a:ext cx="4786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ru-RU" altLang="ru-RU" sz="1200" b="1">
                <a:solidFill>
                  <a:srgbClr val="262673"/>
                </a:solidFill>
              </a:rPr>
              <a:t>Программа (система УМК) «Предшкольная пора» для 5 – 6 лет</a:t>
            </a:r>
          </a:p>
        </p:txBody>
      </p:sp>
      <p:sp>
        <p:nvSpPr>
          <p:cNvPr id="3135" name="Rectangle 18"/>
          <p:cNvSpPr>
            <a:spLocks noChangeArrowheads="1"/>
          </p:cNvSpPr>
          <p:nvPr/>
        </p:nvSpPr>
        <p:spPr bwMode="auto">
          <a:xfrm>
            <a:off x="-396875" y="2205038"/>
            <a:ext cx="36433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pPr>
            <a:r>
              <a:rPr lang="ru-RU" altLang="ru-RU" sz="1200" b="1">
                <a:solidFill>
                  <a:srgbClr val="262673"/>
                </a:solidFill>
              </a:rPr>
              <a:t>   </a:t>
            </a:r>
            <a:endParaRPr lang="ru-RU" altLang="ru-RU" sz="1400" b="1">
              <a:solidFill>
                <a:srgbClr val="262673"/>
              </a:solidFill>
            </a:endParaRPr>
          </a:p>
        </p:txBody>
      </p:sp>
      <p:pic>
        <p:nvPicPr>
          <p:cNvPr id="3136" name="Picture 10" descr="FGOS"/>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07950" y="2205038"/>
            <a:ext cx="298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7" name="Rectangle 19"/>
          <p:cNvSpPr>
            <a:spLocks noChangeArrowheads="1"/>
          </p:cNvSpPr>
          <p:nvPr/>
        </p:nvSpPr>
        <p:spPr bwMode="auto">
          <a:xfrm>
            <a:off x="539750" y="2214563"/>
            <a:ext cx="85328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pPr>
            <a:r>
              <a:rPr lang="ru-RU" altLang="ru-RU" sz="1600" b="1">
                <a:solidFill>
                  <a:srgbClr val="262673"/>
                </a:solidFill>
              </a:rPr>
              <a:t>Линии учебно-методических комплектов для начального  образования</a:t>
            </a:r>
          </a:p>
        </p:txBody>
      </p:sp>
      <p:pic>
        <p:nvPicPr>
          <p:cNvPr id="3138" name="Picture 10" descr="FGOS"/>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42875" y="40005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9" name="Picture 10" descr="FGOS"/>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42875" y="5500688"/>
            <a:ext cx="298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0" name="Picture 65" descr="2273_100"/>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929313"/>
            <a:ext cx="617538" cy="7858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141" name="Picture 33" descr="2809_20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143500" y="5929313"/>
            <a:ext cx="5730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31" descr="1585_200"/>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813425" y="5929313"/>
            <a:ext cx="615950" cy="792162"/>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43" name="Picture 32" descr="1734_200"/>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500813" y="5929313"/>
            <a:ext cx="593725" cy="796925"/>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44" name="Picture 66" descr="1355_200"/>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7215188" y="5929313"/>
            <a:ext cx="612775" cy="795337"/>
          </a:xfrm>
          <a:prstGeom prst="rect">
            <a:avLst/>
          </a:prstGeom>
          <a:noFill/>
          <a:ln w="9525">
            <a:solidFill>
              <a:srgbClr val="F2F2F2"/>
            </a:solidFill>
            <a:miter lim="800000"/>
            <a:headEnd/>
            <a:tailEnd/>
          </a:ln>
          <a:extLst>
            <a:ext uri="{909E8E84-426E-40DD-AFC4-6F175D3DCCD1}">
              <a14:hiddenFill xmlns:a14="http://schemas.microsoft.com/office/drawing/2010/main">
                <a:solidFill>
                  <a:srgbClr val="FFFFFF"/>
                </a:solidFill>
              </a14:hiddenFill>
            </a:ext>
          </a:extLst>
        </p:spPr>
      </p:pic>
      <p:pic>
        <p:nvPicPr>
          <p:cNvPr id="3145" name="Picture 33" descr="1786_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46745">
            <a:off x="2697163" y="1209675"/>
            <a:ext cx="696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6" name="Рисунок 7" descr="VG_logo3.png"/>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8101013" y="5876925"/>
            <a:ext cx="863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Текст 2"/>
          <p:cNvSpPr>
            <a:spLocks noGrp="1"/>
          </p:cNvSpPr>
          <p:nvPr>
            <p:ph type="body" idx="4294967295"/>
          </p:nvPr>
        </p:nvSpPr>
        <p:spPr>
          <a:xfrm>
            <a:off x="457200" y="765175"/>
            <a:ext cx="4040188" cy="1150938"/>
          </a:xfrm>
        </p:spPr>
        <p:txBody>
          <a:bodyPr anchor="b"/>
          <a:lstStyle/>
          <a:p>
            <a:pPr marL="0" indent="0" eaLnBrk="1" hangingPunct="1">
              <a:lnSpc>
                <a:spcPct val="90000"/>
              </a:lnSpc>
              <a:buFontTx/>
              <a:buNone/>
            </a:pPr>
            <a:r>
              <a:rPr lang="ru-RU" altLang="ru-RU" sz="2400" smtClean="0">
                <a:solidFill>
                  <a:srgbClr val="0070C0"/>
                </a:solidFill>
              </a:rPr>
              <a:t>Оценка индивидуальных достижений обучающихся (все выпускники ОУ)</a:t>
            </a:r>
          </a:p>
        </p:txBody>
      </p:sp>
      <p:sp>
        <p:nvSpPr>
          <p:cNvPr id="21508" name="Содержимое 3"/>
          <p:cNvSpPr>
            <a:spLocks noGrp="1"/>
          </p:cNvSpPr>
          <p:nvPr>
            <p:ph sz="half" idx="4294967295"/>
          </p:nvPr>
        </p:nvSpPr>
        <p:spPr>
          <a:xfrm>
            <a:off x="179388" y="1844675"/>
            <a:ext cx="4318000" cy="4679950"/>
          </a:xfrm>
        </p:spPr>
        <p:txBody>
          <a:bodyPr/>
          <a:lstStyle/>
          <a:p>
            <a:pPr marL="0" indent="0" eaLnBrk="1" hangingPunct="1">
              <a:buFontTx/>
              <a:buNone/>
            </a:pPr>
            <a:r>
              <a:rPr lang="ru-RU" altLang="ru-RU" sz="2000" smtClean="0"/>
              <a:t>1. КИМ для оценки предметных результатов (математика, русский язык, </a:t>
            </a:r>
            <a:r>
              <a:rPr lang="ru-RU" altLang="ru-RU" sz="2000" i="1" smtClean="0"/>
              <a:t>окружающий мир</a:t>
            </a:r>
            <a:r>
              <a:rPr lang="ru-RU" altLang="ru-RU" sz="2000" smtClean="0"/>
              <a:t>)</a:t>
            </a:r>
          </a:p>
          <a:p>
            <a:pPr marL="0" indent="0" eaLnBrk="1" hangingPunct="1">
              <a:buFontTx/>
              <a:buNone/>
            </a:pPr>
            <a:r>
              <a:rPr lang="ru-RU" altLang="ru-RU" sz="2000" smtClean="0"/>
              <a:t>2. КИМ для оценки метапредметных результатов (учебные компетенции: работа с информацией, регулятивные и коммуникативные умения)</a:t>
            </a:r>
          </a:p>
          <a:p>
            <a:pPr marL="0" indent="0" eaLnBrk="1" hangingPunct="1">
              <a:buFontTx/>
              <a:buNone/>
            </a:pPr>
            <a:r>
              <a:rPr lang="ru-RU" altLang="ru-RU" sz="2000" smtClean="0"/>
              <a:t>3. Инструктивно-методические материалы (Регламенты, Положения, Методические рекомендации по использованию результатов и др.) </a:t>
            </a:r>
          </a:p>
        </p:txBody>
      </p:sp>
      <p:sp>
        <p:nvSpPr>
          <p:cNvPr id="21509" name="Текст 4"/>
          <p:cNvSpPr>
            <a:spLocks noGrp="1"/>
          </p:cNvSpPr>
          <p:nvPr>
            <p:ph type="body" sz="quarter" idx="4294967295"/>
          </p:nvPr>
        </p:nvSpPr>
        <p:spPr>
          <a:xfrm>
            <a:off x="4572000" y="836613"/>
            <a:ext cx="4248150" cy="1285875"/>
          </a:xfrm>
        </p:spPr>
        <p:txBody>
          <a:bodyPr anchor="b"/>
          <a:lstStyle/>
          <a:p>
            <a:pPr marL="0" indent="0" eaLnBrk="1" hangingPunct="1">
              <a:lnSpc>
                <a:spcPct val="80000"/>
              </a:lnSpc>
              <a:buFontTx/>
              <a:buNone/>
            </a:pPr>
            <a:r>
              <a:rPr lang="ru-RU" altLang="ru-RU" sz="2400" smtClean="0">
                <a:solidFill>
                  <a:srgbClr val="0070C0"/>
                </a:solidFill>
              </a:rPr>
              <a:t>Оценка состояния системы начального образования (выборочная совокупность)</a:t>
            </a:r>
          </a:p>
          <a:p>
            <a:pPr marL="0" indent="0" eaLnBrk="1" hangingPunct="1">
              <a:lnSpc>
                <a:spcPct val="80000"/>
              </a:lnSpc>
              <a:buFontTx/>
              <a:buNone/>
            </a:pPr>
            <a:endParaRPr lang="ru-RU" altLang="ru-RU" sz="2400" smtClean="0">
              <a:solidFill>
                <a:srgbClr val="0070C0"/>
              </a:solidFill>
            </a:endParaRPr>
          </a:p>
        </p:txBody>
      </p:sp>
      <p:sp>
        <p:nvSpPr>
          <p:cNvPr id="21510" name="Содержимое 5"/>
          <p:cNvSpPr>
            <a:spLocks noGrp="1"/>
          </p:cNvSpPr>
          <p:nvPr>
            <p:ph sz="quarter" idx="4294967295"/>
          </p:nvPr>
        </p:nvSpPr>
        <p:spPr>
          <a:xfrm>
            <a:off x="4645025" y="1773238"/>
            <a:ext cx="4248150" cy="4352925"/>
          </a:xfrm>
        </p:spPr>
        <p:txBody>
          <a:bodyPr/>
          <a:lstStyle/>
          <a:p>
            <a:pPr marL="0" indent="0" eaLnBrk="1" hangingPunct="1">
              <a:buFontTx/>
              <a:buNone/>
            </a:pPr>
            <a:r>
              <a:rPr lang="ru-RU" altLang="ru-RU" sz="2000" smtClean="0"/>
              <a:t>1</a:t>
            </a:r>
            <a:r>
              <a:rPr lang="ru-RU" altLang="ru-RU" sz="1600" b="1" smtClean="0"/>
              <a:t>. КИМ для оценки предметных результатов (математика, русский язык, </a:t>
            </a:r>
            <a:r>
              <a:rPr lang="ru-RU" altLang="ru-RU" sz="1600" b="1" i="1" smtClean="0"/>
              <a:t>окружающий мир</a:t>
            </a:r>
            <a:r>
              <a:rPr lang="ru-RU" altLang="ru-RU" sz="1600" b="1" smtClean="0"/>
              <a:t>)</a:t>
            </a:r>
          </a:p>
          <a:p>
            <a:pPr marL="0" indent="0" eaLnBrk="1" hangingPunct="1">
              <a:buFontTx/>
              <a:buNone/>
            </a:pPr>
            <a:r>
              <a:rPr lang="ru-RU" altLang="ru-RU" sz="1600" b="1" smtClean="0"/>
              <a:t>2. КИМ для оценки метапредметных результатов (учебные компетенции: работа с информацией, регулятивные и коммуникативные умения)</a:t>
            </a:r>
          </a:p>
          <a:p>
            <a:pPr marL="0" indent="0" eaLnBrk="1" hangingPunct="1">
              <a:buFontTx/>
              <a:buNone/>
            </a:pPr>
            <a:r>
              <a:rPr lang="ru-RU" altLang="ru-RU" sz="1600" b="1" smtClean="0"/>
              <a:t>3. КИМ для оценки личностных результатов (самоидентификация, смыслообразование, этические и моральные нормы) </a:t>
            </a:r>
          </a:p>
          <a:p>
            <a:pPr marL="0" indent="0" eaLnBrk="1" hangingPunct="1">
              <a:buFontTx/>
              <a:buNone/>
            </a:pPr>
            <a:r>
              <a:rPr lang="ru-RU" altLang="ru-RU" sz="1600" b="1" smtClean="0"/>
              <a:t>4. Инструктивно-методические материалы (Регламенты, Положения, Методические рекомендации по использованию результатов и др.) </a:t>
            </a:r>
          </a:p>
          <a:p>
            <a:pPr marL="0" indent="0" eaLnBrk="1" hangingPunct="1">
              <a:buFontTx/>
              <a:buNone/>
            </a:pPr>
            <a:r>
              <a:rPr lang="ru-RU" altLang="ru-RU" sz="1600" b="1" smtClean="0"/>
              <a:t>5. Инструментарий для сбора контекстной информации (анкеты для учащихся, учителей, родителей, администрации ОУ)</a:t>
            </a:r>
          </a:p>
          <a:p>
            <a:pPr marL="0" indent="0" eaLnBrk="1" hangingPunct="1">
              <a:buFontTx/>
              <a:buNone/>
            </a:pPr>
            <a:endParaRPr lang="ru-RU" altLang="ru-RU" sz="1600" b="1" smtClean="0"/>
          </a:p>
          <a:p>
            <a:pPr marL="0" indent="0" eaLnBrk="1" hangingPunct="1">
              <a:buFontTx/>
              <a:buNone/>
            </a:pPr>
            <a:endParaRPr lang="ru-RU" altLang="ru-RU" sz="1600" b="1" smtClean="0"/>
          </a:p>
          <a:p>
            <a:pPr marL="0" indent="0" eaLnBrk="1" hangingPunct="1">
              <a:buFontTx/>
              <a:buNone/>
            </a:pPr>
            <a:endParaRPr lang="ru-RU" altLang="ru-RU" sz="2000" smtClean="0"/>
          </a:p>
          <a:p>
            <a:pPr marL="0" indent="0" eaLnBrk="1" hangingPunct="1">
              <a:buFontTx/>
              <a:buNone/>
            </a:pPr>
            <a:endParaRPr lang="ru-RU" altLang="ru-RU" sz="2000" smtClean="0"/>
          </a:p>
        </p:txBody>
      </p:sp>
      <p:sp>
        <p:nvSpPr>
          <p:cNvPr id="117766" name="Rectangle 3"/>
          <p:cNvSpPr>
            <a:spLocks noGrp="1" noChangeArrowheads="1"/>
          </p:cNvSpPr>
          <p:nvPr>
            <p:ph type="title" idx="4294967295"/>
          </p:nvPr>
        </p:nvSpPr>
        <p:spPr>
          <a:xfrm>
            <a:off x="468313" y="-242888"/>
            <a:ext cx="8229600" cy="1223963"/>
          </a:xfrm>
        </p:spPr>
        <p:txBody>
          <a:bodyPr/>
          <a:lstStyle/>
          <a:p>
            <a:pPr marL="342900" indent="-342900" eaLnBrk="1" hangingPunct="1">
              <a:lnSpc>
                <a:spcPct val="90000"/>
              </a:lnSpc>
              <a:spcBef>
                <a:spcPct val="20000"/>
              </a:spcBef>
              <a:defRPr/>
            </a:pPr>
            <a:r>
              <a:rPr lang="ru-RU" altLang="ru-RU" sz="2800" b="1" dirty="0" smtClean="0">
                <a:solidFill>
                  <a:schemeClr val="tx1"/>
                </a:solidFill>
                <a:effectLst>
                  <a:outerShdw blurRad="38100" dist="38100" dir="2700000" algn="tl">
                    <a:srgbClr val="000000">
                      <a:alpha val="43137"/>
                    </a:srgbClr>
                  </a:outerShdw>
                </a:effectLst>
              </a:rPr>
              <a:t>Состав инструментария оценки качества начального образования</a:t>
            </a:r>
            <a:endParaRPr lang="ru-RU" altLang="ru-RU" sz="2800" b="1" dirty="0" smtClean="0">
              <a:solidFill>
                <a:schemeClr val="tx1"/>
              </a:solidFill>
            </a:endParaRPr>
          </a:p>
        </p:txBody>
      </p:sp>
      <p:pic>
        <p:nvPicPr>
          <p:cNvPr id="21512" name="Рисунок 7" descr="VG_log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0400" y="6210300"/>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Рисунок 15" descr="VGlogo_element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5397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3"/>
          <p:cNvSpPr>
            <a:spLocks noChangeArrowheads="1"/>
          </p:cNvSpPr>
          <p:nvPr/>
        </p:nvSpPr>
        <p:spPr bwMode="auto">
          <a:xfrm>
            <a:off x="142875" y="188913"/>
            <a:ext cx="9001125" cy="1079500"/>
          </a:xfrm>
          <a:prstGeom prst="rect">
            <a:avLst/>
          </a:prstGeom>
          <a:noFill/>
          <a:ln w="9525">
            <a:noFill/>
            <a:miter lim="800000"/>
            <a:headEnd/>
            <a:tailEnd/>
          </a:ln>
        </p:spPr>
        <p:txBody>
          <a:bodyPr/>
          <a:lstStyle/>
          <a:p>
            <a:pPr marL="342900" indent="-342900" algn="ctr">
              <a:lnSpc>
                <a:spcPct val="90000"/>
              </a:lnSpc>
              <a:spcBef>
                <a:spcPct val="20000"/>
              </a:spcBef>
              <a:defRPr/>
            </a:pPr>
            <a:r>
              <a:rPr lang="ru-RU" altLang="ru-RU" sz="2800" b="1" dirty="0">
                <a:effectLst>
                  <a:outerShdw blurRad="38100" dist="38100" dir="2700000" algn="tl">
                    <a:srgbClr val="000000">
                      <a:alpha val="43137"/>
                    </a:srgbClr>
                  </a:outerShdw>
                </a:effectLst>
                <a:latin typeface="Arial" charset="0"/>
              </a:rPr>
              <a:t>Основные показатели, по которым представляются предметные результаты</a:t>
            </a:r>
          </a:p>
        </p:txBody>
      </p:sp>
      <p:sp>
        <p:nvSpPr>
          <p:cNvPr id="22532" name="Text Box 4"/>
          <p:cNvSpPr txBox="1">
            <a:spLocks noChangeArrowheads="1"/>
          </p:cNvSpPr>
          <p:nvPr/>
        </p:nvSpPr>
        <p:spPr bwMode="auto">
          <a:xfrm>
            <a:off x="250825" y="1341438"/>
            <a:ext cx="842962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eaLnBrk="1" hangingPunct="1"/>
            <a:endParaRPr lang="ru-RU" altLang="ru-RU" sz="1800" b="1"/>
          </a:p>
          <a:p>
            <a:pPr algn="just" eaLnBrk="1" hangingPunct="1">
              <a:buFontTx/>
              <a:buAutoNum type="arabicPeriod"/>
            </a:pPr>
            <a:r>
              <a:rPr lang="ru-RU" altLang="ru-RU" sz="2400" b="1"/>
              <a:t>Успешность освоения учебной программы (</a:t>
            </a:r>
            <a:r>
              <a:rPr lang="ru-RU" altLang="ru-RU" sz="2400"/>
              <a:t>общий балл за выполнение всей работы по предмету по 100 балльной шкале). </a:t>
            </a:r>
          </a:p>
          <a:p>
            <a:pPr eaLnBrk="1" hangingPunct="1">
              <a:buFontTx/>
              <a:buAutoNum type="arabicPeriod"/>
            </a:pPr>
            <a:r>
              <a:rPr lang="ru-RU" altLang="ru-RU" sz="2400"/>
              <a:t> </a:t>
            </a:r>
            <a:r>
              <a:rPr lang="ru-RU" altLang="ru-RU" sz="2400" b="1"/>
              <a:t>Достижение базового уровня</a:t>
            </a:r>
            <a:r>
              <a:rPr lang="ru-RU" altLang="ru-RU" sz="2400"/>
              <a:t> – балл за выполнение заданий базового уровня.	</a:t>
            </a:r>
          </a:p>
          <a:p>
            <a:pPr eaLnBrk="1" hangingPunct="1"/>
            <a:r>
              <a:rPr lang="ru-RU" altLang="ru-RU" sz="2400"/>
              <a:t>Критерий 1 – критическое значение достижения базового уровня (выполнено 50% заданий базового уровня или более); </a:t>
            </a:r>
          </a:p>
          <a:p>
            <a:pPr eaLnBrk="1" hangingPunct="1"/>
            <a:r>
              <a:rPr lang="ru-RU" altLang="ru-RU" sz="2400"/>
              <a:t>Критерий 2 – перспективное значение достижения базового уровня, которое может использоваться после успешного введения стандартов второго поколения (выполнено 65% заданий базового уровня или более).</a:t>
            </a:r>
          </a:p>
          <a:p>
            <a:pPr algn="just" eaLnBrk="1" hangingPunct="1">
              <a:buFontTx/>
              <a:buChar char="-"/>
            </a:pPr>
            <a:endParaRPr lang="ru-RU" altLang="ru-RU" sz="2200" b="1"/>
          </a:p>
        </p:txBody>
      </p:sp>
      <p:pic>
        <p:nvPicPr>
          <p:cNvPr id="22533" name="Рисунок 4"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58054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Рисунок 15" descr="VGlogo_elementar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Rectangle 3"/>
          <p:cNvSpPr>
            <a:spLocks noChangeArrowheads="1"/>
          </p:cNvSpPr>
          <p:nvPr/>
        </p:nvSpPr>
        <p:spPr bwMode="auto">
          <a:xfrm>
            <a:off x="142875" y="188913"/>
            <a:ext cx="9001125" cy="1079500"/>
          </a:xfrm>
          <a:prstGeom prst="rect">
            <a:avLst/>
          </a:prstGeom>
          <a:noFill/>
          <a:ln w="9525">
            <a:noFill/>
            <a:miter lim="800000"/>
            <a:headEnd/>
            <a:tailEnd/>
          </a:ln>
        </p:spPr>
        <p:txBody>
          <a:bodyPr/>
          <a:lstStyle/>
          <a:p>
            <a:pPr marL="342900" indent="-342900" algn="ctr">
              <a:lnSpc>
                <a:spcPct val="90000"/>
              </a:lnSpc>
              <a:spcBef>
                <a:spcPct val="20000"/>
              </a:spcBef>
              <a:defRPr/>
            </a:pPr>
            <a:r>
              <a:rPr lang="ru-RU" altLang="ru-RU" sz="2800" b="1" dirty="0">
                <a:effectLst>
                  <a:outerShdw blurRad="38100" dist="38100" dir="2700000" algn="tl">
                    <a:srgbClr val="000000">
                      <a:alpha val="43137"/>
                    </a:srgbClr>
                  </a:outerShdw>
                </a:effectLst>
                <a:latin typeface="Arial" charset="0"/>
              </a:rPr>
              <a:t>Основные показатели, по которым представляются предметные результаты</a:t>
            </a:r>
          </a:p>
        </p:txBody>
      </p:sp>
      <p:sp>
        <p:nvSpPr>
          <p:cNvPr id="46083" name="Text Box 4"/>
          <p:cNvSpPr txBox="1">
            <a:spLocks noChangeArrowheads="1"/>
          </p:cNvSpPr>
          <p:nvPr/>
        </p:nvSpPr>
        <p:spPr bwMode="auto">
          <a:xfrm>
            <a:off x="285750" y="1000125"/>
            <a:ext cx="8462963" cy="8064500"/>
          </a:xfrm>
          <a:prstGeom prst="rect">
            <a:avLst/>
          </a:prstGeom>
          <a:noFill/>
          <a:ln w="9525">
            <a:noFill/>
            <a:miter lim="800000"/>
            <a:headEnd/>
            <a:tailEnd/>
          </a:ln>
        </p:spPr>
        <p:txBody>
          <a:bodyPr>
            <a:spAutoFit/>
          </a:bodyPr>
          <a:lstStyle/>
          <a:p>
            <a:pPr algn="just">
              <a:defRPr/>
            </a:pPr>
            <a:endParaRPr lang="ru-RU" sz="1800" b="1" dirty="0">
              <a:latin typeface="Arial" charset="0"/>
            </a:endParaRPr>
          </a:p>
          <a:p>
            <a:pPr marL="266700" indent="-266700">
              <a:defRPr/>
            </a:pPr>
            <a:r>
              <a:rPr lang="ru-RU" sz="1800" b="1" dirty="0">
                <a:latin typeface="Arial" charset="0"/>
              </a:rPr>
              <a:t>3. Уровни достижений: базовый, повышенный, высокий, пониженный, недостаточный	</a:t>
            </a:r>
            <a:endParaRPr lang="ru-RU" sz="1800" dirty="0">
              <a:latin typeface="Arial" charset="0"/>
            </a:endParaRPr>
          </a:p>
          <a:p>
            <a:pPr marL="266700">
              <a:defRPr/>
            </a:pPr>
            <a:r>
              <a:rPr lang="ru-RU" b="1" dirty="0">
                <a:latin typeface="Arial" charset="0"/>
              </a:rPr>
              <a:t>Базовый уровень достижений - точка отсчета</a:t>
            </a:r>
            <a:r>
              <a:rPr lang="ru-RU" dirty="0">
                <a:latin typeface="Arial" charset="0"/>
              </a:rPr>
              <a:t> при построении всей системы оценки и организации индивидуальной работы с учащимися</a:t>
            </a:r>
            <a:r>
              <a:rPr lang="ru-RU" sz="1800" dirty="0">
                <a:latin typeface="Arial" charset="0"/>
              </a:rPr>
              <a:t>. </a:t>
            </a:r>
          </a:p>
          <a:p>
            <a:pPr marL="266700" indent="-266700">
              <a:defRPr/>
            </a:pPr>
            <a:r>
              <a:rPr lang="ru-RU" sz="1800" b="1" dirty="0">
                <a:latin typeface="Arial" charset="0"/>
              </a:rPr>
              <a:t>4. </a:t>
            </a:r>
            <a:r>
              <a:rPr lang="ru-RU" b="1" dirty="0">
                <a:latin typeface="Arial" charset="0"/>
              </a:rPr>
              <a:t>Успешность образовательной миссии учителя (</a:t>
            </a:r>
            <a:r>
              <a:rPr lang="ru-RU" i="1" dirty="0">
                <a:latin typeface="Arial" charset="0"/>
              </a:rPr>
              <a:t>условное название</a:t>
            </a:r>
            <a:r>
              <a:rPr lang="ru-RU" b="1" dirty="0">
                <a:latin typeface="Arial" charset="0"/>
              </a:rPr>
              <a:t>)</a:t>
            </a:r>
            <a:r>
              <a:rPr lang="ru-RU" dirty="0">
                <a:latin typeface="Arial" charset="0"/>
              </a:rPr>
              <a:t> - соотношение освоения раздела планируемых результатов начального образования «Выпускник научится» и раздела «Выпускник получит возможность научиться». Данный показатель дает возможность оценить степень освоения обязательной для всех учащихся части программы (раздел «Выпускник научится») по сравнению с частью программы (раздел «Выпускник получит возможность научиться»), обязательной для преподавания и направленной на расширение и развитие интереса к изучению данного предмета, пропедевтику обучения, углубленное изучение предмета для наиболее одаренных детей. </a:t>
            </a:r>
          </a:p>
          <a:p>
            <a:pPr>
              <a:defRPr/>
            </a:pPr>
            <a:endParaRPr lang="ru-RU" sz="1800" b="1" dirty="0">
              <a:latin typeface="Arial" charset="0"/>
            </a:endParaRPr>
          </a:p>
          <a:p>
            <a:pPr>
              <a:defRPr/>
            </a:pPr>
            <a:endParaRPr lang="ru-RU" sz="1800" b="1" dirty="0">
              <a:latin typeface="Arial" charset="0"/>
            </a:endParaRPr>
          </a:p>
          <a:p>
            <a:pPr>
              <a:defRPr/>
            </a:pPr>
            <a:endParaRPr lang="ru-RU" sz="1800" b="1" dirty="0">
              <a:latin typeface="Arial" charset="0"/>
            </a:endParaRPr>
          </a:p>
          <a:p>
            <a:pPr>
              <a:defRPr/>
            </a:pPr>
            <a:endParaRPr lang="ru-RU" dirty="0">
              <a:latin typeface="Arial" charset="0"/>
            </a:endParaRPr>
          </a:p>
          <a:p>
            <a:pPr>
              <a:defRPr/>
            </a:pPr>
            <a:endParaRPr lang="ru-RU" sz="2400" dirty="0">
              <a:latin typeface="Arial" charset="0"/>
            </a:endParaRPr>
          </a:p>
          <a:p>
            <a:pPr marL="457200" indent="-457200" algn="just">
              <a:buFontTx/>
              <a:buAutoNum type="arabicPeriod"/>
              <a:defRPr/>
            </a:pPr>
            <a:endParaRPr lang="ru-RU" sz="2400" dirty="0">
              <a:latin typeface="Arial" charset="0"/>
            </a:endParaRPr>
          </a:p>
          <a:p>
            <a:pPr indent="363538" algn="just">
              <a:buFontTx/>
              <a:buChar char="-"/>
              <a:defRPr/>
            </a:pPr>
            <a:endParaRPr lang="ru-RU" sz="2200" dirty="0">
              <a:latin typeface="Arial" charset="0"/>
            </a:endParaRPr>
          </a:p>
          <a:p>
            <a:pPr indent="363538" algn="just">
              <a:buFontTx/>
              <a:buChar char="-"/>
              <a:defRPr/>
            </a:pPr>
            <a:r>
              <a:rPr lang="ru-RU" sz="2200" dirty="0">
                <a:latin typeface="Arial" charset="0"/>
              </a:rPr>
              <a:t> </a:t>
            </a:r>
            <a:endParaRPr lang="ru-RU" sz="2200" b="1" dirty="0">
              <a:latin typeface="Arial" charset="0"/>
            </a:endParaRPr>
          </a:p>
        </p:txBody>
      </p:sp>
      <p:sp>
        <p:nvSpPr>
          <p:cNvPr id="23557" name="Номер слайда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eaLnBrk="1" hangingPunct="1"/>
            <a:endParaRPr lang="ru-RU" altLang="ru-RU" sz="1200"/>
          </a:p>
        </p:txBody>
      </p:sp>
      <p:pic>
        <p:nvPicPr>
          <p:cNvPr id="23558" name="Рисунок 15" descr="VGlogo_element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Рисунок 6" descr="VG_logo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210300"/>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Rectangle 2"/>
          <p:cNvSpPr>
            <a:spLocks noGrp="1"/>
          </p:cNvSpPr>
          <p:nvPr>
            <p:ph type="title" idx="4294967295"/>
          </p:nvPr>
        </p:nvSpPr>
        <p:spPr>
          <a:xfrm>
            <a:off x="457200" y="274638"/>
            <a:ext cx="8229600" cy="633412"/>
          </a:xfrm>
        </p:spPr>
        <p:txBody>
          <a:bodyPr/>
          <a:lstStyle/>
          <a:p>
            <a:pPr algn="just" eaLnBrk="1" hangingPunct="1">
              <a:defRPr/>
            </a:pPr>
            <a:r>
              <a:rPr lang="ru-RU" sz="2000" b="1" dirty="0" smtClean="0">
                <a:solidFill>
                  <a:schemeClr val="tx1"/>
                </a:solidFill>
                <a:effectLst>
                  <a:outerShdw blurRad="38100" dist="38100" dir="2700000" algn="tl">
                    <a:srgbClr val="000000">
                      <a:alpha val="43137"/>
                    </a:srgbClr>
                  </a:outerShdw>
                </a:effectLst>
              </a:rPr>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
            </a:r>
            <a:br>
              <a:rPr lang="ru-RU" sz="2000" b="1" dirty="0" smtClean="0">
                <a:solidFill>
                  <a:schemeClr val="tx1"/>
                </a:solidFill>
                <a:effectLst>
                  <a:outerShdw blurRad="38100" dist="38100" dir="2700000" algn="tl">
                    <a:srgbClr val="000000">
                      <a:alpha val="43137"/>
                    </a:srgbClr>
                  </a:outerShdw>
                </a:effectLst>
              </a:rPr>
            </a:br>
            <a:r>
              <a:rPr lang="ru-RU" sz="2000" b="1" dirty="0" smtClean="0">
                <a:solidFill>
                  <a:schemeClr val="tx1"/>
                </a:solidFill>
                <a:effectLst>
                  <a:outerShdw blurRad="38100" dist="38100" dir="2700000" algn="tl">
                    <a:srgbClr val="000000">
                      <a:alpha val="43137"/>
                    </a:srgbClr>
                  </a:outerShdw>
                </a:effectLst>
              </a:rPr>
              <a:t>ПЕДАГОГИЧЕСКАЯ ДИАГНОСТИКА КАК ОБЯЗАТЕЛЬНЫЙ КОМПОНЕНТ СИСТЕМЫ КОНТРОЛЯ И ОЦЕНКИ</a:t>
            </a:r>
          </a:p>
        </p:txBody>
      </p:sp>
      <p:sp>
        <p:nvSpPr>
          <p:cNvPr id="24580" name="Rectangle 3"/>
          <p:cNvSpPr>
            <a:spLocks noGrp="1"/>
          </p:cNvSpPr>
          <p:nvPr>
            <p:ph type="body" idx="4294967295"/>
          </p:nvPr>
        </p:nvSpPr>
        <p:spPr>
          <a:xfrm>
            <a:off x="457200" y="981075"/>
            <a:ext cx="8229600" cy="5688013"/>
          </a:xfrm>
        </p:spPr>
        <p:txBody>
          <a:bodyPr/>
          <a:lstStyle/>
          <a:p>
            <a:pPr eaLnBrk="1" hangingPunct="1">
              <a:buFontTx/>
              <a:buNone/>
            </a:pPr>
            <a:r>
              <a:rPr lang="ru-RU" altLang="ru-RU" sz="2400" b="1" smtClean="0"/>
              <a:t>	</a:t>
            </a:r>
          </a:p>
          <a:p>
            <a:pPr eaLnBrk="1" hangingPunct="1">
              <a:buFontTx/>
              <a:buNone/>
            </a:pPr>
            <a:r>
              <a:rPr lang="ru-RU" altLang="ru-RU" sz="2400" b="1" i="1" u="sng" smtClean="0">
                <a:solidFill>
                  <a:srgbClr val="6600CC"/>
                </a:solidFill>
              </a:rPr>
              <a:t>Педагогическая диагностика</a:t>
            </a:r>
            <a:r>
              <a:rPr lang="ru-RU" altLang="ru-RU" sz="2400" i="1" smtClean="0">
                <a:solidFill>
                  <a:srgbClr val="6600CC"/>
                </a:solidFill>
              </a:rPr>
              <a:t> </a:t>
            </a:r>
            <a:r>
              <a:rPr lang="ru-RU" altLang="ru-RU" sz="2400" smtClean="0"/>
              <a:t>– это совокупность специально подобранных и систематизированных заданий, которые позволяют:</a:t>
            </a:r>
          </a:p>
          <a:p>
            <a:pPr eaLnBrk="1" hangingPunct="1">
              <a:buFontTx/>
              <a:buNone/>
            </a:pPr>
            <a:r>
              <a:rPr lang="ru-RU" altLang="ru-RU" sz="2400" smtClean="0"/>
              <a:t>	– определить особенности усвоения учащимися предметных знаний,        умений и навыков; </a:t>
            </a:r>
          </a:p>
          <a:p>
            <a:pPr eaLnBrk="1" hangingPunct="1">
              <a:buFontTx/>
              <a:buNone/>
            </a:pPr>
            <a:r>
              <a:rPr lang="ru-RU" altLang="ru-RU" sz="2400" smtClean="0"/>
              <a:t>	– выявить характер трудностей ученика и установить их причины;</a:t>
            </a:r>
          </a:p>
          <a:p>
            <a:pPr eaLnBrk="1" hangingPunct="1">
              <a:buFontTx/>
              <a:buNone/>
            </a:pPr>
            <a:r>
              <a:rPr lang="ru-RU" altLang="ru-RU" sz="2400" smtClean="0"/>
              <a:t>	– установить уровень овладения учебной деятельностью;</a:t>
            </a:r>
          </a:p>
          <a:p>
            <a:pPr eaLnBrk="1" hangingPunct="1">
              <a:buFontTx/>
              <a:buNone/>
            </a:pPr>
            <a:r>
              <a:rPr lang="ru-RU" altLang="ru-RU" sz="2400" smtClean="0"/>
              <a:t>	– оценить изменения, происходящие в развитии учащихся. </a:t>
            </a:r>
          </a:p>
          <a:p>
            <a:pPr eaLnBrk="1" hangingPunct="1">
              <a:buFontTx/>
              <a:buNone/>
            </a:pPr>
            <a:endParaRPr lang="ru-RU" altLang="ru-RU" sz="2400" smtClean="0"/>
          </a:p>
        </p:txBody>
      </p:sp>
      <p:pic>
        <p:nvPicPr>
          <p:cNvPr id="24581" name="Рисунок 15" descr="VGlogo_elementa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4683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Рисунок 7" descr="VG_logo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87692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Grp="1" noChangeArrowheads="1"/>
          </p:cNvSpPr>
          <p:nvPr>
            <p:ph type="title" idx="4294967295"/>
          </p:nvPr>
        </p:nvSpPr>
        <p:spPr>
          <a:xfrm>
            <a:off x="457200" y="142875"/>
            <a:ext cx="8229600" cy="622300"/>
          </a:xfrm>
        </p:spPr>
        <p:txBody>
          <a:bodyPr/>
          <a:lstStyle/>
          <a:p>
            <a:pPr eaLnBrk="1" hangingPunct="1"/>
            <a:r>
              <a:rPr lang="ru-RU" altLang="ru-RU" sz="2400" b="1" dirty="0" smtClean="0">
                <a:solidFill>
                  <a:schemeClr val="tx1"/>
                </a:solidFill>
                <a:latin typeface="Century Gothic" pitchFamily="34" charset="0"/>
              </a:rPr>
              <a:t>Сайт издательского центра «ВЕНТАНА-ГРАФ»</a:t>
            </a:r>
            <a:br>
              <a:rPr lang="ru-RU" altLang="ru-RU" sz="2400" b="1" dirty="0" smtClean="0">
                <a:solidFill>
                  <a:schemeClr val="tx1"/>
                </a:solidFill>
                <a:latin typeface="Century Gothic" pitchFamily="34" charset="0"/>
              </a:rPr>
            </a:br>
            <a:r>
              <a:rPr lang="en-US" altLang="ru-RU" sz="2400" b="1" dirty="0" smtClean="0">
                <a:solidFill>
                  <a:schemeClr val="tx1"/>
                </a:solidFill>
                <a:latin typeface="Century Gothic" pitchFamily="34" charset="0"/>
              </a:rPr>
              <a:t>www.vgf.ru</a:t>
            </a:r>
            <a:endParaRPr lang="ru-RU" altLang="ru-RU" sz="2400" b="1" dirty="0" smtClean="0">
              <a:solidFill>
                <a:schemeClr val="tx1"/>
              </a:solidFill>
              <a:latin typeface="Century Gothic" pitchFamily="34" charset="0"/>
            </a:endParaRPr>
          </a:p>
        </p:txBody>
      </p:sp>
      <p:pic>
        <p:nvPicPr>
          <p:cNvPr id="25604" name="Рисунок 4" descr="Рисунок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836613"/>
            <a:ext cx="7500938"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457200" y="0"/>
            <a:ext cx="8229600" cy="765175"/>
          </a:xfrm>
        </p:spPr>
        <p:txBody>
          <a:bodyPr/>
          <a:lstStyle/>
          <a:p>
            <a:pPr eaLnBrk="1" hangingPunct="1"/>
            <a:r>
              <a:rPr lang="ru-RU" altLang="ru-RU" sz="4000" b="1" smtClean="0">
                <a:solidFill>
                  <a:srgbClr val="0000CC"/>
                </a:solidFill>
              </a:rPr>
              <a:t>Дошкольное образование</a:t>
            </a:r>
          </a:p>
        </p:txBody>
      </p:sp>
      <p:sp>
        <p:nvSpPr>
          <p:cNvPr id="4100" name="Rectangle 8"/>
          <p:cNvSpPr>
            <a:spLocks noGrp="1" noChangeArrowheads="1"/>
          </p:cNvSpPr>
          <p:nvPr>
            <p:ph type="body" sz="half" idx="1"/>
          </p:nvPr>
        </p:nvSpPr>
        <p:spPr>
          <a:xfrm>
            <a:off x="468313" y="836613"/>
            <a:ext cx="4038600" cy="4957762"/>
          </a:xfrm>
        </p:spPr>
        <p:txBody>
          <a:bodyPr/>
          <a:lstStyle/>
          <a:p>
            <a:pPr algn="ctr" eaLnBrk="1" hangingPunct="1">
              <a:buFontTx/>
              <a:buNone/>
            </a:pPr>
            <a:r>
              <a:rPr lang="ru-RU" altLang="ru-RU" sz="1800" b="1" smtClean="0">
                <a:solidFill>
                  <a:srgbClr val="0000CC"/>
                </a:solidFill>
              </a:rPr>
              <a:t>Программа</a:t>
            </a:r>
          </a:p>
          <a:p>
            <a:pPr algn="ctr" eaLnBrk="1" hangingPunct="1">
              <a:buFontTx/>
              <a:buNone/>
            </a:pPr>
            <a:r>
              <a:rPr lang="ru-RU" altLang="ru-RU" sz="1800" b="1" smtClean="0">
                <a:solidFill>
                  <a:srgbClr val="0000CC"/>
                </a:solidFill>
              </a:rPr>
              <a:t>(система учебно-методических комплектов)</a:t>
            </a:r>
          </a:p>
          <a:p>
            <a:pPr algn="ctr" eaLnBrk="1" hangingPunct="1">
              <a:buFontTx/>
              <a:buNone/>
            </a:pPr>
            <a:r>
              <a:rPr lang="ru-RU" altLang="ru-RU" sz="2000" b="1" smtClean="0">
                <a:solidFill>
                  <a:srgbClr val="0000CC"/>
                </a:solidFill>
              </a:rPr>
              <a:t>«ТРОПИНКИ»</a:t>
            </a:r>
          </a:p>
          <a:p>
            <a:pPr eaLnBrk="1" hangingPunct="1">
              <a:spcBef>
                <a:spcPct val="0"/>
              </a:spcBef>
              <a:buFontTx/>
              <a:buNone/>
            </a:pPr>
            <a:r>
              <a:rPr lang="ru-RU" altLang="ru-RU" sz="1400" b="1" i="1" smtClean="0">
                <a:solidFill>
                  <a:schemeClr val="tx2"/>
                </a:solidFill>
              </a:rPr>
              <a:t>        </a:t>
            </a:r>
            <a:r>
              <a:rPr lang="ru-RU" altLang="ru-RU" sz="2000" b="1" i="1" smtClean="0">
                <a:solidFill>
                  <a:schemeClr val="tx2"/>
                </a:solidFill>
              </a:rPr>
              <a:t>Научный руководитель</a:t>
            </a:r>
            <a:r>
              <a:rPr lang="en-US" altLang="ru-RU" sz="2000" b="1" i="1" smtClean="0">
                <a:solidFill>
                  <a:schemeClr val="tx2"/>
                </a:solidFill>
              </a:rPr>
              <a:t> </a:t>
            </a:r>
            <a:r>
              <a:rPr lang="ru-RU" altLang="ru-RU" sz="2000" b="1" i="1" smtClean="0">
                <a:solidFill>
                  <a:schemeClr val="tx2"/>
                </a:solidFill>
              </a:rPr>
              <a:t>  программы — доктор психологических наук, профессор В.Т. Кудрявцев</a:t>
            </a:r>
          </a:p>
          <a:p>
            <a:pPr eaLnBrk="1" hangingPunct="1">
              <a:spcBef>
                <a:spcPct val="0"/>
              </a:spcBef>
              <a:buFontTx/>
              <a:buNone/>
            </a:pPr>
            <a:r>
              <a:rPr lang="ru-RU" altLang="ru-RU" sz="2000" b="1" smtClean="0"/>
              <a:t>       </a:t>
            </a:r>
          </a:p>
          <a:p>
            <a:pPr algn="ctr" eaLnBrk="1" hangingPunct="1">
              <a:buFontTx/>
              <a:buNone/>
            </a:pPr>
            <a:endParaRPr lang="ru-RU" altLang="ru-RU" sz="2000" b="1" smtClean="0">
              <a:solidFill>
                <a:srgbClr val="0000CC"/>
              </a:solidFill>
            </a:endParaRPr>
          </a:p>
        </p:txBody>
      </p:sp>
      <p:sp>
        <p:nvSpPr>
          <p:cNvPr id="4101" name="Rectangle 9"/>
          <p:cNvSpPr>
            <a:spLocks noGrp="1" noChangeArrowheads="1"/>
          </p:cNvSpPr>
          <p:nvPr>
            <p:ph type="body" sz="half" idx="2"/>
          </p:nvPr>
        </p:nvSpPr>
        <p:spPr>
          <a:xfrm>
            <a:off x="4643438" y="836613"/>
            <a:ext cx="4038600" cy="5289550"/>
          </a:xfrm>
        </p:spPr>
        <p:txBody>
          <a:bodyPr/>
          <a:lstStyle/>
          <a:p>
            <a:pPr algn="ctr" eaLnBrk="1" hangingPunct="1">
              <a:buFontTx/>
              <a:buNone/>
            </a:pPr>
            <a:r>
              <a:rPr lang="ru-RU" altLang="ru-RU" sz="1800" b="1" smtClean="0">
                <a:solidFill>
                  <a:srgbClr val="0000CC"/>
                </a:solidFill>
              </a:rPr>
              <a:t>Программа воспитания и обучения детей 5-6 лет</a:t>
            </a:r>
          </a:p>
          <a:p>
            <a:pPr algn="ctr" eaLnBrk="1" hangingPunct="1">
              <a:buFontTx/>
              <a:buNone/>
            </a:pPr>
            <a:r>
              <a:rPr lang="ru-RU" altLang="ru-RU" sz="1800" b="1" smtClean="0">
                <a:solidFill>
                  <a:srgbClr val="0000CC"/>
                </a:solidFill>
              </a:rPr>
              <a:t>(система учебно-методических комплектов)</a:t>
            </a:r>
          </a:p>
          <a:p>
            <a:pPr algn="ctr" eaLnBrk="1" hangingPunct="1">
              <a:buFontTx/>
              <a:buNone/>
            </a:pPr>
            <a:r>
              <a:rPr lang="ru-RU" altLang="ru-RU" sz="2000" b="1" smtClean="0">
                <a:solidFill>
                  <a:srgbClr val="0000CC"/>
                </a:solidFill>
              </a:rPr>
              <a:t>«ПРЕДШКОЛЬНАЯ ПОРА»</a:t>
            </a:r>
          </a:p>
          <a:p>
            <a:pPr algn="ctr" eaLnBrk="1" hangingPunct="1">
              <a:buFontTx/>
              <a:buNone/>
            </a:pPr>
            <a:r>
              <a:rPr lang="ru-RU" altLang="ru-RU" sz="2400" b="1" i="1" smtClean="0"/>
              <a:t>Руководитель</a:t>
            </a:r>
            <a:r>
              <a:rPr lang="en-US" altLang="ru-RU" sz="2400" b="1" i="1" smtClean="0"/>
              <a:t> </a:t>
            </a:r>
            <a:r>
              <a:rPr lang="ru-RU" altLang="ru-RU" sz="2400" b="1" i="1" smtClean="0"/>
              <a:t>программы — чл.-корр. РАО, доктор педагогических наук, </a:t>
            </a:r>
          </a:p>
          <a:p>
            <a:pPr algn="ctr" eaLnBrk="1" hangingPunct="1">
              <a:buFontTx/>
              <a:buNone/>
            </a:pPr>
            <a:r>
              <a:rPr lang="ru-RU" altLang="ru-RU" sz="2400" b="1" i="1" smtClean="0"/>
              <a:t>профессор Н.Ф. Виноградова</a:t>
            </a:r>
          </a:p>
          <a:p>
            <a:pPr eaLnBrk="1" hangingPunct="1">
              <a:buFontTx/>
              <a:buNone/>
            </a:pPr>
            <a:endParaRPr lang="ru-RU" altLang="ru-RU" b="1" smtClean="0"/>
          </a:p>
          <a:p>
            <a:pPr eaLnBrk="1" hangingPunct="1">
              <a:buFontTx/>
              <a:buNone/>
            </a:pPr>
            <a:endParaRPr lang="ru-RU" altLang="ru-RU" b="1" i="1" smtClean="0"/>
          </a:p>
          <a:p>
            <a:pPr algn="ctr" eaLnBrk="1" hangingPunct="1">
              <a:buFontTx/>
              <a:buNone/>
            </a:pPr>
            <a:endParaRPr lang="ru-RU" altLang="ru-RU" sz="3600" b="1" smtClean="0">
              <a:solidFill>
                <a:srgbClr val="0000CC"/>
              </a:solidFill>
            </a:endParaRPr>
          </a:p>
        </p:txBody>
      </p:sp>
      <p:pic>
        <p:nvPicPr>
          <p:cNvPr id="4102" name="Picture 10" descr="1201_200"/>
          <p:cNvPicPr>
            <a:picLocks noChangeAspect="1" noChangeArrowheads="1"/>
          </p:cNvPicPr>
          <p:nvPr/>
        </p:nvPicPr>
        <p:blipFill>
          <a:blip r:embed="rId4"/>
          <a:srcRect/>
          <a:stretch>
            <a:fillRect/>
          </a:stretch>
        </p:blipFill>
        <p:spPr bwMode="auto">
          <a:xfrm>
            <a:off x="900113" y="3716338"/>
            <a:ext cx="1358900" cy="1943100"/>
          </a:xfrm>
          <a:prstGeom prst="rect">
            <a:avLst/>
          </a:prstGeom>
          <a:noFill/>
          <a:ln w="9525">
            <a:noFill/>
            <a:miter lim="800000"/>
            <a:headEnd/>
            <a:tailEnd/>
          </a:ln>
          <a:effectLst>
            <a:outerShdw dist="35921" dir="2700000" algn="ctr" rotWithShape="0">
              <a:srgbClr val="808080"/>
            </a:outerShdw>
          </a:effectLst>
        </p:spPr>
      </p:pic>
      <p:pic>
        <p:nvPicPr>
          <p:cNvPr id="4103" name="Picture 5" descr="1002_200"/>
          <p:cNvPicPr>
            <a:picLocks noChangeAspect="1" noChangeArrowheads="1"/>
          </p:cNvPicPr>
          <p:nvPr/>
        </p:nvPicPr>
        <p:blipFill>
          <a:blip r:embed="rId5"/>
          <a:srcRect/>
          <a:stretch>
            <a:fillRect/>
          </a:stretch>
        </p:blipFill>
        <p:spPr bwMode="auto">
          <a:xfrm>
            <a:off x="2627313" y="4437063"/>
            <a:ext cx="1377950" cy="1854200"/>
          </a:xfrm>
          <a:prstGeom prst="rect">
            <a:avLst/>
          </a:prstGeom>
          <a:noFill/>
          <a:ln w="9525">
            <a:noFill/>
            <a:miter lim="800000"/>
            <a:headEnd/>
            <a:tailEnd/>
          </a:ln>
          <a:effectLst>
            <a:outerShdw dist="35921" dir="2700000" algn="ctr" rotWithShape="0">
              <a:srgbClr val="808080"/>
            </a:outerShdw>
          </a:effectLst>
        </p:spPr>
      </p:pic>
      <p:pic>
        <p:nvPicPr>
          <p:cNvPr id="4104" name="Picture 3" descr="2474_200"/>
          <p:cNvPicPr>
            <a:picLocks noChangeAspect="1" noChangeArrowheads="1"/>
          </p:cNvPicPr>
          <p:nvPr/>
        </p:nvPicPr>
        <p:blipFill>
          <a:blip r:embed="rId6"/>
          <a:srcRect/>
          <a:stretch>
            <a:fillRect/>
          </a:stretch>
        </p:blipFill>
        <p:spPr bwMode="auto">
          <a:xfrm>
            <a:off x="4572000" y="4508500"/>
            <a:ext cx="949325" cy="1343025"/>
          </a:xfrm>
          <a:prstGeom prst="rect">
            <a:avLst/>
          </a:prstGeom>
          <a:noFill/>
          <a:ln w="9525">
            <a:noFill/>
            <a:miter lim="800000"/>
            <a:headEnd/>
            <a:tailEnd/>
          </a:ln>
          <a:effectLst>
            <a:outerShdw dist="35921" dir="2700000" algn="ctr" rotWithShape="0">
              <a:srgbClr val="808080"/>
            </a:outerShdw>
          </a:effectLst>
        </p:spPr>
      </p:pic>
      <p:pic>
        <p:nvPicPr>
          <p:cNvPr id="4105" name="Picture 4" descr="2242_200"/>
          <p:cNvPicPr>
            <a:picLocks noChangeAspect="1" noChangeArrowheads="1"/>
          </p:cNvPicPr>
          <p:nvPr/>
        </p:nvPicPr>
        <p:blipFill>
          <a:blip r:embed="rId7"/>
          <a:srcRect/>
          <a:stretch>
            <a:fillRect/>
          </a:stretch>
        </p:blipFill>
        <p:spPr bwMode="auto">
          <a:xfrm>
            <a:off x="5651500" y="5373688"/>
            <a:ext cx="1023938" cy="1268412"/>
          </a:xfrm>
          <a:prstGeom prst="rect">
            <a:avLst/>
          </a:prstGeom>
          <a:noFill/>
          <a:ln w="9525">
            <a:noFill/>
            <a:miter lim="800000"/>
            <a:headEnd/>
            <a:tailEnd/>
          </a:ln>
          <a:effectLst>
            <a:outerShdw dist="35921" dir="2700000" algn="ctr" rotWithShape="0">
              <a:srgbClr val="808080"/>
            </a:outerShdw>
          </a:effectLst>
        </p:spPr>
      </p:pic>
      <p:pic>
        <p:nvPicPr>
          <p:cNvPr id="4106" name="Picture 5" descr="1486_200"/>
          <p:cNvPicPr>
            <a:picLocks noChangeAspect="1" noChangeArrowheads="1"/>
          </p:cNvPicPr>
          <p:nvPr/>
        </p:nvPicPr>
        <p:blipFill>
          <a:blip r:embed="rId8"/>
          <a:srcRect/>
          <a:stretch>
            <a:fillRect/>
          </a:stretch>
        </p:blipFill>
        <p:spPr bwMode="auto">
          <a:xfrm>
            <a:off x="6877050" y="5300663"/>
            <a:ext cx="1014413" cy="1296987"/>
          </a:xfrm>
          <a:prstGeom prst="rect">
            <a:avLst/>
          </a:prstGeom>
          <a:noFill/>
          <a:ln w="9525">
            <a:noFill/>
            <a:miter lim="800000"/>
            <a:headEnd/>
            <a:tailEnd/>
          </a:ln>
          <a:effectLst>
            <a:outerShdw dist="35921" dir="2700000" algn="ctr" rotWithShape="0">
              <a:srgbClr val="808080"/>
            </a:outerShdw>
          </a:effectLst>
        </p:spPr>
      </p:pic>
      <p:pic>
        <p:nvPicPr>
          <p:cNvPr id="4107" name="Picture 6" descr="2001_200"/>
          <p:cNvPicPr>
            <a:picLocks noChangeAspect="1" noChangeArrowheads="1"/>
          </p:cNvPicPr>
          <p:nvPr/>
        </p:nvPicPr>
        <p:blipFill>
          <a:blip r:embed="rId9"/>
          <a:srcRect/>
          <a:stretch>
            <a:fillRect/>
          </a:stretch>
        </p:blipFill>
        <p:spPr bwMode="auto">
          <a:xfrm>
            <a:off x="8027988" y="4508500"/>
            <a:ext cx="887412" cy="1223963"/>
          </a:xfrm>
          <a:prstGeom prst="rect">
            <a:avLst/>
          </a:prstGeom>
          <a:noFill/>
          <a:ln w="9525">
            <a:noFill/>
            <a:miter lim="800000"/>
            <a:headEnd/>
            <a:tailEnd/>
          </a:ln>
          <a:effectLst>
            <a:outerShdw dist="35921" dir="2700000" algn="ctr" rotWithShape="0">
              <a:srgbClr val="808080"/>
            </a:outerShdw>
          </a:effectLst>
        </p:spPr>
      </p:pic>
      <p:sp>
        <p:nvSpPr>
          <p:cNvPr id="5132" name="Line 22"/>
          <p:cNvSpPr>
            <a:spLocks noChangeShapeType="1"/>
          </p:cNvSpPr>
          <p:nvPr/>
        </p:nvSpPr>
        <p:spPr bwMode="auto">
          <a:xfrm flipH="1">
            <a:off x="3635375" y="620713"/>
            <a:ext cx="792163" cy="28733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ru-RU"/>
          </a:p>
        </p:txBody>
      </p:sp>
      <p:sp>
        <p:nvSpPr>
          <p:cNvPr id="5133" name="Line 24"/>
          <p:cNvSpPr>
            <a:spLocks noChangeShapeType="1"/>
          </p:cNvSpPr>
          <p:nvPr/>
        </p:nvSpPr>
        <p:spPr bwMode="auto">
          <a:xfrm>
            <a:off x="4427538" y="620713"/>
            <a:ext cx="720725" cy="2889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ru-RU"/>
          </a:p>
        </p:txBody>
      </p:sp>
      <p:pic>
        <p:nvPicPr>
          <p:cNvPr id="4110" name="Рисунок 7" descr="VG_logo3.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01013" y="5876925"/>
            <a:ext cx="863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Рисунок 17" descr="VGlogo_preschoo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60350"/>
            <a:ext cx="1009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p:txBody>
          <a:bodyPr/>
          <a:lstStyle/>
          <a:p>
            <a:pPr eaLnBrk="1" hangingPunct="1"/>
            <a:r>
              <a:rPr lang="ru-RU" altLang="ru-RU" sz="2000" b="1" smtClean="0">
                <a:solidFill>
                  <a:schemeClr val="tx1"/>
                </a:solidFill>
              </a:rPr>
              <a:t>Программа комплексного обучения и развития детей 5–6 лет (система УМК)</a:t>
            </a:r>
            <a:r>
              <a:rPr lang="ru-RU" altLang="ru-RU" sz="2000" b="1" smtClean="0">
                <a:solidFill>
                  <a:srgbClr val="0000CC"/>
                </a:solidFill>
              </a:rPr>
              <a:t/>
            </a:r>
            <a:br>
              <a:rPr lang="ru-RU" altLang="ru-RU" sz="2000" b="1" smtClean="0">
                <a:solidFill>
                  <a:srgbClr val="0000CC"/>
                </a:solidFill>
              </a:rPr>
            </a:br>
            <a:r>
              <a:rPr lang="ru-RU" altLang="ru-RU" sz="2400" b="1" smtClean="0">
                <a:solidFill>
                  <a:srgbClr val="FF0000"/>
                </a:solidFill>
              </a:rPr>
              <a:t>«Предшкольная пора»</a:t>
            </a:r>
            <a:br>
              <a:rPr lang="ru-RU" altLang="ru-RU" sz="2400" b="1" smtClean="0">
                <a:solidFill>
                  <a:srgbClr val="FF0000"/>
                </a:solidFill>
              </a:rPr>
            </a:br>
            <a:endParaRPr lang="ru-RU" altLang="ru-RU" sz="2400" b="1" smtClean="0">
              <a:solidFill>
                <a:srgbClr val="FF0000"/>
              </a:solidFill>
            </a:endParaRPr>
          </a:p>
        </p:txBody>
      </p:sp>
      <p:sp>
        <p:nvSpPr>
          <p:cNvPr id="5124" name="Rectangle 4"/>
          <p:cNvSpPr>
            <a:spLocks noGrp="1" noChangeArrowheads="1"/>
          </p:cNvSpPr>
          <p:nvPr>
            <p:ph type="body" sz="half" idx="4294967295"/>
          </p:nvPr>
        </p:nvSpPr>
        <p:spPr>
          <a:xfrm>
            <a:off x="4787900" y="1196975"/>
            <a:ext cx="3960813" cy="5327650"/>
          </a:xfrm>
          <a:solidFill>
            <a:schemeClr val="bg1"/>
          </a:solidFill>
        </p:spPr>
        <p:txBody>
          <a:bodyPr/>
          <a:lstStyle/>
          <a:p>
            <a:pPr algn="ctr" eaLnBrk="1" hangingPunct="1">
              <a:lnSpc>
                <a:spcPct val="80000"/>
              </a:lnSpc>
              <a:buFontTx/>
              <a:buNone/>
            </a:pPr>
            <a:r>
              <a:rPr lang="en-US" altLang="ru-RU" sz="1400" b="1" smtClean="0">
                <a:solidFill>
                  <a:srgbClr val="0000CC"/>
                </a:solidFill>
              </a:rPr>
              <a:t> </a:t>
            </a:r>
            <a:r>
              <a:rPr lang="ru-RU" altLang="ru-RU" sz="1400" b="1" smtClean="0">
                <a:solidFill>
                  <a:srgbClr val="0000CC"/>
                </a:solidFill>
              </a:rPr>
              <a:t>Социально- коммуникативное развитие</a:t>
            </a:r>
          </a:p>
          <a:p>
            <a:pPr algn="ctr" eaLnBrk="1" hangingPunct="1">
              <a:lnSpc>
                <a:spcPct val="80000"/>
              </a:lnSpc>
              <a:buFontTx/>
              <a:buNone/>
            </a:pPr>
            <a:r>
              <a:rPr lang="ru-RU" altLang="ru-RU" sz="1400" b="1" smtClean="0">
                <a:solidFill>
                  <a:srgbClr val="0000CC"/>
                </a:solidFill>
              </a:rPr>
              <a:t>Речевое развитие</a:t>
            </a:r>
          </a:p>
          <a:p>
            <a:pPr eaLnBrk="1" hangingPunct="1">
              <a:lnSpc>
                <a:spcPct val="80000"/>
              </a:lnSpc>
              <a:buFontTx/>
              <a:buNone/>
            </a:pPr>
            <a:r>
              <a:rPr lang="ru-RU" altLang="ru-RU" sz="1400" b="1" smtClean="0"/>
              <a:t>Авторы: ЖуроваЛ.Е.,Кузнецова М.И.</a:t>
            </a:r>
          </a:p>
          <a:p>
            <a:pPr eaLnBrk="1" hangingPunct="1">
              <a:lnSpc>
                <a:spcPct val="80000"/>
              </a:lnSpc>
            </a:pPr>
            <a:r>
              <a:rPr lang="ru-RU" altLang="ru-RU" sz="1400" b="1" smtClean="0"/>
              <a:t>Азбука для дошкольников</a:t>
            </a:r>
          </a:p>
          <a:p>
            <a:pPr eaLnBrk="1" hangingPunct="1">
              <a:lnSpc>
                <a:spcPct val="80000"/>
              </a:lnSpc>
            </a:pPr>
            <a:r>
              <a:rPr lang="ru-RU" altLang="ru-RU" sz="1400" b="1" smtClean="0"/>
              <a:t>   «Играем со звуками и словами». </a:t>
            </a:r>
            <a:r>
              <a:rPr lang="ru-RU" altLang="ru-RU" sz="1400" smtClean="0"/>
              <a:t>Рабочие тетради № 1, 2</a:t>
            </a:r>
          </a:p>
          <a:p>
            <a:pPr eaLnBrk="1" hangingPunct="1">
              <a:lnSpc>
                <a:spcPct val="80000"/>
              </a:lnSpc>
            </a:pPr>
            <a:r>
              <a:rPr lang="ru-RU" altLang="ru-RU" sz="1400" smtClean="0"/>
              <a:t>   </a:t>
            </a:r>
            <a:r>
              <a:rPr lang="ru-RU" altLang="ru-RU" sz="1400" b="1" smtClean="0"/>
              <a:t>«Играем и читаем вместе». </a:t>
            </a:r>
            <a:r>
              <a:rPr lang="ru-RU" altLang="ru-RU" sz="1400" smtClean="0"/>
              <a:t>Рабочие тетради № 1, 2</a:t>
            </a:r>
          </a:p>
          <a:p>
            <a:pPr eaLnBrk="1" hangingPunct="1">
              <a:lnSpc>
                <a:spcPct val="80000"/>
              </a:lnSpc>
            </a:pPr>
            <a:r>
              <a:rPr lang="ru-RU" altLang="ru-RU" sz="1400" smtClean="0"/>
              <a:t>   </a:t>
            </a:r>
            <a:r>
              <a:rPr lang="ru-RU" altLang="ru-RU" sz="1400" b="1" smtClean="0"/>
              <a:t>«Касса букв. Русский алфавит». </a:t>
            </a:r>
            <a:r>
              <a:rPr lang="ru-RU" altLang="ru-RU" sz="1400" smtClean="0"/>
              <a:t>Дидактическое пособие</a:t>
            </a:r>
          </a:p>
          <a:p>
            <a:pPr eaLnBrk="1" hangingPunct="1">
              <a:lnSpc>
                <a:spcPct val="80000"/>
              </a:lnSpc>
              <a:buFontTx/>
              <a:buNone/>
            </a:pPr>
            <a:r>
              <a:rPr lang="ru-RU" altLang="ru-RU" sz="1400" b="1" smtClean="0"/>
              <a:t>  Виноградова Н.Ф.</a:t>
            </a:r>
          </a:p>
          <a:p>
            <a:pPr eaLnBrk="1" hangingPunct="1">
              <a:lnSpc>
                <a:spcPct val="80000"/>
              </a:lnSpc>
            </a:pPr>
            <a:r>
              <a:rPr lang="ru-RU" altLang="ru-RU" sz="1400" b="1" smtClean="0"/>
              <a:t>«Придумай и расскажи» </a:t>
            </a:r>
          </a:p>
          <a:p>
            <a:pPr eaLnBrk="1" hangingPunct="1">
              <a:lnSpc>
                <a:spcPct val="80000"/>
              </a:lnSpc>
            </a:pPr>
            <a:r>
              <a:rPr lang="ru-RU" altLang="ru-RU" sz="1400" smtClean="0"/>
              <a:t>    </a:t>
            </a:r>
            <a:r>
              <a:rPr lang="en-US" altLang="ru-RU" sz="1400" smtClean="0"/>
              <a:t> </a:t>
            </a:r>
            <a:r>
              <a:rPr lang="ru-RU" altLang="ru-RU" sz="1400" smtClean="0"/>
              <a:t>Дидактические материалы и методическое пособие</a:t>
            </a:r>
          </a:p>
          <a:p>
            <a:pPr eaLnBrk="1" hangingPunct="1">
              <a:lnSpc>
                <a:spcPct val="80000"/>
              </a:lnSpc>
            </a:pPr>
            <a:r>
              <a:rPr lang="ru-RU" altLang="ru-RU" sz="1400" b="1" smtClean="0"/>
              <a:t>Кочурова Е.Э.,Кузнецова М.И.</a:t>
            </a:r>
          </a:p>
          <a:p>
            <a:pPr eaLnBrk="1" hangingPunct="1">
              <a:lnSpc>
                <a:spcPct val="80000"/>
              </a:lnSpc>
            </a:pPr>
            <a:r>
              <a:rPr lang="ru-RU" altLang="ru-RU" sz="1400" b="1" smtClean="0"/>
              <a:t>«Готовимся к школе»</a:t>
            </a:r>
            <a:r>
              <a:rPr lang="ru-RU" altLang="ru-RU" sz="1400" smtClean="0"/>
              <a:t> </a:t>
            </a:r>
          </a:p>
          <a:p>
            <a:pPr eaLnBrk="1" hangingPunct="1">
              <a:lnSpc>
                <a:spcPct val="80000"/>
              </a:lnSpc>
            </a:pPr>
            <a:r>
              <a:rPr lang="ru-RU" altLang="ru-RU" sz="1400" smtClean="0"/>
              <a:t>   </a:t>
            </a:r>
            <a:r>
              <a:rPr lang="en-US" altLang="ru-RU" sz="1400" smtClean="0"/>
              <a:t> </a:t>
            </a:r>
            <a:r>
              <a:rPr lang="ru-RU" altLang="ru-RU" sz="1400" smtClean="0"/>
              <a:t> Пособие для будущих первоклассников</a:t>
            </a:r>
          </a:p>
          <a:p>
            <a:pPr eaLnBrk="1" hangingPunct="1">
              <a:lnSpc>
                <a:spcPct val="80000"/>
              </a:lnSpc>
              <a:buFontTx/>
              <a:buNone/>
            </a:pPr>
            <a:r>
              <a:rPr lang="ru-RU" altLang="ru-RU" sz="1400" b="1" smtClean="0"/>
              <a:t>  Салмина Н.Г.</a:t>
            </a:r>
          </a:p>
          <a:p>
            <a:pPr eaLnBrk="1" hangingPunct="1">
              <a:lnSpc>
                <a:spcPct val="80000"/>
              </a:lnSpc>
            </a:pPr>
            <a:r>
              <a:rPr lang="ru-RU" altLang="ru-RU" sz="1400" b="1" smtClean="0"/>
              <a:t>«Путешествуем по сказкам»</a:t>
            </a:r>
          </a:p>
          <a:p>
            <a:pPr eaLnBrk="1" hangingPunct="1">
              <a:lnSpc>
                <a:spcPct val="80000"/>
              </a:lnSpc>
            </a:pPr>
            <a:r>
              <a:rPr lang="ru-RU" altLang="ru-RU" sz="1400" smtClean="0"/>
              <a:t>    Настольные игры</a:t>
            </a:r>
          </a:p>
          <a:p>
            <a:pPr eaLnBrk="1" hangingPunct="1">
              <a:lnSpc>
                <a:spcPct val="80000"/>
              </a:lnSpc>
              <a:buFontTx/>
              <a:buNone/>
            </a:pPr>
            <a:r>
              <a:rPr lang="ru-RU" altLang="ru-RU" sz="1400" b="1" smtClean="0"/>
              <a:t>          Козлова С А., Куликова Т.А.</a:t>
            </a:r>
          </a:p>
          <a:p>
            <a:pPr eaLnBrk="1" hangingPunct="1">
              <a:lnSpc>
                <a:spcPct val="80000"/>
              </a:lnSpc>
            </a:pPr>
            <a:r>
              <a:rPr lang="ru-RU" altLang="ru-RU" sz="1400" b="1" smtClean="0"/>
              <a:t>Я хочу в школу»</a:t>
            </a:r>
          </a:p>
          <a:p>
            <a:pPr eaLnBrk="1" hangingPunct="1">
              <a:lnSpc>
                <a:spcPct val="80000"/>
              </a:lnSpc>
            </a:pPr>
            <a:r>
              <a:rPr lang="ru-RU" altLang="ru-RU" sz="1400" b="1" smtClean="0"/>
              <a:t>    «Я и моя семья» </a:t>
            </a:r>
          </a:p>
          <a:p>
            <a:pPr eaLnBrk="1" hangingPunct="1">
              <a:lnSpc>
                <a:spcPct val="80000"/>
              </a:lnSpc>
            </a:pPr>
            <a:r>
              <a:rPr lang="ru-RU" altLang="ru-RU" sz="1400" b="1" smtClean="0"/>
              <a:t>    «Я и мои друзья»</a:t>
            </a:r>
          </a:p>
          <a:p>
            <a:pPr eaLnBrk="1" hangingPunct="1">
              <a:lnSpc>
                <a:spcPct val="80000"/>
              </a:lnSpc>
            </a:pPr>
            <a:r>
              <a:rPr lang="ru-RU" altLang="ru-RU" sz="1400" smtClean="0"/>
              <a:t>      Рабочие тетради</a:t>
            </a:r>
          </a:p>
          <a:p>
            <a:pPr eaLnBrk="1" hangingPunct="1">
              <a:lnSpc>
                <a:spcPct val="80000"/>
              </a:lnSpc>
            </a:pPr>
            <a:endParaRPr lang="ru-RU" altLang="ru-RU" sz="1400" b="1" smtClean="0"/>
          </a:p>
          <a:p>
            <a:pPr eaLnBrk="1" hangingPunct="1">
              <a:lnSpc>
                <a:spcPct val="80000"/>
              </a:lnSpc>
            </a:pPr>
            <a:endParaRPr lang="ru-RU" altLang="ru-RU" sz="1400" smtClean="0"/>
          </a:p>
          <a:p>
            <a:pPr eaLnBrk="1" hangingPunct="1">
              <a:lnSpc>
                <a:spcPct val="80000"/>
              </a:lnSpc>
            </a:pPr>
            <a:endParaRPr lang="ru-RU" altLang="ru-RU" sz="1400" smtClean="0"/>
          </a:p>
          <a:p>
            <a:pPr eaLnBrk="1" hangingPunct="1">
              <a:lnSpc>
                <a:spcPct val="80000"/>
              </a:lnSpc>
            </a:pPr>
            <a:endParaRPr lang="ru-RU" altLang="ru-RU" sz="1000" smtClean="0"/>
          </a:p>
        </p:txBody>
      </p:sp>
      <p:sp>
        <p:nvSpPr>
          <p:cNvPr id="5125" name="Rectangle 5"/>
          <p:cNvSpPr>
            <a:spLocks noChangeArrowheads="1"/>
          </p:cNvSpPr>
          <p:nvPr/>
        </p:nvSpPr>
        <p:spPr bwMode="auto">
          <a:xfrm>
            <a:off x="539750" y="1052513"/>
            <a:ext cx="40386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lnSpc>
                <a:spcPct val="80000"/>
              </a:lnSpc>
              <a:spcBef>
                <a:spcPct val="20000"/>
              </a:spcBef>
              <a:buFontTx/>
              <a:buChar char="•"/>
            </a:pPr>
            <a:endParaRPr lang="ru-RU" altLang="ru-RU" sz="800"/>
          </a:p>
        </p:txBody>
      </p:sp>
      <p:pic>
        <p:nvPicPr>
          <p:cNvPr id="5126" name="Picture 8" descr="447_200"/>
          <p:cNvPicPr>
            <a:picLocks noChangeAspect="1" noChangeArrowheads="1"/>
          </p:cNvPicPr>
          <p:nvPr/>
        </p:nvPicPr>
        <p:blipFill>
          <a:blip r:embed="rId4"/>
          <a:srcRect/>
          <a:stretch>
            <a:fillRect/>
          </a:stretch>
        </p:blipFill>
        <p:spPr bwMode="auto">
          <a:xfrm>
            <a:off x="2195513" y="1484313"/>
            <a:ext cx="968375" cy="1223962"/>
          </a:xfrm>
          <a:prstGeom prst="rect">
            <a:avLst/>
          </a:prstGeom>
          <a:noFill/>
          <a:ln w="9525">
            <a:noFill/>
            <a:miter lim="800000"/>
            <a:headEnd/>
            <a:tailEnd/>
          </a:ln>
          <a:effectLst>
            <a:outerShdw dist="35921" dir="2700000" algn="ctr" rotWithShape="0">
              <a:srgbClr val="808080"/>
            </a:outerShdw>
          </a:effectLst>
        </p:spPr>
      </p:pic>
      <p:pic>
        <p:nvPicPr>
          <p:cNvPr id="5127" name="Picture 9" descr="435_200"/>
          <p:cNvPicPr>
            <a:picLocks noChangeAspect="1" noChangeArrowheads="1"/>
          </p:cNvPicPr>
          <p:nvPr/>
        </p:nvPicPr>
        <p:blipFill>
          <a:blip r:embed="rId5"/>
          <a:srcRect/>
          <a:stretch>
            <a:fillRect/>
          </a:stretch>
        </p:blipFill>
        <p:spPr bwMode="auto">
          <a:xfrm>
            <a:off x="2843213" y="3500438"/>
            <a:ext cx="1546225" cy="904875"/>
          </a:xfrm>
          <a:prstGeom prst="rect">
            <a:avLst/>
          </a:prstGeom>
          <a:noFill/>
          <a:ln w="9525">
            <a:noFill/>
            <a:miter lim="800000"/>
            <a:headEnd/>
            <a:tailEnd/>
          </a:ln>
          <a:effectLst>
            <a:outerShdw dist="35921" dir="2700000" algn="ctr" rotWithShape="0">
              <a:srgbClr val="808080"/>
            </a:outerShdw>
          </a:effectLst>
        </p:spPr>
      </p:pic>
      <p:pic>
        <p:nvPicPr>
          <p:cNvPr id="5128" name="Picture 10" descr="759_200"/>
          <p:cNvPicPr>
            <a:picLocks noChangeAspect="1" noChangeArrowheads="1"/>
          </p:cNvPicPr>
          <p:nvPr/>
        </p:nvPicPr>
        <p:blipFill>
          <a:blip r:embed="rId6"/>
          <a:srcRect/>
          <a:stretch>
            <a:fillRect/>
          </a:stretch>
        </p:blipFill>
        <p:spPr bwMode="auto">
          <a:xfrm>
            <a:off x="395288" y="2708275"/>
            <a:ext cx="1038225" cy="1516063"/>
          </a:xfrm>
          <a:prstGeom prst="rect">
            <a:avLst/>
          </a:prstGeom>
          <a:noFill/>
          <a:ln w="9525">
            <a:noFill/>
            <a:miter lim="800000"/>
            <a:headEnd/>
            <a:tailEnd/>
          </a:ln>
          <a:effectLst>
            <a:outerShdw dist="35921" dir="2700000" algn="ctr" rotWithShape="0">
              <a:srgbClr val="808080"/>
            </a:outerShdw>
          </a:effectLst>
        </p:spPr>
      </p:pic>
      <p:pic>
        <p:nvPicPr>
          <p:cNvPr id="5129" name="Picture 11" descr="1740_200"/>
          <p:cNvPicPr>
            <a:picLocks noChangeAspect="1" noChangeArrowheads="1"/>
          </p:cNvPicPr>
          <p:nvPr/>
        </p:nvPicPr>
        <p:blipFill>
          <a:blip r:embed="rId7"/>
          <a:srcRect/>
          <a:stretch>
            <a:fillRect/>
          </a:stretch>
        </p:blipFill>
        <p:spPr bwMode="auto">
          <a:xfrm>
            <a:off x="1692275" y="2924175"/>
            <a:ext cx="1001713" cy="1296988"/>
          </a:xfrm>
          <a:prstGeom prst="rect">
            <a:avLst/>
          </a:prstGeom>
          <a:noFill/>
          <a:ln w="9525">
            <a:noFill/>
            <a:miter lim="800000"/>
            <a:headEnd/>
            <a:tailEnd/>
          </a:ln>
          <a:effectLst>
            <a:outerShdw dist="35921" dir="2700000" algn="ctr" rotWithShape="0">
              <a:srgbClr val="808080"/>
            </a:outerShdw>
          </a:effectLst>
        </p:spPr>
      </p:pic>
      <p:pic>
        <p:nvPicPr>
          <p:cNvPr id="5130" name="Picture 12" descr="70_200"/>
          <p:cNvPicPr>
            <a:picLocks noChangeAspect="1" noChangeArrowheads="1"/>
          </p:cNvPicPr>
          <p:nvPr/>
        </p:nvPicPr>
        <p:blipFill>
          <a:blip r:embed="rId8"/>
          <a:srcRect/>
          <a:stretch>
            <a:fillRect/>
          </a:stretch>
        </p:blipFill>
        <p:spPr bwMode="auto">
          <a:xfrm>
            <a:off x="3419475" y="2060575"/>
            <a:ext cx="976313" cy="1277938"/>
          </a:xfrm>
          <a:prstGeom prst="rect">
            <a:avLst/>
          </a:prstGeom>
          <a:noFill/>
          <a:ln w="9525">
            <a:noFill/>
            <a:miter lim="800000"/>
            <a:headEnd/>
            <a:tailEnd/>
          </a:ln>
          <a:effectLst>
            <a:outerShdw dist="35921" dir="2700000" algn="ctr" rotWithShape="0">
              <a:srgbClr val="808080"/>
            </a:outerShdw>
          </a:effectLst>
        </p:spPr>
      </p:pic>
      <p:pic>
        <p:nvPicPr>
          <p:cNvPr id="5131" name="Picture 7" descr="449_200"/>
          <p:cNvPicPr>
            <a:picLocks noChangeAspect="1" noChangeArrowheads="1"/>
          </p:cNvPicPr>
          <p:nvPr/>
        </p:nvPicPr>
        <p:blipFill>
          <a:blip r:embed="rId9"/>
          <a:srcRect/>
          <a:stretch>
            <a:fillRect/>
          </a:stretch>
        </p:blipFill>
        <p:spPr bwMode="auto">
          <a:xfrm>
            <a:off x="971550" y="1125538"/>
            <a:ext cx="1081088" cy="1368425"/>
          </a:xfrm>
          <a:prstGeom prst="rect">
            <a:avLst/>
          </a:prstGeom>
          <a:noFill/>
          <a:ln w="9525">
            <a:noFill/>
            <a:miter lim="800000"/>
            <a:headEnd/>
            <a:tailEnd/>
          </a:ln>
          <a:effectLst>
            <a:outerShdw dist="35921" dir="2700000" algn="ctr" rotWithShape="0">
              <a:srgbClr val="808080"/>
            </a:outerShdw>
          </a:effectLst>
        </p:spPr>
      </p:pic>
      <p:pic>
        <p:nvPicPr>
          <p:cNvPr id="5132" name="Picture 10" descr="896_200"/>
          <p:cNvPicPr>
            <a:picLocks noChangeAspect="1" noChangeArrowheads="1"/>
          </p:cNvPicPr>
          <p:nvPr/>
        </p:nvPicPr>
        <p:blipFill>
          <a:blip r:embed="rId10"/>
          <a:srcRect/>
          <a:stretch>
            <a:fillRect/>
          </a:stretch>
        </p:blipFill>
        <p:spPr bwMode="auto">
          <a:xfrm>
            <a:off x="611188" y="4508500"/>
            <a:ext cx="1020762" cy="1295400"/>
          </a:xfrm>
          <a:prstGeom prst="rect">
            <a:avLst/>
          </a:prstGeom>
          <a:noFill/>
          <a:ln w="9525">
            <a:noFill/>
            <a:miter lim="800000"/>
            <a:headEnd/>
            <a:tailEnd/>
          </a:ln>
          <a:effectLst>
            <a:outerShdw dist="35921" dir="2700000" algn="ctr" rotWithShape="0">
              <a:srgbClr val="808080"/>
            </a:outerShdw>
          </a:effectLst>
        </p:spPr>
      </p:pic>
      <p:pic>
        <p:nvPicPr>
          <p:cNvPr id="5133" name="Picture 13" descr="444_200"/>
          <p:cNvPicPr>
            <a:picLocks noChangeAspect="1" noChangeArrowheads="1"/>
          </p:cNvPicPr>
          <p:nvPr/>
        </p:nvPicPr>
        <p:blipFill>
          <a:blip r:embed="rId11"/>
          <a:srcRect/>
          <a:stretch>
            <a:fillRect/>
          </a:stretch>
        </p:blipFill>
        <p:spPr bwMode="auto">
          <a:xfrm>
            <a:off x="1979613" y="5013325"/>
            <a:ext cx="911225" cy="1296988"/>
          </a:xfrm>
          <a:prstGeom prst="rect">
            <a:avLst/>
          </a:prstGeom>
          <a:noFill/>
          <a:ln w="9525">
            <a:noFill/>
            <a:miter lim="800000"/>
            <a:headEnd/>
            <a:tailEnd/>
          </a:ln>
          <a:effectLst>
            <a:outerShdw dist="35921" dir="2700000" algn="ctr" rotWithShape="0">
              <a:srgbClr val="808080"/>
            </a:outerShdw>
          </a:effectLst>
        </p:spPr>
      </p:pic>
      <p:pic>
        <p:nvPicPr>
          <p:cNvPr id="5134" name="Picture 11" descr="752_200"/>
          <p:cNvPicPr>
            <a:picLocks noChangeAspect="1" noChangeArrowheads="1"/>
          </p:cNvPicPr>
          <p:nvPr/>
        </p:nvPicPr>
        <p:blipFill>
          <a:blip r:embed="rId12"/>
          <a:srcRect/>
          <a:stretch>
            <a:fillRect/>
          </a:stretch>
        </p:blipFill>
        <p:spPr bwMode="auto">
          <a:xfrm>
            <a:off x="3203575" y="5084763"/>
            <a:ext cx="941388" cy="1368425"/>
          </a:xfrm>
          <a:prstGeom prst="rect">
            <a:avLst/>
          </a:prstGeom>
          <a:noFill/>
          <a:ln w="9525">
            <a:noFill/>
            <a:miter lim="800000"/>
            <a:headEnd/>
            <a:tailEnd/>
          </a:ln>
          <a:effectLst>
            <a:outerShdw dist="35921" dir="2700000" algn="ctr" rotWithShape="0">
              <a:srgbClr val="808080"/>
            </a:outerShdw>
          </a:effectLst>
        </p:spPr>
      </p:pic>
      <p:pic>
        <p:nvPicPr>
          <p:cNvPr id="5135" name="Рисунок 7" descr="VG_logo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01013" y="5876925"/>
            <a:ext cx="863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Рисунок 17" descr="VGlogo_preschool.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49275"/>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p:cNvSpPr txBox="1">
            <a:spLocks noChangeArrowheads="1"/>
          </p:cNvSpPr>
          <p:nvPr/>
        </p:nvSpPr>
        <p:spPr bwMode="auto">
          <a:xfrm>
            <a:off x="4067175" y="620713"/>
            <a:ext cx="4784725" cy="590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ru-RU" altLang="ru-RU" sz="1600" b="1">
                <a:solidFill>
                  <a:srgbClr val="0000CC"/>
                </a:solidFill>
              </a:rPr>
              <a:t>Программа комплексного обучения и развития детей 5–6 лет (система УМК) </a:t>
            </a:r>
          </a:p>
          <a:p>
            <a:pPr eaLnBrk="1" hangingPunct="1"/>
            <a:r>
              <a:rPr lang="ru-RU" altLang="ru-RU" sz="1600" b="1">
                <a:solidFill>
                  <a:srgbClr val="FF0000"/>
                </a:solidFill>
              </a:rPr>
              <a:t>«Предшкольная пора»</a:t>
            </a:r>
          </a:p>
          <a:p>
            <a:pPr algn="ctr" eaLnBrk="1" hangingPunct="1"/>
            <a:r>
              <a:rPr lang="ru-RU" altLang="ru-RU" sz="1600" b="1">
                <a:solidFill>
                  <a:srgbClr val="0066CC"/>
                </a:solidFill>
              </a:rPr>
              <a:t>Познавательное развитие</a:t>
            </a:r>
          </a:p>
          <a:p>
            <a:pPr eaLnBrk="1" hangingPunct="1">
              <a:buFontTx/>
              <a:buChar char="•"/>
            </a:pPr>
            <a:r>
              <a:rPr lang="ru-RU" altLang="ru-RU" sz="1400" b="1"/>
              <a:t>«Знакомимся с математикой» Е.И.Щербакова</a:t>
            </a:r>
          </a:p>
          <a:p>
            <a:pPr eaLnBrk="1" hangingPunct="1"/>
            <a:r>
              <a:rPr lang="ru-RU" altLang="ru-RU" sz="1400"/>
              <a:t>    Развивающее пособие для детей старшего дошкольного возраста</a:t>
            </a:r>
          </a:p>
          <a:p>
            <a:pPr eaLnBrk="1" hangingPunct="1">
              <a:buFontTx/>
              <a:buChar char="•"/>
            </a:pPr>
            <a:r>
              <a:rPr lang="ru-RU" altLang="ru-RU" sz="1400" b="1"/>
              <a:t>Учимся думать  Н.Г.Салмина</a:t>
            </a:r>
          </a:p>
          <a:p>
            <a:pPr eaLnBrk="1" hangingPunct="1"/>
            <a:r>
              <a:rPr lang="ru-RU" altLang="ru-RU" sz="1400" b="1"/>
              <a:t>   «Что это такое?».</a:t>
            </a:r>
            <a:r>
              <a:rPr lang="ru-RU" altLang="ru-RU" sz="1400"/>
              <a:t> Пособие для детей</a:t>
            </a:r>
          </a:p>
          <a:p>
            <a:pPr eaLnBrk="1" hangingPunct="1"/>
            <a:r>
              <a:rPr lang="ru-RU" altLang="ru-RU" sz="1400"/>
              <a:t>   </a:t>
            </a:r>
            <a:r>
              <a:rPr lang="ru-RU" altLang="ru-RU" sz="1400" b="1"/>
              <a:t>«Что за чем следует?».</a:t>
            </a:r>
            <a:r>
              <a:rPr lang="ru-RU" altLang="ru-RU" sz="1400"/>
              <a:t> Пособие для детей (в двух частях) </a:t>
            </a:r>
          </a:p>
          <a:p>
            <a:pPr eaLnBrk="1" hangingPunct="1"/>
            <a:r>
              <a:rPr lang="ru-RU" altLang="ru-RU" sz="1400"/>
              <a:t>   </a:t>
            </a:r>
            <a:r>
              <a:rPr lang="ru-RU" altLang="ru-RU" sz="1400" b="1"/>
              <a:t>«Что с чем объединяется?».</a:t>
            </a:r>
            <a:r>
              <a:rPr lang="ru-RU" altLang="ru-RU" sz="1400"/>
              <a:t> Пособие для детей (в двух частях)</a:t>
            </a:r>
          </a:p>
          <a:p>
            <a:pPr eaLnBrk="1" hangingPunct="1"/>
            <a:r>
              <a:rPr lang="ru-RU" altLang="ru-RU" sz="1400"/>
              <a:t>  </a:t>
            </a:r>
            <a:r>
              <a:rPr lang="ru-RU" altLang="ru-RU" sz="1400" b="1"/>
              <a:t> «Что, как и с чем связано?». </a:t>
            </a:r>
            <a:r>
              <a:rPr lang="ru-RU" altLang="ru-RU" sz="1400"/>
              <a:t>Пособие для детей (в двух частях)</a:t>
            </a:r>
          </a:p>
          <a:p>
            <a:pPr eaLnBrk="1" hangingPunct="1">
              <a:buFontTx/>
              <a:buChar char="•"/>
            </a:pPr>
            <a:r>
              <a:rPr lang="ru-RU" altLang="ru-RU" sz="1400" b="1"/>
              <a:t>«Рассказы-загадки о природе»</a:t>
            </a:r>
            <a:endParaRPr lang="ru-RU" altLang="ru-RU" sz="1400"/>
          </a:p>
          <a:p>
            <a:pPr eaLnBrk="1" hangingPunct="1"/>
            <a:r>
              <a:rPr lang="ru-RU" altLang="ru-RU" sz="1400"/>
              <a:t> </a:t>
            </a:r>
            <a:r>
              <a:rPr lang="ru-RU" altLang="ru-RU" sz="1400" b="1"/>
              <a:t>Н.Ф. Виноградова</a:t>
            </a:r>
          </a:p>
          <a:p>
            <a:pPr eaLnBrk="1" hangingPunct="1"/>
            <a:r>
              <a:rPr lang="ru-RU" altLang="ru-RU" sz="1400"/>
              <a:t>   </a:t>
            </a:r>
            <a:r>
              <a:rPr lang="en-US" altLang="ru-RU" sz="1400"/>
              <a:t> </a:t>
            </a:r>
            <a:r>
              <a:rPr lang="ru-RU" altLang="ru-RU" sz="1400"/>
              <a:t> Книга для детей</a:t>
            </a:r>
          </a:p>
          <a:p>
            <a:pPr eaLnBrk="1" hangingPunct="1">
              <a:buFontTx/>
              <a:buChar char="•"/>
            </a:pPr>
            <a:r>
              <a:rPr lang="ru-RU" altLang="ru-RU" sz="1400" b="1"/>
              <a:t>Удивительные превращения </a:t>
            </a:r>
          </a:p>
          <a:p>
            <a:pPr eaLnBrk="1" hangingPunct="1"/>
            <a:r>
              <a:rPr lang="ru-RU" altLang="ru-RU" sz="1400" b="1"/>
              <a:t> Д.С. Златопольский</a:t>
            </a:r>
          </a:p>
          <a:p>
            <a:pPr eaLnBrk="1" hangingPunct="1"/>
            <a:r>
              <a:rPr lang="ru-RU" altLang="ru-RU" sz="1400" b="1"/>
              <a:t>   «Детям о секретах вещества»</a:t>
            </a:r>
          </a:p>
          <a:p>
            <a:pPr eaLnBrk="1" hangingPunct="1"/>
            <a:r>
              <a:rPr lang="ru-RU" altLang="ru-RU" sz="1400"/>
              <a:t>   </a:t>
            </a:r>
            <a:r>
              <a:rPr lang="ru-RU" altLang="ru-RU" sz="1400" b="1"/>
              <a:t>«Детям о секретах земного притяжения»</a:t>
            </a:r>
          </a:p>
          <a:p>
            <a:pPr eaLnBrk="1" hangingPunct="1"/>
            <a:r>
              <a:rPr lang="ru-RU" altLang="ru-RU" sz="1400"/>
              <a:t>   </a:t>
            </a:r>
            <a:r>
              <a:rPr lang="ru-RU" altLang="ru-RU" sz="1400" b="1"/>
              <a:t>«Детям о секретах механической энергии»</a:t>
            </a:r>
          </a:p>
          <a:p>
            <a:pPr eaLnBrk="1" hangingPunct="1"/>
            <a:r>
              <a:rPr lang="ru-RU" altLang="ru-RU" sz="1400"/>
              <a:t>   Рабочие тетради</a:t>
            </a:r>
          </a:p>
          <a:p>
            <a:pPr eaLnBrk="1" hangingPunct="1"/>
            <a:endParaRPr lang="ru-RU" altLang="ru-RU" sz="1400" b="1"/>
          </a:p>
          <a:p>
            <a:pPr eaLnBrk="1" hangingPunct="1"/>
            <a:r>
              <a:rPr lang="ru-RU" altLang="ru-RU" sz="1200" b="1"/>
              <a:t>.</a:t>
            </a:r>
          </a:p>
          <a:p>
            <a:pPr eaLnBrk="1" hangingPunct="1"/>
            <a:endParaRPr lang="ru-RU" altLang="ru-RU" sz="1200" b="1"/>
          </a:p>
        </p:txBody>
      </p:sp>
      <p:pic>
        <p:nvPicPr>
          <p:cNvPr id="6148" name="Picture 9" descr="446_200"/>
          <p:cNvPicPr>
            <a:picLocks noChangeAspect="1" noChangeArrowheads="1"/>
          </p:cNvPicPr>
          <p:nvPr/>
        </p:nvPicPr>
        <p:blipFill>
          <a:blip r:embed="rId4"/>
          <a:srcRect/>
          <a:stretch>
            <a:fillRect/>
          </a:stretch>
        </p:blipFill>
        <p:spPr bwMode="auto">
          <a:xfrm>
            <a:off x="250825" y="260350"/>
            <a:ext cx="1600200" cy="2016125"/>
          </a:xfrm>
          <a:prstGeom prst="rect">
            <a:avLst/>
          </a:prstGeom>
          <a:noFill/>
          <a:ln w="9525">
            <a:noFill/>
            <a:miter lim="800000"/>
            <a:headEnd/>
            <a:tailEnd/>
          </a:ln>
          <a:effectLst>
            <a:outerShdw dist="35921" dir="2700000" algn="ctr" rotWithShape="0">
              <a:srgbClr val="808080"/>
            </a:outerShdw>
          </a:effectLst>
        </p:spPr>
      </p:pic>
      <p:pic>
        <p:nvPicPr>
          <p:cNvPr id="6149" name="Picture 10" descr="758_200"/>
          <p:cNvPicPr>
            <a:picLocks noChangeAspect="1" noChangeArrowheads="1"/>
          </p:cNvPicPr>
          <p:nvPr/>
        </p:nvPicPr>
        <p:blipFill>
          <a:blip r:embed="rId5"/>
          <a:srcRect/>
          <a:stretch>
            <a:fillRect/>
          </a:stretch>
        </p:blipFill>
        <p:spPr bwMode="auto">
          <a:xfrm>
            <a:off x="1979613" y="188913"/>
            <a:ext cx="1581150" cy="2016125"/>
          </a:xfrm>
          <a:prstGeom prst="rect">
            <a:avLst/>
          </a:prstGeom>
          <a:noFill/>
          <a:ln w="9525">
            <a:noFill/>
            <a:miter lim="800000"/>
            <a:headEnd/>
            <a:tailEnd/>
          </a:ln>
          <a:effectLst>
            <a:outerShdw dist="35921" dir="2700000" algn="ctr" rotWithShape="0">
              <a:srgbClr val="808080"/>
            </a:outerShdw>
          </a:effectLst>
        </p:spPr>
      </p:pic>
      <p:pic>
        <p:nvPicPr>
          <p:cNvPr id="6150" name="Picture 11" descr="2029_200"/>
          <p:cNvPicPr>
            <a:picLocks noChangeAspect="1" noChangeArrowheads="1"/>
          </p:cNvPicPr>
          <p:nvPr/>
        </p:nvPicPr>
        <p:blipFill>
          <a:blip r:embed="rId6"/>
          <a:srcRect/>
          <a:stretch>
            <a:fillRect/>
          </a:stretch>
        </p:blipFill>
        <p:spPr bwMode="auto">
          <a:xfrm>
            <a:off x="611188" y="1916113"/>
            <a:ext cx="1530350" cy="1943100"/>
          </a:xfrm>
          <a:prstGeom prst="rect">
            <a:avLst/>
          </a:prstGeom>
          <a:noFill/>
          <a:ln w="9525">
            <a:noFill/>
            <a:miter lim="800000"/>
            <a:headEnd/>
            <a:tailEnd/>
          </a:ln>
          <a:effectLst>
            <a:outerShdw dist="35921" dir="2700000" algn="ctr" rotWithShape="0">
              <a:srgbClr val="808080"/>
            </a:outerShdw>
          </a:effectLst>
        </p:spPr>
      </p:pic>
      <p:pic>
        <p:nvPicPr>
          <p:cNvPr id="6151" name="Picture 12" descr="750_200"/>
          <p:cNvPicPr>
            <a:picLocks noChangeAspect="1" noChangeArrowheads="1"/>
          </p:cNvPicPr>
          <p:nvPr/>
        </p:nvPicPr>
        <p:blipFill>
          <a:blip r:embed="rId7"/>
          <a:srcRect/>
          <a:stretch>
            <a:fillRect/>
          </a:stretch>
        </p:blipFill>
        <p:spPr bwMode="auto">
          <a:xfrm>
            <a:off x="2268538" y="1916113"/>
            <a:ext cx="1584325" cy="1943100"/>
          </a:xfrm>
          <a:prstGeom prst="rect">
            <a:avLst/>
          </a:prstGeom>
          <a:noFill/>
          <a:ln w="9525">
            <a:noFill/>
            <a:miter lim="800000"/>
            <a:headEnd/>
            <a:tailEnd/>
          </a:ln>
          <a:effectLst>
            <a:outerShdw dist="35921" dir="2700000" algn="ctr" rotWithShape="0">
              <a:srgbClr val="808080"/>
            </a:outerShdw>
          </a:effectLst>
        </p:spPr>
      </p:pic>
      <p:pic>
        <p:nvPicPr>
          <p:cNvPr id="6152" name="Picture 13" descr="726_200"/>
          <p:cNvPicPr>
            <a:picLocks noChangeAspect="1" noChangeArrowheads="1"/>
          </p:cNvPicPr>
          <p:nvPr/>
        </p:nvPicPr>
        <p:blipFill>
          <a:blip r:embed="rId8"/>
          <a:srcRect/>
          <a:stretch>
            <a:fillRect/>
          </a:stretch>
        </p:blipFill>
        <p:spPr bwMode="auto">
          <a:xfrm>
            <a:off x="250825" y="3573463"/>
            <a:ext cx="1530350" cy="1944687"/>
          </a:xfrm>
          <a:prstGeom prst="rect">
            <a:avLst/>
          </a:prstGeom>
          <a:noFill/>
          <a:ln w="9525">
            <a:noFill/>
            <a:miter lim="800000"/>
            <a:headEnd/>
            <a:tailEnd/>
          </a:ln>
          <a:effectLst>
            <a:outerShdw dist="35921" dir="2700000" algn="ctr" rotWithShape="0">
              <a:srgbClr val="808080"/>
            </a:outerShdw>
          </a:effectLst>
        </p:spPr>
      </p:pic>
      <p:pic>
        <p:nvPicPr>
          <p:cNvPr id="6153" name="Picture 14" descr="728_200"/>
          <p:cNvPicPr>
            <a:picLocks noChangeAspect="1" noChangeArrowheads="1"/>
          </p:cNvPicPr>
          <p:nvPr/>
        </p:nvPicPr>
        <p:blipFill>
          <a:blip r:embed="rId9"/>
          <a:srcRect/>
          <a:stretch>
            <a:fillRect/>
          </a:stretch>
        </p:blipFill>
        <p:spPr bwMode="auto">
          <a:xfrm>
            <a:off x="1042988" y="3933825"/>
            <a:ext cx="1584325" cy="1897063"/>
          </a:xfrm>
          <a:prstGeom prst="rect">
            <a:avLst/>
          </a:prstGeom>
          <a:noFill/>
          <a:ln w="9525">
            <a:noFill/>
            <a:miter lim="800000"/>
            <a:headEnd/>
            <a:tailEnd/>
          </a:ln>
          <a:effectLst>
            <a:outerShdw dist="35921" dir="2700000" algn="ctr" rotWithShape="0">
              <a:srgbClr val="808080"/>
            </a:outerShdw>
          </a:effectLst>
        </p:spPr>
      </p:pic>
      <p:pic>
        <p:nvPicPr>
          <p:cNvPr id="6154" name="Picture 15" descr="754_200"/>
          <p:cNvPicPr>
            <a:picLocks noChangeAspect="1" noChangeArrowheads="1"/>
          </p:cNvPicPr>
          <p:nvPr/>
        </p:nvPicPr>
        <p:blipFill>
          <a:blip r:embed="rId10"/>
          <a:srcRect/>
          <a:stretch>
            <a:fillRect/>
          </a:stretch>
        </p:blipFill>
        <p:spPr bwMode="auto">
          <a:xfrm>
            <a:off x="1692275" y="4149725"/>
            <a:ext cx="1546225" cy="1878013"/>
          </a:xfrm>
          <a:prstGeom prst="rect">
            <a:avLst/>
          </a:prstGeom>
          <a:noFill/>
          <a:ln w="9525">
            <a:noFill/>
            <a:miter lim="800000"/>
            <a:headEnd/>
            <a:tailEnd/>
          </a:ln>
          <a:effectLst>
            <a:outerShdw dist="35921" dir="2700000" algn="ctr" rotWithShape="0">
              <a:srgbClr val="808080"/>
            </a:outerShdw>
          </a:effectLst>
        </p:spPr>
      </p:pic>
      <p:pic>
        <p:nvPicPr>
          <p:cNvPr id="6155" name="Picture 16" descr="727_200"/>
          <p:cNvPicPr>
            <a:picLocks noChangeAspect="1" noChangeArrowheads="1"/>
          </p:cNvPicPr>
          <p:nvPr/>
        </p:nvPicPr>
        <p:blipFill>
          <a:blip r:embed="rId11"/>
          <a:srcRect/>
          <a:stretch>
            <a:fillRect/>
          </a:stretch>
        </p:blipFill>
        <p:spPr bwMode="auto">
          <a:xfrm>
            <a:off x="2339975" y="4437063"/>
            <a:ext cx="1484313" cy="1878012"/>
          </a:xfrm>
          <a:prstGeom prst="rect">
            <a:avLst/>
          </a:prstGeom>
          <a:noFill/>
          <a:ln w="9525">
            <a:noFill/>
            <a:miter lim="800000"/>
            <a:headEnd/>
            <a:tailEnd/>
          </a:ln>
          <a:effectLst>
            <a:outerShdw dist="35921" dir="2700000" algn="ctr" rotWithShape="0">
              <a:srgbClr val="808080"/>
            </a:outerShdw>
          </a:effectLst>
        </p:spPr>
      </p:pic>
      <p:pic>
        <p:nvPicPr>
          <p:cNvPr id="6156" name="Рисунок 7" descr="VG_logo3.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101013" y="5805488"/>
            <a:ext cx="863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84213" y="260350"/>
            <a:ext cx="7772400" cy="936625"/>
          </a:xfrm>
        </p:spPr>
        <p:txBody>
          <a:bodyPr/>
          <a:lstStyle/>
          <a:p>
            <a:pPr eaLnBrk="1" hangingPunct="1"/>
            <a:r>
              <a:rPr lang="ru-RU" altLang="ru-RU" sz="2000" b="1" smtClean="0">
                <a:solidFill>
                  <a:schemeClr val="tx1"/>
                </a:solidFill>
              </a:rPr>
              <a:t>Программа комплексного обучения и развития детей 5–6 лет (система УМК)</a:t>
            </a:r>
            <a:r>
              <a:rPr lang="ru-RU" altLang="ru-RU" sz="1600" b="1" smtClean="0">
                <a:solidFill>
                  <a:srgbClr val="0000CC"/>
                </a:solidFill>
              </a:rPr>
              <a:t/>
            </a:r>
            <a:br>
              <a:rPr lang="ru-RU" altLang="ru-RU" sz="1600" b="1" smtClean="0">
                <a:solidFill>
                  <a:srgbClr val="0000CC"/>
                </a:solidFill>
              </a:rPr>
            </a:br>
            <a:r>
              <a:rPr lang="ru-RU" altLang="ru-RU" sz="1600" b="1" smtClean="0">
                <a:solidFill>
                  <a:srgbClr val="FF0000"/>
                </a:solidFill>
              </a:rPr>
              <a:t>«Предшкольная пора»</a:t>
            </a:r>
            <a:br>
              <a:rPr lang="ru-RU" altLang="ru-RU" sz="1600" b="1" smtClean="0">
                <a:solidFill>
                  <a:srgbClr val="FF0000"/>
                </a:solidFill>
              </a:rPr>
            </a:br>
            <a:endParaRPr lang="ru-RU" altLang="ru-RU" sz="1600" b="1" smtClean="0">
              <a:solidFill>
                <a:srgbClr val="FF0000"/>
              </a:solidFill>
            </a:endParaRPr>
          </a:p>
        </p:txBody>
      </p:sp>
      <p:sp>
        <p:nvSpPr>
          <p:cNvPr id="7172" name="Rectangle 4"/>
          <p:cNvSpPr>
            <a:spLocks noGrp="1" noChangeArrowheads="1"/>
          </p:cNvSpPr>
          <p:nvPr>
            <p:ph type="subTitle" idx="1"/>
          </p:nvPr>
        </p:nvSpPr>
        <p:spPr>
          <a:xfrm>
            <a:off x="323850" y="1628775"/>
            <a:ext cx="5040313" cy="4392613"/>
          </a:xfrm>
          <a:solidFill>
            <a:schemeClr val="bg1"/>
          </a:solidFill>
        </p:spPr>
        <p:txBody>
          <a:bodyPr/>
          <a:lstStyle/>
          <a:p>
            <a:pPr algn="l" eaLnBrk="1" hangingPunct="1">
              <a:lnSpc>
                <a:spcPct val="80000"/>
              </a:lnSpc>
            </a:pPr>
            <a:r>
              <a:rPr lang="ru-RU" altLang="ru-RU" sz="1800" b="1" smtClean="0">
                <a:solidFill>
                  <a:srgbClr val="0000FF"/>
                </a:solidFill>
              </a:rPr>
              <a:t>Художественно-эстетическое развитие</a:t>
            </a:r>
          </a:p>
          <a:p>
            <a:pPr algn="l" eaLnBrk="1" hangingPunct="1">
              <a:lnSpc>
                <a:spcPct val="80000"/>
              </a:lnSpc>
            </a:pPr>
            <a:endParaRPr lang="ru-RU" altLang="ru-RU" sz="1800" b="1" smtClean="0">
              <a:solidFill>
                <a:srgbClr val="0000FF"/>
              </a:solidFill>
            </a:endParaRPr>
          </a:p>
          <a:p>
            <a:pPr algn="l" eaLnBrk="1" hangingPunct="1">
              <a:lnSpc>
                <a:spcPct val="80000"/>
              </a:lnSpc>
            </a:pPr>
            <a:r>
              <a:rPr lang="ru-RU" altLang="ru-RU" sz="1600" b="1" smtClean="0"/>
              <a:t>«Учимся рисовать» Салмина Н.Г., Глебова А.О.</a:t>
            </a:r>
          </a:p>
          <a:p>
            <a:pPr algn="l" eaLnBrk="1" hangingPunct="1">
              <a:lnSpc>
                <a:spcPct val="80000"/>
              </a:lnSpc>
            </a:pPr>
            <a:r>
              <a:rPr lang="ru-RU" altLang="ru-RU" sz="1600" b="1" smtClean="0"/>
              <a:t>    «Анализ форм и создание образа»</a:t>
            </a:r>
          </a:p>
          <a:p>
            <a:pPr algn="l" eaLnBrk="1" hangingPunct="1">
              <a:lnSpc>
                <a:spcPct val="80000"/>
              </a:lnSpc>
            </a:pPr>
            <a:r>
              <a:rPr lang="ru-RU" altLang="ru-RU" sz="1600" b="1" smtClean="0"/>
              <a:t>    «Клетки, точки и штрихи» </a:t>
            </a:r>
          </a:p>
          <a:p>
            <a:pPr algn="l" eaLnBrk="1" hangingPunct="1">
              <a:lnSpc>
                <a:spcPct val="80000"/>
              </a:lnSpc>
            </a:pPr>
            <a:r>
              <a:rPr lang="ru-RU" altLang="ru-RU" sz="1600" b="1" smtClean="0"/>
              <a:t>    «Рисование, аппликация и лепка»</a:t>
            </a:r>
          </a:p>
          <a:p>
            <a:pPr algn="l" eaLnBrk="1" hangingPunct="1">
              <a:lnSpc>
                <a:spcPct val="80000"/>
              </a:lnSpc>
            </a:pPr>
            <a:r>
              <a:rPr lang="ru-RU" altLang="ru-RU" sz="1600" b="1" smtClean="0"/>
              <a:t>    «Графика, живопись и народные промыслы»</a:t>
            </a:r>
          </a:p>
          <a:p>
            <a:pPr algn="l" eaLnBrk="1" hangingPunct="1">
              <a:lnSpc>
                <a:spcPct val="80000"/>
              </a:lnSpc>
            </a:pPr>
            <a:r>
              <a:rPr lang="ru-RU" altLang="ru-RU" sz="1600" smtClean="0"/>
              <a:t>      Рабочие тетради</a:t>
            </a:r>
          </a:p>
          <a:p>
            <a:pPr algn="l" eaLnBrk="1" hangingPunct="1">
              <a:lnSpc>
                <a:spcPct val="80000"/>
              </a:lnSpc>
            </a:pPr>
            <a:endParaRPr lang="ru-RU" altLang="ru-RU" sz="1600" b="1" smtClean="0"/>
          </a:p>
          <a:p>
            <a:pPr algn="l" eaLnBrk="1" hangingPunct="1">
              <a:lnSpc>
                <a:spcPct val="80000"/>
              </a:lnSpc>
            </a:pPr>
            <a:r>
              <a:rPr lang="ru-RU" altLang="ru-RU" sz="1600" b="1" smtClean="0"/>
              <a:t>Умелые ручки </a:t>
            </a:r>
          </a:p>
          <a:p>
            <a:pPr algn="l" eaLnBrk="1" hangingPunct="1">
              <a:lnSpc>
                <a:spcPct val="80000"/>
              </a:lnSpc>
            </a:pPr>
            <a:r>
              <a:rPr lang="ru-RU" altLang="ru-RU" sz="1600" b="1" smtClean="0"/>
              <a:t>    «Рисуем по звездам»  </a:t>
            </a:r>
            <a:r>
              <a:rPr lang="ru-RU" altLang="ru-RU" sz="1600" smtClean="0"/>
              <a:t>Рабочие тетради № 1, 2</a:t>
            </a:r>
            <a:endParaRPr lang="ru-RU" altLang="ru-RU" sz="1600" smtClean="0">
              <a:solidFill>
                <a:srgbClr val="FF0000"/>
              </a:solidFill>
            </a:endParaRPr>
          </a:p>
          <a:p>
            <a:pPr algn="l" eaLnBrk="1" hangingPunct="1">
              <a:lnSpc>
                <a:spcPct val="80000"/>
              </a:lnSpc>
            </a:pPr>
            <a:r>
              <a:rPr lang="ru-RU" altLang="ru-RU" sz="1600" b="1" smtClean="0"/>
              <a:t>    «Рисуем по сетке»  </a:t>
            </a:r>
            <a:r>
              <a:rPr lang="ru-RU" altLang="ru-RU" sz="1600" smtClean="0"/>
              <a:t>Рабочие тетради (альбомы) № 1, 2</a:t>
            </a:r>
            <a:endParaRPr lang="ru-RU" altLang="ru-RU" sz="1600" smtClean="0">
              <a:solidFill>
                <a:srgbClr val="FF0000"/>
              </a:solidFill>
            </a:endParaRPr>
          </a:p>
          <a:p>
            <a:pPr algn="l" eaLnBrk="1" hangingPunct="1">
              <a:lnSpc>
                <a:spcPct val="80000"/>
              </a:lnSpc>
            </a:pPr>
            <a:r>
              <a:rPr lang="ru-RU" altLang="ru-RU" sz="1600" b="1" smtClean="0"/>
              <a:t>    «Форма и штриховка»  </a:t>
            </a:r>
            <a:r>
              <a:rPr lang="ru-RU" altLang="ru-RU" sz="1600" smtClean="0"/>
              <a:t>Рабочая тетрадь (альбом)</a:t>
            </a:r>
            <a:endParaRPr lang="ru-RU" altLang="ru-RU" sz="1600" smtClean="0">
              <a:solidFill>
                <a:srgbClr val="FF0000"/>
              </a:solidFill>
            </a:endParaRPr>
          </a:p>
          <a:p>
            <a:pPr algn="l" eaLnBrk="1" hangingPunct="1">
              <a:lnSpc>
                <a:spcPct val="80000"/>
              </a:lnSpc>
            </a:pPr>
            <a:endParaRPr lang="ru-RU" altLang="ru-RU" sz="1600" b="1" i="1" smtClean="0">
              <a:solidFill>
                <a:srgbClr val="FF0000"/>
              </a:solidFill>
            </a:endParaRPr>
          </a:p>
          <a:p>
            <a:pPr algn="l" eaLnBrk="1" hangingPunct="1">
              <a:lnSpc>
                <a:spcPct val="80000"/>
              </a:lnSpc>
            </a:pPr>
            <a:endParaRPr lang="ru-RU" altLang="ru-RU" sz="1600" smtClean="0"/>
          </a:p>
          <a:p>
            <a:pPr algn="l" eaLnBrk="1" hangingPunct="1">
              <a:lnSpc>
                <a:spcPct val="80000"/>
              </a:lnSpc>
            </a:pPr>
            <a:endParaRPr lang="ru-RU" altLang="ru-RU" sz="1600" smtClean="0"/>
          </a:p>
        </p:txBody>
      </p:sp>
      <p:pic>
        <p:nvPicPr>
          <p:cNvPr id="7173" name="Picture 3" descr="825_200"/>
          <p:cNvPicPr>
            <a:picLocks noChangeAspect="1" noChangeArrowheads="1"/>
          </p:cNvPicPr>
          <p:nvPr/>
        </p:nvPicPr>
        <p:blipFill>
          <a:blip r:embed="rId4"/>
          <a:srcRect/>
          <a:stretch>
            <a:fillRect/>
          </a:stretch>
        </p:blipFill>
        <p:spPr bwMode="auto">
          <a:xfrm>
            <a:off x="5292725" y="1052513"/>
            <a:ext cx="1905000" cy="1476375"/>
          </a:xfrm>
          <a:prstGeom prst="rect">
            <a:avLst/>
          </a:prstGeom>
          <a:noFill/>
          <a:ln w="9525">
            <a:noFill/>
            <a:miter lim="800000"/>
            <a:headEnd/>
            <a:tailEnd/>
          </a:ln>
          <a:effectLst>
            <a:outerShdw dist="35921" dir="2700000" algn="ctr" rotWithShape="0">
              <a:srgbClr val="808080"/>
            </a:outerShdw>
          </a:effectLst>
        </p:spPr>
      </p:pic>
      <p:pic>
        <p:nvPicPr>
          <p:cNvPr id="7174" name="Picture 7" descr="801_200"/>
          <p:cNvPicPr>
            <a:picLocks noChangeAspect="1" noChangeArrowheads="1"/>
          </p:cNvPicPr>
          <p:nvPr/>
        </p:nvPicPr>
        <p:blipFill>
          <a:blip r:embed="rId5"/>
          <a:srcRect/>
          <a:stretch>
            <a:fillRect/>
          </a:stretch>
        </p:blipFill>
        <p:spPr bwMode="auto">
          <a:xfrm>
            <a:off x="6804025" y="1773238"/>
            <a:ext cx="1905000" cy="1466850"/>
          </a:xfrm>
          <a:prstGeom prst="rect">
            <a:avLst/>
          </a:prstGeom>
          <a:noFill/>
          <a:ln w="9525">
            <a:noFill/>
            <a:miter lim="800000"/>
            <a:headEnd/>
            <a:tailEnd/>
          </a:ln>
          <a:effectLst>
            <a:outerShdw dist="35921" dir="2700000" algn="ctr" rotWithShape="0">
              <a:srgbClr val="808080"/>
            </a:outerShdw>
          </a:effectLst>
        </p:spPr>
      </p:pic>
      <p:pic>
        <p:nvPicPr>
          <p:cNvPr id="7175" name="Picture 5" descr="824_200"/>
          <p:cNvPicPr>
            <a:picLocks noChangeAspect="1" noChangeArrowheads="1"/>
          </p:cNvPicPr>
          <p:nvPr/>
        </p:nvPicPr>
        <p:blipFill>
          <a:blip r:embed="rId6"/>
          <a:srcRect/>
          <a:stretch>
            <a:fillRect/>
          </a:stretch>
        </p:blipFill>
        <p:spPr bwMode="auto">
          <a:xfrm>
            <a:off x="5508625" y="2852738"/>
            <a:ext cx="1905000" cy="1390650"/>
          </a:xfrm>
          <a:prstGeom prst="rect">
            <a:avLst/>
          </a:prstGeom>
          <a:noFill/>
          <a:ln w="9525">
            <a:noFill/>
            <a:miter lim="800000"/>
            <a:headEnd/>
            <a:tailEnd/>
          </a:ln>
          <a:effectLst>
            <a:outerShdw dist="35921" dir="2700000" algn="ctr" rotWithShape="0">
              <a:srgbClr val="808080"/>
            </a:outerShdw>
          </a:effectLst>
        </p:spPr>
      </p:pic>
      <p:pic>
        <p:nvPicPr>
          <p:cNvPr id="7176" name="Picture 9" descr="1357_200"/>
          <p:cNvPicPr>
            <a:picLocks noChangeAspect="1" noChangeArrowheads="1"/>
          </p:cNvPicPr>
          <p:nvPr/>
        </p:nvPicPr>
        <p:blipFill>
          <a:blip r:embed="rId7"/>
          <a:srcRect/>
          <a:stretch>
            <a:fillRect/>
          </a:stretch>
        </p:blipFill>
        <p:spPr bwMode="auto">
          <a:xfrm>
            <a:off x="7239000" y="3789363"/>
            <a:ext cx="1905000" cy="1466850"/>
          </a:xfrm>
          <a:prstGeom prst="rect">
            <a:avLst/>
          </a:prstGeom>
          <a:noFill/>
          <a:ln w="9525">
            <a:noFill/>
            <a:miter lim="800000"/>
            <a:headEnd/>
            <a:tailEnd/>
          </a:ln>
          <a:effectLst>
            <a:outerShdw dist="35921" dir="2700000" algn="ctr" rotWithShape="0">
              <a:srgbClr val="808080"/>
            </a:outerShdw>
          </a:effectLst>
        </p:spPr>
      </p:pic>
      <p:pic>
        <p:nvPicPr>
          <p:cNvPr id="7177" name="Picture 8" descr="798_200"/>
          <p:cNvPicPr>
            <a:picLocks noChangeAspect="1" noChangeArrowheads="1"/>
          </p:cNvPicPr>
          <p:nvPr/>
        </p:nvPicPr>
        <p:blipFill>
          <a:blip r:embed="rId8"/>
          <a:srcRect/>
          <a:stretch>
            <a:fillRect/>
          </a:stretch>
        </p:blipFill>
        <p:spPr bwMode="auto">
          <a:xfrm>
            <a:off x="5435600" y="4508500"/>
            <a:ext cx="1571625" cy="2043113"/>
          </a:xfrm>
          <a:prstGeom prst="rect">
            <a:avLst/>
          </a:prstGeom>
          <a:noFill/>
          <a:ln w="9525">
            <a:noFill/>
            <a:miter lim="800000"/>
            <a:headEnd/>
            <a:tailEnd/>
          </a:ln>
          <a:effectLst>
            <a:outerShdw dist="35921" dir="2700000" algn="ctr" rotWithShape="0">
              <a:srgbClr val="808080"/>
            </a:outerShdw>
          </a:effectLst>
        </p:spPr>
      </p:pic>
      <p:pic>
        <p:nvPicPr>
          <p:cNvPr id="7178" name="Рисунок 11" descr="VG_logo3.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27988" y="5949950"/>
            <a:ext cx="9366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Рисунок 12" descr="VGlogo_preschoo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49275"/>
            <a:ext cx="1009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971550" y="188913"/>
            <a:ext cx="7772400" cy="1223962"/>
          </a:xfrm>
        </p:spPr>
        <p:txBody>
          <a:bodyPr/>
          <a:lstStyle/>
          <a:p>
            <a:pPr eaLnBrk="1" hangingPunct="1"/>
            <a:r>
              <a:rPr lang="ru-RU" altLang="ru-RU" sz="1800" b="1" smtClean="0">
                <a:solidFill>
                  <a:schemeClr val="tx1"/>
                </a:solidFill>
              </a:rPr>
              <a:t>Комплект тетрадей для занятий с детьми</a:t>
            </a:r>
            <a:br>
              <a:rPr lang="ru-RU" altLang="ru-RU" sz="1800" b="1" smtClean="0">
                <a:solidFill>
                  <a:schemeClr val="tx1"/>
                </a:solidFill>
              </a:rPr>
            </a:br>
            <a:r>
              <a:rPr lang="ru-RU" altLang="ru-RU" sz="1800" b="1" smtClean="0">
                <a:solidFill>
                  <a:srgbClr val="FF0000"/>
                </a:solidFill>
              </a:rPr>
              <a:t>«Будущий первоклассник»</a:t>
            </a:r>
            <a:r>
              <a:rPr lang="ru-RU" altLang="ru-RU" sz="1600" b="1" smtClean="0">
                <a:solidFill>
                  <a:srgbClr val="FF0000"/>
                </a:solidFill>
              </a:rPr>
              <a:t/>
            </a:r>
            <a:br>
              <a:rPr lang="ru-RU" altLang="ru-RU" sz="1600" b="1" smtClean="0">
                <a:solidFill>
                  <a:srgbClr val="FF0000"/>
                </a:solidFill>
              </a:rPr>
            </a:br>
            <a:r>
              <a:rPr lang="ru-RU" altLang="ru-RU" sz="1800" b="1" i="1" smtClean="0"/>
              <a:t>Автор комплекта — М.М. Безруких</a:t>
            </a:r>
            <a:r>
              <a:rPr lang="ru-RU" altLang="ru-RU" sz="1800" b="1" i="1" smtClean="0">
                <a:solidFill>
                  <a:srgbClr val="0000CC"/>
                </a:solidFill>
              </a:rPr>
              <a:t/>
            </a:r>
            <a:br>
              <a:rPr lang="ru-RU" altLang="ru-RU" sz="1800" b="1" i="1" smtClean="0">
                <a:solidFill>
                  <a:srgbClr val="0000CC"/>
                </a:solidFill>
              </a:rPr>
            </a:br>
            <a:endParaRPr lang="ru-RU" altLang="ru-RU" sz="1800" b="1" i="1" smtClean="0">
              <a:solidFill>
                <a:srgbClr val="0000CC"/>
              </a:solidFill>
            </a:endParaRPr>
          </a:p>
        </p:txBody>
      </p:sp>
      <p:sp>
        <p:nvSpPr>
          <p:cNvPr id="8196" name="Rectangle 4"/>
          <p:cNvSpPr>
            <a:spLocks noGrp="1" noChangeArrowheads="1"/>
          </p:cNvSpPr>
          <p:nvPr>
            <p:ph type="subTitle" idx="1"/>
          </p:nvPr>
        </p:nvSpPr>
        <p:spPr>
          <a:xfrm>
            <a:off x="2743200" y="1125538"/>
            <a:ext cx="6076950" cy="3168650"/>
          </a:xfrm>
          <a:solidFill>
            <a:schemeClr val="bg1"/>
          </a:solidFill>
        </p:spPr>
        <p:txBody>
          <a:bodyPr/>
          <a:lstStyle/>
          <a:p>
            <a:pPr algn="l" eaLnBrk="1" hangingPunct="1">
              <a:lnSpc>
                <a:spcPct val="80000"/>
              </a:lnSpc>
            </a:pPr>
            <a:r>
              <a:rPr lang="ru-RU" altLang="ru-RU" sz="1400" smtClean="0"/>
              <a:t>• </a:t>
            </a:r>
            <a:r>
              <a:rPr lang="ru-RU" altLang="ru-RU" sz="1600" b="1" smtClean="0"/>
              <a:t>«Готов ли ребёнок к школе?»</a:t>
            </a:r>
          </a:p>
          <a:p>
            <a:pPr algn="l" eaLnBrk="1" hangingPunct="1">
              <a:lnSpc>
                <a:spcPct val="80000"/>
              </a:lnSpc>
            </a:pPr>
            <a:r>
              <a:rPr lang="ru-RU" altLang="ru-RU" sz="1600" smtClean="0"/>
              <a:t>    Рабочая тетрадь с методическими рекомендациями</a:t>
            </a:r>
            <a:endParaRPr lang="ru-RU" altLang="ru-RU" sz="1600" b="1" smtClean="0"/>
          </a:p>
          <a:p>
            <a:pPr algn="l" eaLnBrk="1" hangingPunct="1">
              <a:lnSpc>
                <a:spcPct val="80000"/>
              </a:lnSpc>
            </a:pPr>
            <a:r>
              <a:rPr lang="ru-RU" altLang="ru-RU" sz="1600" smtClean="0"/>
              <a:t>•</a:t>
            </a:r>
            <a:r>
              <a:rPr lang="ru-RU" altLang="ru-RU" sz="1600" b="1" smtClean="0"/>
              <a:t> «Ребёнок</a:t>
            </a:r>
            <a:r>
              <a:rPr lang="en-US" altLang="ru-RU" sz="1600" b="1" smtClean="0"/>
              <a:t>-</a:t>
            </a:r>
            <a:r>
              <a:rPr lang="ru-RU" altLang="ru-RU" sz="1600" b="1" smtClean="0"/>
              <a:t>непоседа»</a:t>
            </a:r>
          </a:p>
          <a:p>
            <a:pPr algn="l" eaLnBrk="1" hangingPunct="1">
              <a:lnSpc>
                <a:spcPct val="80000"/>
              </a:lnSpc>
            </a:pPr>
            <a:r>
              <a:rPr lang="ru-RU" altLang="ru-RU" sz="1600" smtClean="0"/>
              <a:t>    Рабочая тетрадь с методическими рекомендациями</a:t>
            </a:r>
            <a:endParaRPr lang="ru-RU" altLang="ru-RU" sz="1600" b="1" smtClean="0"/>
          </a:p>
          <a:p>
            <a:pPr algn="l" eaLnBrk="1" hangingPunct="1">
              <a:lnSpc>
                <a:spcPct val="80000"/>
              </a:lnSpc>
            </a:pPr>
            <a:r>
              <a:rPr lang="ru-RU" altLang="ru-RU" sz="1600" smtClean="0"/>
              <a:t>•</a:t>
            </a:r>
            <a:r>
              <a:rPr lang="ru-RU" altLang="ru-RU" sz="1600" b="1" smtClean="0"/>
              <a:t> «Леворукий ребёнок»</a:t>
            </a:r>
          </a:p>
          <a:p>
            <a:pPr algn="l" eaLnBrk="1" hangingPunct="1">
              <a:lnSpc>
                <a:spcPct val="80000"/>
              </a:lnSpc>
            </a:pPr>
            <a:r>
              <a:rPr lang="ru-RU" altLang="ru-RU" sz="1600" smtClean="0"/>
              <a:t>    Рабочая тетрадь с методическими рекомендациями</a:t>
            </a:r>
          </a:p>
          <a:p>
            <a:pPr algn="l" eaLnBrk="1" hangingPunct="1">
              <a:lnSpc>
                <a:spcPct val="80000"/>
              </a:lnSpc>
            </a:pPr>
            <a:r>
              <a:rPr lang="ru-RU" altLang="ru-RU" sz="1600" b="1" smtClean="0"/>
              <a:t> «Леворукий ребенок в школе и дома»</a:t>
            </a:r>
          </a:p>
          <a:p>
            <a:pPr algn="l" eaLnBrk="1" hangingPunct="1">
              <a:lnSpc>
                <a:spcPct val="80000"/>
              </a:lnSpc>
            </a:pPr>
            <a:r>
              <a:rPr lang="ru-RU" altLang="ru-RU" sz="1600" b="1" smtClean="0"/>
              <a:t>    </a:t>
            </a:r>
            <a:r>
              <a:rPr lang="ru-RU" altLang="ru-RU" sz="1600" smtClean="0"/>
              <a:t>В книге даны практические рекомендации и задания по развитию речи, зрительно-моторных координаций, по подготовке к письму леворуких детей.</a:t>
            </a:r>
          </a:p>
          <a:p>
            <a:pPr algn="l" eaLnBrk="1" hangingPunct="1">
              <a:lnSpc>
                <a:spcPct val="80000"/>
              </a:lnSpc>
              <a:buFontTx/>
              <a:buChar char="•"/>
            </a:pPr>
            <a:r>
              <a:rPr lang="ru-RU" altLang="ru-RU" sz="1600" b="1" smtClean="0"/>
              <a:t> «Все о младшем школьнике»</a:t>
            </a:r>
          </a:p>
          <a:p>
            <a:pPr algn="l" eaLnBrk="1" hangingPunct="1">
              <a:lnSpc>
                <a:spcPct val="80000"/>
              </a:lnSpc>
            </a:pPr>
            <a:r>
              <a:rPr lang="ru-RU" altLang="ru-RU" sz="1600" smtClean="0"/>
              <a:t>Книга для родителей о том, как надо воспитывать и обучать детей.</a:t>
            </a:r>
          </a:p>
          <a:p>
            <a:pPr algn="l" eaLnBrk="1" hangingPunct="1">
              <a:lnSpc>
                <a:spcPct val="80000"/>
              </a:lnSpc>
            </a:pPr>
            <a:endParaRPr lang="ru-RU" altLang="ru-RU" sz="1600" smtClean="0"/>
          </a:p>
          <a:p>
            <a:pPr algn="l" eaLnBrk="1" hangingPunct="1">
              <a:lnSpc>
                <a:spcPct val="80000"/>
              </a:lnSpc>
            </a:pPr>
            <a:endParaRPr lang="ru-RU" altLang="ru-RU" sz="1600" smtClean="0"/>
          </a:p>
        </p:txBody>
      </p:sp>
      <p:pic>
        <p:nvPicPr>
          <p:cNvPr id="8197" name="Picture 12" descr="736_200"/>
          <p:cNvPicPr>
            <a:picLocks noChangeAspect="1" noChangeArrowheads="1"/>
          </p:cNvPicPr>
          <p:nvPr/>
        </p:nvPicPr>
        <p:blipFill>
          <a:blip r:embed="rId4"/>
          <a:srcRect/>
          <a:stretch>
            <a:fillRect/>
          </a:stretch>
        </p:blipFill>
        <p:spPr bwMode="auto">
          <a:xfrm>
            <a:off x="971550" y="1412875"/>
            <a:ext cx="1671638" cy="2089150"/>
          </a:xfrm>
          <a:prstGeom prst="rect">
            <a:avLst/>
          </a:prstGeom>
          <a:noFill/>
          <a:ln w="9525">
            <a:noFill/>
            <a:miter lim="800000"/>
            <a:headEnd/>
            <a:tailEnd/>
          </a:ln>
          <a:effectLst>
            <a:outerShdw dist="35921" dir="2700000" algn="ctr" rotWithShape="0">
              <a:srgbClr val="808080"/>
            </a:outerShdw>
          </a:effectLst>
        </p:spPr>
      </p:pic>
      <p:pic>
        <p:nvPicPr>
          <p:cNvPr id="8198" name="Picture 13" descr="737_200"/>
          <p:cNvPicPr>
            <a:picLocks noChangeAspect="1" noChangeArrowheads="1"/>
          </p:cNvPicPr>
          <p:nvPr/>
        </p:nvPicPr>
        <p:blipFill>
          <a:blip r:embed="rId5"/>
          <a:srcRect/>
          <a:stretch>
            <a:fillRect/>
          </a:stretch>
        </p:blipFill>
        <p:spPr bwMode="auto">
          <a:xfrm>
            <a:off x="250825" y="3141663"/>
            <a:ext cx="1536700" cy="1944687"/>
          </a:xfrm>
          <a:prstGeom prst="rect">
            <a:avLst/>
          </a:prstGeom>
          <a:noFill/>
          <a:ln w="9525">
            <a:noFill/>
            <a:miter lim="800000"/>
            <a:headEnd/>
            <a:tailEnd/>
          </a:ln>
          <a:effectLst>
            <a:outerShdw dist="35921" dir="2700000" algn="ctr" rotWithShape="0">
              <a:srgbClr val="808080"/>
            </a:outerShdw>
          </a:effectLst>
        </p:spPr>
      </p:pic>
      <p:pic>
        <p:nvPicPr>
          <p:cNvPr id="8199" name="Picture 14" descr="738_200"/>
          <p:cNvPicPr>
            <a:picLocks noChangeAspect="1" noChangeArrowheads="1"/>
          </p:cNvPicPr>
          <p:nvPr/>
        </p:nvPicPr>
        <p:blipFill>
          <a:blip r:embed="rId6"/>
          <a:srcRect/>
          <a:stretch>
            <a:fillRect/>
          </a:stretch>
        </p:blipFill>
        <p:spPr bwMode="auto">
          <a:xfrm>
            <a:off x="1476375" y="4292600"/>
            <a:ext cx="1763713" cy="2232025"/>
          </a:xfrm>
          <a:prstGeom prst="rect">
            <a:avLst/>
          </a:prstGeom>
          <a:noFill/>
          <a:ln w="9525">
            <a:noFill/>
            <a:miter lim="800000"/>
            <a:headEnd/>
            <a:tailEnd/>
          </a:ln>
          <a:effectLst>
            <a:outerShdw dist="35921" dir="2700000" algn="ctr" rotWithShape="0">
              <a:srgbClr val="808080"/>
            </a:outerShdw>
          </a:effectLst>
        </p:spPr>
      </p:pic>
      <p:pic>
        <p:nvPicPr>
          <p:cNvPr id="8200" name="Picture 10" descr="428_200"/>
          <p:cNvPicPr>
            <a:picLocks noChangeAspect="1" noChangeArrowheads="1"/>
          </p:cNvPicPr>
          <p:nvPr/>
        </p:nvPicPr>
        <p:blipFill>
          <a:blip r:embed="rId7"/>
          <a:srcRect/>
          <a:stretch>
            <a:fillRect/>
          </a:stretch>
        </p:blipFill>
        <p:spPr bwMode="auto">
          <a:xfrm>
            <a:off x="3635375" y="4724400"/>
            <a:ext cx="1343025" cy="1728788"/>
          </a:xfrm>
          <a:prstGeom prst="rect">
            <a:avLst/>
          </a:prstGeom>
          <a:noFill/>
          <a:ln w="3175">
            <a:solidFill>
              <a:srgbClr val="000000"/>
            </a:solidFill>
            <a:miter lim="800000"/>
            <a:headEnd/>
            <a:tailEnd/>
          </a:ln>
          <a:effectLst>
            <a:outerShdw dist="107763" dir="2700000" algn="ctr" rotWithShape="0">
              <a:srgbClr val="808080">
                <a:alpha val="50000"/>
              </a:srgbClr>
            </a:outerShdw>
          </a:effectLst>
        </p:spPr>
      </p:pic>
      <p:pic>
        <p:nvPicPr>
          <p:cNvPr id="8201" name="Picture 11" descr="700_200"/>
          <p:cNvPicPr>
            <a:picLocks noChangeAspect="1" noChangeArrowheads="1"/>
          </p:cNvPicPr>
          <p:nvPr/>
        </p:nvPicPr>
        <p:blipFill>
          <a:blip r:embed="rId8"/>
          <a:srcRect/>
          <a:stretch>
            <a:fillRect/>
          </a:stretch>
        </p:blipFill>
        <p:spPr bwMode="auto">
          <a:xfrm>
            <a:off x="5651500" y="4724400"/>
            <a:ext cx="1385888" cy="1728788"/>
          </a:xfrm>
          <a:prstGeom prst="rect">
            <a:avLst/>
          </a:prstGeom>
          <a:noFill/>
          <a:ln w="3175">
            <a:solidFill>
              <a:srgbClr val="000000"/>
            </a:solidFill>
            <a:miter lim="800000"/>
            <a:headEnd/>
            <a:tailEnd/>
          </a:ln>
          <a:effectLst>
            <a:outerShdw dist="107763" dir="2700000" algn="ctr" rotWithShape="0">
              <a:srgbClr val="808080">
                <a:alpha val="50000"/>
              </a:srgbClr>
            </a:outerShdw>
          </a:effectLst>
        </p:spPr>
      </p:pic>
      <p:pic>
        <p:nvPicPr>
          <p:cNvPr id="8202" name="Рисунок 11" descr="VG_logo3.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Рисунок 12" descr="VGlogo_preschoo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49275"/>
            <a:ext cx="1009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descr="2FON_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323850" y="0"/>
            <a:ext cx="8229600" cy="1052513"/>
          </a:xfrm>
        </p:spPr>
        <p:txBody>
          <a:bodyPr/>
          <a:lstStyle/>
          <a:p>
            <a:r>
              <a:rPr lang="en-US" altLang="ru-RU" sz="2400" b="1" smtClean="0">
                <a:solidFill>
                  <a:schemeClr val="tx1"/>
                </a:solidFill>
              </a:rPr>
              <a:t/>
            </a:r>
            <a:br>
              <a:rPr lang="en-US" altLang="ru-RU" sz="2400" b="1" smtClean="0">
                <a:solidFill>
                  <a:schemeClr val="tx1"/>
                </a:solidFill>
              </a:rPr>
            </a:br>
            <a:r>
              <a:rPr lang="en-US" altLang="ru-RU" sz="2400" b="1" smtClean="0">
                <a:solidFill>
                  <a:schemeClr val="tx1"/>
                </a:solidFill>
              </a:rPr>
              <a:t/>
            </a:r>
            <a:br>
              <a:rPr lang="en-US" altLang="ru-RU" sz="2400" b="1" smtClean="0">
                <a:solidFill>
                  <a:schemeClr val="tx1"/>
                </a:solidFill>
              </a:rPr>
            </a:br>
            <a:r>
              <a:rPr lang="ru-RU" altLang="ru-RU" sz="2400" b="1" smtClean="0">
                <a:solidFill>
                  <a:srgbClr val="C00000"/>
                </a:solidFill>
              </a:rPr>
              <a:t>Концепция проекта основана на системе педагогических принципов:</a:t>
            </a:r>
          </a:p>
        </p:txBody>
      </p:sp>
      <p:sp>
        <p:nvSpPr>
          <p:cNvPr id="9220" name="Rectangle 3"/>
          <p:cNvSpPr>
            <a:spLocks noGrp="1" noChangeArrowheads="1"/>
          </p:cNvSpPr>
          <p:nvPr>
            <p:ph type="body" idx="1"/>
          </p:nvPr>
        </p:nvSpPr>
        <p:spPr>
          <a:xfrm>
            <a:off x="457200" y="1268413"/>
            <a:ext cx="8229600" cy="5400675"/>
          </a:xfrm>
        </p:spPr>
        <p:txBody>
          <a:bodyPr/>
          <a:lstStyle/>
          <a:p>
            <a:r>
              <a:rPr lang="ru-RU" altLang="ru-RU" sz="2000" b="1" smtClean="0"/>
              <a:t>Принцип природосообразности</a:t>
            </a:r>
            <a:r>
              <a:rPr lang="ru-RU" altLang="ru-RU" sz="2000" smtClean="0"/>
              <a:t> обеспечивает меру трудности обучения для каждого ученика с учетом уровня психического развития и этапа обучения, темпов его продвижения в освоении знаний и умений.</a:t>
            </a:r>
          </a:p>
          <a:p>
            <a:r>
              <a:rPr lang="ru-RU" altLang="ru-RU" sz="2000" b="1" smtClean="0"/>
              <a:t>Принцип педоцентризма</a:t>
            </a:r>
            <a:r>
              <a:rPr lang="ru-RU" altLang="ru-RU" sz="2000" smtClean="0"/>
              <a:t> предполагает отбор наиболее актуальных для ребенка знаний и умений.</a:t>
            </a:r>
          </a:p>
          <a:p>
            <a:r>
              <a:rPr lang="ru-RU" altLang="ru-RU" sz="2000" b="1" smtClean="0"/>
              <a:t>Принцип учета актуальной для младшего школьника деятельности</a:t>
            </a:r>
            <a:r>
              <a:rPr lang="ru-RU" altLang="ru-RU" sz="2000" smtClean="0"/>
              <a:t> заключается в постановке акцента на формировании учебной деятельности.</a:t>
            </a:r>
          </a:p>
          <a:p>
            <a:r>
              <a:rPr lang="ru-RU" altLang="ru-RU" sz="2000" b="1" smtClean="0"/>
              <a:t>Культурологический принцип</a:t>
            </a:r>
            <a:r>
              <a:rPr lang="ru-RU" altLang="ru-RU" sz="2000" smtClean="0"/>
              <a:t> обеспечивает введение учащегося в широкий круг представлений из разных областей знаний, развитие его кругозора, эрудиции и познавательных интересов.</a:t>
            </a:r>
          </a:p>
          <a:p>
            <a:r>
              <a:rPr lang="ru-RU" altLang="ru-RU" sz="2000" b="1" smtClean="0"/>
              <a:t>Принцип учета межпредметных связей</a:t>
            </a:r>
            <a:r>
              <a:rPr lang="ru-RU" altLang="ru-RU" sz="2000" smtClean="0"/>
              <a:t>  требует прослеживания вклада каждого учебного предмета в формирование общих умений, навыков и способов учебной деятельности.</a:t>
            </a:r>
          </a:p>
        </p:txBody>
      </p:sp>
      <p:pic>
        <p:nvPicPr>
          <p:cNvPr id="9221" name="Рисунок 5" descr="VG_logo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Рисунок 15" descr="VGlogo_elementa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Рисунок 1" descr="2FON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85800" y="188913"/>
            <a:ext cx="7772400" cy="1727200"/>
          </a:xfrm>
        </p:spPr>
        <p:txBody>
          <a:bodyPr/>
          <a:lstStyle/>
          <a:p>
            <a:pPr eaLnBrk="1" hangingPunct="1"/>
            <a:r>
              <a:rPr lang="ru-RU" altLang="ru-RU" sz="3600" b="1" smtClean="0">
                <a:solidFill>
                  <a:srgbClr val="C00000"/>
                </a:solidFill>
                <a:latin typeface="Times New Roman" pitchFamily="18" charset="0"/>
              </a:rPr>
              <a:t>Приоритетные цели УМК «Алгоритм успеха» </a:t>
            </a:r>
          </a:p>
        </p:txBody>
      </p:sp>
      <p:sp>
        <p:nvSpPr>
          <p:cNvPr id="21508" name="Rectangle 4"/>
          <p:cNvSpPr>
            <a:spLocks noGrp="1" noChangeArrowheads="1"/>
          </p:cNvSpPr>
          <p:nvPr>
            <p:ph type="subTitle" idx="1"/>
          </p:nvPr>
        </p:nvSpPr>
        <p:spPr>
          <a:xfrm>
            <a:off x="611188" y="1700213"/>
            <a:ext cx="7920037" cy="1081087"/>
          </a:xfrm>
          <a:solidFill>
            <a:schemeClr val="bg2">
              <a:lumMod val="20000"/>
              <a:lumOff val="80000"/>
            </a:schemeClr>
          </a:solidFill>
          <a:ln>
            <a:solidFill>
              <a:schemeClr val="tx1"/>
            </a:solidFill>
          </a:ln>
          <a:effectLst>
            <a:prstShdw prst="shdw13" dist="53882" dir="13500000">
              <a:srgbClr val="808080"/>
            </a:prstShdw>
          </a:effectLst>
        </p:spPr>
        <p:txBody>
          <a:bodyPr/>
          <a:lstStyle/>
          <a:p>
            <a:pPr eaLnBrk="1" hangingPunct="1">
              <a:lnSpc>
                <a:spcPct val="80000"/>
              </a:lnSpc>
              <a:defRPr/>
            </a:pPr>
            <a:r>
              <a:rPr lang="ru-RU" sz="2000" b="1" dirty="0" smtClean="0">
                <a:latin typeface="Times New Roman" pitchFamily="18" charset="0"/>
                <a:cs typeface="Times New Roman" pitchFamily="18" charset="0"/>
              </a:rPr>
              <a:t>Целостное гармоничное развитие личности школьника; </a:t>
            </a:r>
          </a:p>
          <a:p>
            <a:pPr eaLnBrk="1" hangingPunct="1">
              <a:lnSpc>
                <a:spcPct val="80000"/>
              </a:lnSpc>
              <a:defRPr/>
            </a:pPr>
            <a:r>
              <a:rPr lang="ru-RU" sz="2000" b="1" dirty="0" smtClean="0">
                <a:latin typeface="Times New Roman" pitchFamily="18" charset="0"/>
                <a:cs typeface="Times New Roman" pitchFamily="18" charset="0"/>
              </a:rPr>
              <a:t>формирование общих способностей и эрудиции в соответствии </a:t>
            </a:r>
          </a:p>
          <a:p>
            <a:pPr algn="l" eaLnBrk="1" hangingPunct="1">
              <a:lnSpc>
                <a:spcPct val="80000"/>
              </a:lnSpc>
              <a:defRPr/>
            </a:pPr>
            <a:r>
              <a:rPr lang="ru-RU" sz="2000" b="1" dirty="0" smtClean="0">
                <a:latin typeface="Times New Roman" pitchFamily="18" charset="0"/>
                <a:cs typeface="Times New Roman" pitchFamily="18" charset="0"/>
              </a:rPr>
              <a:t>с индивидуальными возможностями и особенностями каждого.</a:t>
            </a:r>
          </a:p>
        </p:txBody>
      </p:sp>
      <p:sp>
        <p:nvSpPr>
          <p:cNvPr id="21509" name="Rectangle 5"/>
          <p:cNvSpPr>
            <a:spLocks noChangeArrowheads="1"/>
          </p:cNvSpPr>
          <p:nvPr/>
        </p:nvSpPr>
        <p:spPr bwMode="auto">
          <a:xfrm>
            <a:off x="611188" y="2997200"/>
            <a:ext cx="7993062" cy="1728788"/>
          </a:xfrm>
          <a:prstGeom prst="rect">
            <a:avLst/>
          </a:prstGeom>
          <a:solidFill>
            <a:schemeClr val="bg2">
              <a:lumMod val="20000"/>
              <a:lumOff val="80000"/>
            </a:schemeClr>
          </a:solidFill>
          <a:ln w="9525">
            <a:noFill/>
            <a:miter lim="800000"/>
            <a:headEnd/>
            <a:tailEnd/>
          </a:ln>
          <a:effectLst>
            <a:prstShdw prst="shdw13" dist="53882" dir="13500000">
              <a:srgbClr val="808080"/>
            </a:prstShdw>
          </a:effectLst>
        </p:spPr>
        <p:txBody>
          <a:bodyPr wrap="none" anchor="ctr"/>
          <a:lstStyle/>
          <a:p>
            <a:pPr marL="342900" indent="-342900" eaLnBrk="0" hangingPunct="0">
              <a:spcBef>
                <a:spcPct val="20000"/>
              </a:spcBef>
              <a:defRPr/>
            </a:pPr>
            <a:r>
              <a:rPr lang="ru-RU" sz="1800" b="1" dirty="0">
                <a:latin typeface="Times New Roman" pitchFamily="18" charset="0"/>
              </a:rPr>
              <a:t>       </a:t>
            </a:r>
            <a:endParaRPr lang="en-US" sz="1800" b="1" dirty="0">
              <a:latin typeface="Times New Roman" pitchFamily="18" charset="0"/>
            </a:endParaRPr>
          </a:p>
          <a:p>
            <a:pPr marL="342900" indent="-342900" eaLnBrk="0" hangingPunct="0">
              <a:spcBef>
                <a:spcPct val="20000"/>
              </a:spcBef>
              <a:defRPr/>
            </a:pPr>
            <a:r>
              <a:rPr lang="ru-RU" sz="1800" b="1" dirty="0">
                <a:latin typeface="Times New Roman" pitchFamily="18" charset="0"/>
              </a:rPr>
              <a:t>    </a:t>
            </a:r>
            <a:r>
              <a:rPr lang="ru-RU" b="1" dirty="0">
                <a:latin typeface="Times New Roman" pitchFamily="18" charset="0"/>
                <a:cs typeface="Times New Roman" pitchFamily="18" charset="0"/>
              </a:rPr>
              <a:t>Становление элементарной культуры деятельности, </a:t>
            </a:r>
          </a:p>
          <a:p>
            <a:pPr marL="342900" indent="-342900" eaLnBrk="0" hangingPunct="0">
              <a:spcBef>
                <a:spcPct val="20000"/>
              </a:spcBef>
              <a:defRPr/>
            </a:pPr>
            <a:r>
              <a:rPr lang="ru-RU" b="1" dirty="0">
                <a:latin typeface="Times New Roman" pitchFamily="18" charset="0"/>
                <a:cs typeface="Times New Roman" pitchFamily="18" charset="0"/>
              </a:rPr>
              <a:t>овладение основными компонентами учебной деятельности: </a:t>
            </a:r>
          </a:p>
          <a:p>
            <a:pPr marL="800100" lvl="1" indent="-342900" eaLnBrk="0" hangingPunct="0">
              <a:spcBef>
                <a:spcPct val="20000"/>
              </a:spcBef>
              <a:buFontTx/>
              <a:buBlip>
                <a:blip r:embed="rId4"/>
              </a:buBlip>
              <a:defRPr/>
            </a:pPr>
            <a:r>
              <a:rPr lang="ru-RU" b="1" dirty="0">
                <a:latin typeface="Times New Roman" pitchFamily="18" charset="0"/>
                <a:cs typeface="Times New Roman" pitchFamily="18" charset="0"/>
              </a:rPr>
              <a:t>умением принимать учебную задачу; </a:t>
            </a:r>
          </a:p>
          <a:p>
            <a:pPr marL="800100" lvl="1" indent="-342900" eaLnBrk="0" hangingPunct="0">
              <a:spcBef>
                <a:spcPct val="20000"/>
              </a:spcBef>
              <a:buFontTx/>
              <a:buBlip>
                <a:blip r:embed="rId4"/>
              </a:buBlip>
              <a:defRPr/>
            </a:pPr>
            <a:r>
              <a:rPr lang="ru-RU" b="1" dirty="0">
                <a:latin typeface="Times New Roman" pitchFamily="18" charset="0"/>
                <a:cs typeface="Times New Roman" pitchFamily="18" charset="0"/>
              </a:rPr>
              <a:t>определять учебные операции;</a:t>
            </a:r>
          </a:p>
          <a:p>
            <a:pPr marL="800100" lvl="1" indent="-342900" eaLnBrk="0" hangingPunct="0">
              <a:spcBef>
                <a:spcPct val="20000"/>
              </a:spcBef>
              <a:buFontTx/>
              <a:buBlip>
                <a:blip r:embed="rId4"/>
              </a:buBlip>
              <a:defRPr/>
            </a:pPr>
            <a:r>
              <a:rPr lang="ru-RU" b="1" dirty="0">
                <a:latin typeface="Times New Roman" pitchFamily="18" charset="0"/>
                <a:cs typeface="Times New Roman" pitchFamily="18" charset="0"/>
              </a:rPr>
              <a:t>производить контроль и самоконтроль, оценку и самооценку</a:t>
            </a:r>
            <a:endParaRPr lang="en-US" b="1" dirty="0">
              <a:latin typeface="Times New Roman" pitchFamily="18" charset="0"/>
              <a:cs typeface="Times New Roman" pitchFamily="18" charset="0"/>
            </a:endParaRPr>
          </a:p>
          <a:p>
            <a:pPr marL="800100" lvl="1" indent="-342900" eaLnBrk="0" hangingPunct="0">
              <a:spcBef>
                <a:spcPct val="20000"/>
              </a:spcBef>
              <a:defRPr/>
            </a:pPr>
            <a:r>
              <a:rPr lang="ru-RU" b="1"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21510" name="Rectangle 6"/>
          <p:cNvSpPr>
            <a:spLocks noChangeArrowheads="1"/>
          </p:cNvSpPr>
          <p:nvPr/>
        </p:nvSpPr>
        <p:spPr bwMode="auto">
          <a:xfrm>
            <a:off x="611188" y="4941888"/>
            <a:ext cx="8135937" cy="1352550"/>
          </a:xfrm>
          <a:prstGeom prst="rect">
            <a:avLst/>
          </a:prstGeom>
          <a:solidFill>
            <a:schemeClr val="bg2">
              <a:lumMod val="20000"/>
              <a:lumOff val="80000"/>
            </a:schemeClr>
          </a:solidFill>
          <a:ln w="9525">
            <a:solidFill>
              <a:schemeClr val="tx1"/>
            </a:solidFill>
            <a:miter lim="800000"/>
            <a:headEnd/>
            <a:tailEnd/>
          </a:ln>
          <a:effectLst>
            <a:prstShdw prst="shdw13" dist="53882" dir="13500000">
              <a:srgbClr val="808080"/>
            </a:prstShdw>
          </a:effectLst>
        </p:spPr>
        <p:txBody>
          <a:bodyPr wrap="none" anchor="ctr"/>
          <a:lstStyle/>
          <a:p>
            <a:pPr eaLnBrk="0" hangingPunct="0">
              <a:spcBef>
                <a:spcPct val="20000"/>
              </a:spcBef>
              <a:defRPr/>
            </a:pPr>
            <a:r>
              <a:rPr lang="ru-RU" b="1" dirty="0">
                <a:latin typeface="Times New Roman" pitchFamily="18" charset="0"/>
              </a:rPr>
              <a:t> </a:t>
            </a:r>
            <a:r>
              <a:rPr lang="en-US" b="1" dirty="0">
                <a:latin typeface="Times New Roman" pitchFamily="18" charset="0"/>
              </a:rPr>
              <a:t>   </a:t>
            </a:r>
            <a:r>
              <a:rPr lang="ru-RU" b="1" dirty="0">
                <a:latin typeface="Times New Roman" pitchFamily="18" charset="0"/>
              </a:rPr>
              <a:t>Формирование готовности к самообразованию, </a:t>
            </a:r>
          </a:p>
          <a:p>
            <a:pPr eaLnBrk="0" hangingPunct="0">
              <a:spcBef>
                <a:spcPct val="20000"/>
              </a:spcBef>
              <a:defRPr/>
            </a:pPr>
            <a:r>
              <a:rPr lang="ru-RU" b="1" dirty="0">
                <a:latin typeface="Times New Roman" pitchFamily="18" charset="0"/>
              </a:rPr>
              <a:t>определённый уровень познавательной культуры</a:t>
            </a:r>
          </a:p>
          <a:p>
            <a:pPr eaLnBrk="0" hangingPunct="0">
              <a:spcBef>
                <a:spcPct val="20000"/>
              </a:spcBef>
              <a:defRPr/>
            </a:pPr>
            <a:r>
              <a:rPr lang="ru-RU" b="1" dirty="0">
                <a:latin typeface="Times New Roman" pitchFamily="18" charset="0"/>
              </a:rPr>
              <a:t> и познавательных интересов учащихся.</a:t>
            </a:r>
          </a:p>
        </p:txBody>
      </p:sp>
      <p:pic>
        <p:nvPicPr>
          <p:cNvPr id="10247" name="Рисунок 5" descr="VG_logo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6021388"/>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Рисунок 15" descr="VGlogo_elementar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49275"/>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6681</TotalTime>
  <Words>2717</Words>
  <Application>Microsoft Office PowerPoint</Application>
  <PresentationFormat>Экран (4:3)</PresentationFormat>
  <Paragraphs>351</Paragraphs>
  <Slides>24</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Century Gothic</vt:lpstr>
      <vt:lpstr>Times New Roman</vt:lpstr>
      <vt:lpstr>Calibri</vt:lpstr>
      <vt:lpstr>Wingdings</vt:lpstr>
      <vt:lpstr>SimSun</vt:lpstr>
      <vt:lpstr>Оформление по умолчанию</vt:lpstr>
      <vt:lpstr>Презентация PowerPoint</vt:lpstr>
      <vt:lpstr>Презентация PowerPoint</vt:lpstr>
      <vt:lpstr>Дошкольное образование</vt:lpstr>
      <vt:lpstr>Программа комплексного обучения и развития детей 5–6 лет (система УМК) «Предшкольная пора» </vt:lpstr>
      <vt:lpstr>Презентация PowerPoint</vt:lpstr>
      <vt:lpstr>Программа комплексного обучения и развития детей 5–6 лет (система УМК) «Предшкольная пора» </vt:lpstr>
      <vt:lpstr>Комплект тетрадей для занятий с детьми «Будущий первоклассник» Автор комплекта — М.М. Безруких </vt:lpstr>
      <vt:lpstr>  Концепция проекта основана на системе педагогических принципов:</vt:lpstr>
      <vt:lpstr>Приоритетные цели УМК «Алгоритм успеха» </vt:lpstr>
      <vt:lpstr>Презентация PowerPoint</vt:lpstr>
      <vt:lpstr> Личностно-  ориентированное обучение</vt:lpstr>
      <vt:lpstr> Технология обучения построена  на целенаправленном использовании: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Состав инструментария оценки качества начального образования</vt:lpstr>
      <vt:lpstr>Презентация PowerPoint</vt:lpstr>
      <vt:lpstr>Презентация PowerPoint</vt:lpstr>
      <vt:lpstr>  ПЕДАГОГИЧЕСКАЯ ДИАГНОСТИКА КАК ОБЯЗАТЕЛЬНЫЙ КОМПОНЕНТ СИСТЕМЫ КОНТРОЛЯ И ОЦЕНКИ</vt:lpstr>
      <vt:lpstr>Сайт издательского центра «ВЕНТАНА-ГРАФ» www.vgf.ru</vt:lpstr>
    </vt:vector>
  </TitlesOfParts>
  <Company>vgf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педагогические технологии как инструмент обеспечения нового качества учебного процесса и образовательного результата, соответствующих требованиям ФГОС ( на примере использования системы УМК «Алгоритм успеха»)»</dc:title>
  <dc:creator>ZubairovaOV</dc:creator>
  <cp:lastModifiedBy>user</cp:lastModifiedBy>
  <cp:revision>117</cp:revision>
  <dcterms:created xsi:type="dcterms:W3CDTF">2013-08-26T07:02:43Z</dcterms:created>
  <dcterms:modified xsi:type="dcterms:W3CDTF">2020-04-16T08:53:17Z</dcterms:modified>
</cp:coreProperties>
</file>