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6" r:id="rId2"/>
  </p:sldMasterIdLst>
  <p:sldIdLst>
    <p:sldId id="257" r:id="rId3"/>
    <p:sldId id="258" r:id="rId4"/>
    <p:sldId id="260" r:id="rId5"/>
    <p:sldId id="261" r:id="rId6"/>
    <p:sldId id="262" r:id="rId7"/>
    <p:sldId id="263" r:id="rId8"/>
    <p:sldId id="280" r:id="rId9"/>
    <p:sldId id="265" r:id="rId10"/>
    <p:sldId id="266" r:id="rId11"/>
    <p:sldId id="267" r:id="rId12"/>
    <p:sldId id="268" r:id="rId13"/>
    <p:sldId id="269" r:id="rId14"/>
    <p:sldId id="270" r:id="rId15"/>
    <p:sldId id="275" r:id="rId16"/>
    <p:sldId id="276" r:id="rId17"/>
    <p:sldId id="279" r:id="rId18"/>
    <p:sldId id="27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238" y="-9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14A9B4-8E69-410E-9807-37DD334A31AB}"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14A9B4-8E69-410E-9807-37DD334A31A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14A9B4-8E69-410E-9807-37DD334A31A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130425"/>
            <a:ext cx="3048000" cy="2822575"/>
          </a:xfrm>
        </p:spPr>
        <p:txBody>
          <a:bodyPr/>
          <a:lstStyle>
            <a:lvl1pPr>
              <a:defRPr/>
            </a:lvl1pPr>
          </a:lstStyle>
          <a:p>
            <a:r>
              <a:rPr lang="en-US"/>
              <a:t>Образец заголовка</a:t>
            </a:r>
          </a:p>
        </p:txBody>
      </p:sp>
      <p:sp>
        <p:nvSpPr>
          <p:cNvPr id="3075" name="Rectangle 3"/>
          <p:cNvSpPr>
            <a:spLocks noGrp="1" noChangeArrowheads="1"/>
          </p:cNvSpPr>
          <p:nvPr>
            <p:ph type="subTitle" idx="1"/>
          </p:nvPr>
        </p:nvSpPr>
        <p:spPr>
          <a:xfrm>
            <a:off x="0" y="5029200"/>
            <a:ext cx="3124200" cy="609600"/>
          </a:xfrm>
        </p:spPr>
        <p:txBody>
          <a:bodyPr/>
          <a:lstStyle>
            <a:lvl1pPr marL="0" indent="0">
              <a:buFontTx/>
              <a:buNone/>
              <a:defRPr sz="2000"/>
            </a:lvl1pPr>
          </a:lstStyle>
          <a:p>
            <a:r>
              <a:rPr lang="en-US"/>
              <a:t>Образец подзаголовка</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23123DC-5003-4FCB-A32F-9A63CFE7C87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3184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76BAD-3D25-42AC-9F3D-91E9AE09884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899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C338D2-F1F0-460C-A168-FA596B62790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6019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4C730D-7D43-40B0-A46F-3A74F7D2F9D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2053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00CA07-49A9-4E2C-B64A-964AF88FC45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31572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048A8F-96D7-46DB-98DC-06903239928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10275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1E74B8-C4D9-43BD-B043-B699FD3452A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841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77A5DB-4050-4FB6-B287-B7207268C0B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3885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14A9B4-8E69-410E-9807-37DD334A31AB}"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EF8DAA-7669-47E6-A817-1DC569DC663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4386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D2F0D-D668-4AF5-8532-52754CC651E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03312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C6FFF-1FB7-4835-8E13-4602D3A17B0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36219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E7BE9E-8882-4141-AE10-1798A37AA7D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0995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44562"/>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E13A3CA-E74D-4315-ABDF-FA2A3D7613A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7103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14A9B4-8E69-410E-9807-37DD334A31A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14A9B4-8E69-410E-9807-37DD334A31AB}"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14A9B4-8E69-410E-9807-37DD334A31AB}"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14A9B4-8E69-410E-9807-37DD334A31A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14A9B4-8E69-410E-9807-37DD334A31A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14A9B4-8E69-410E-9807-37DD334A31AB}"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C23693-29B1-4476-9143-EE83B8A8C435}" type="datetimeFigureOut">
              <a:rPr lang="ru-RU" smtClean="0"/>
              <a:pPr/>
              <a:t>29.08.2016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14A9B4-8E69-410E-9807-37DD334A31AB}"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5C23693-29B1-4476-9143-EE83B8A8C435}" type="datetimeFigureOut">
              <a:rPr lang="ru-RU" smtClean="0"/>
              <a:pPr/>
              <a:t>29.08.2016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F14A9B4-8E69-410E-9807-37DD334A31A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6317ACB9-7441-467E-9F63-B54F3A5D0B2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171418296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Times New Roman" pitchFamily="18" charset="0"/>
        </a:defRPr>
      </a:lvl2pPr>
      <a:lvl3pPr algn="l" rtl="0" eaLnBrk="0" fontAlgn="base" hangingPunct="0">
        <a:spcBef>
          <a:spcPct val="0"/>
        </a:spcBef>
        <a:spcAft>
          <a:spcPct val="0"/>
        </a:spcAft>
        <a:defRPr sz="4400">
          <a:solidFill>
            <a:schemeClr val="bg2"/>
          </a:solidFill>
          <a:latin typeface="Times New Roman" pitchFamily="18" charset="0"/>
        </a:defRPr>
      </a:lvl3pPr>
      <a:lvl4pPr algn="l" rtl="0" eaLnBrk="0" fontAlgn="base" hangingPunct="0">
        <a:spcBef>
          <a:spcPct val="0"/>
        </a:spcBef>
        <a:spcAft>
          <a:spcPct val="0"/>
        </a:spcAft>
        <a:defRPr sz="4400">
          <a:solidFill>
            <a:schemeClr val="bg2"/>
          </a:solidFill>
          <a:latin typeface="Times New Roman" pitchFamily="18" charset="0"/>
        </a:defRPr>
      </a:lvl4pPr>
      <a:lvl5pPr algn="l" rtl="0" eaLnBrk="0" fontAlgn="base" hangingPunct="0">
        <a:spcBef>
          <a:spcPct val="0"/>
        </a:spcBef>
        <a:spcAft>
          <a:spcPct val="0"/>
        </a:spcAft>
        <a:defRPr sz="4400">
          <a:solidFill>
            <a:schemeClr val="bg2"/>
          </a:solidFill>
          <a:latin typeface="Times New Roman" pitchFamily="18" charset="0"/>
        </a:defRPr>
      </a:lvl5pPr>
      <a:lvl6pPr marL="457200" algn="l" rtl="0" fontAlgn="base">
        <a:spcBef>
          <a:spcPct val="0"/>
        </a:spcBef>
        <a:spcAft>
          <a:spcPct val="0"/>
        </a:spcAft>
        <a:defRPr sz="4400">
          <a:solidFill>
            <a:schemeClr val="bg2"/>
          </a:solidFill>
          <a:latin typeface="Times New Roman" pitchFamily="18" charset="0"/>
        </a:defRPr>
      </a:lvl6pPr>
      <a:lvl7pPr marL="914400" algn="l" rtl="0" fontAlgn="base">
        <a:spcBef>
          <a:spcPct val="0"/>
        </a:spcBef>
        <a:spcAft>
          <a:spcPct val="0"/>
        </a:spcAft>
        <a:defRPr sz="4400">
          <a:solidFill>
            <a:schemeClr val="bg2"/>
          </a:solidFill>
          <a:latin typeface="Times New Roman" pitchFamily="18" charset="0"/>
        </a:defRPr>
      </a:lvl7pPr>
      <a:lvl8pPr marL="1371600" algn="l" rtl="0" fontAlgn="base">
        <a:spcBef>
          <a:spcPct val="0"/>
        </a:spcBef>
        <a:spcAft>
          <a:spcPct val="0"/>
        </a:spcAft>
        <a:defRPr sz="4400">
          <a:solidFill>
            <a:schemeClr val="bg2"/>
          </a:solidFill>
          <a:latin typeface="Times New Roman" pitchFamily="18" charset="0"/>
        </a:defRPr>
      </a:lvl8pPr>
      <a:lvl9pPr marL="1828800" algn="l" rtl="0" fontAlgn="base">
        <a:spcBef>
          <a:spcPct val="0"/>
        </a:spcBef>
        <a:spcAft>
          <a:spcPct val="0"/>
        </a:spcAft>
        <a:defRPr sz="4400">
          <a:solidFill>
            <a:schemeClr val="bg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1600">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1700808"/>
            <a:ext cx="6512511" cy="4320480"/>
          </a:xfrm>
        </p:spPr>
        <p:txBody>
          <a:bodyPr/>
          <a:lstStyle/>
          <a:p>
            <a:pPr>
              <a:buNone/>
            </a:pPr>
            <a:r>
              <a:rPr lang="ru-RU" dirty="0" smtClean="0">
                <a:solidFill>
                  <a:schemeClr val="accent1">
                    <a:lumMod val="25000"/>
                  </a:schemeClr>
                </a:solidFill>
              </a:rPr>
              <a:t>«Как </a:t>
            </a:r>
            <a:r>
              <a:rPr lang="ru-RU" dirty="0">
                <a:solidFill>
                  <a:schemeClr val="accent1">
                    <a:lumMod val="25000"/>
                  </a:schemeClr>
                </a:solidFill>
              </a:rPr>
              <a:t>помочь детям с нарушением письма и </a:t>
            </a:r>
            <a:r>
              <a:rPr lang="ru-RU" dirty="0" smtClean="0">
                <a:solidFill>
                  <a:schemeClr val="accent1">
                    <a:lumMod val="25000"/>
                  </a:schemeClr>
                </a:solidFill>
              </a:rPr>
              <a:t>чтения</a:t>
            </a:r>
            <a:r>
              <a:rPr lang="ru-RU" dirty="0" smtClean="0">
                <a:solidFill>
                  <a:schemeClr val="accent1">
                    <a:lumMod val="25000"/>
                  </a:schemeClr>
                </a:solidFill>
              </a:rPr>
              <a:t>?»</a:t>
            </a:r>
            <a:r>
              <a:rPr lang="ru-RU" dirty="0">
                <a:solidFill>
                  <a:schemeClr val="accent1">
                    <a:lumMod val="25000"/>
                  </a:schemeClr>
                </a:solidFill>
              </a:rPr>
              <a:t/>
            </a:r>
            <a:br>
              <a:rPr lang="ru-RU" dirty="0">
                <a:solidFill>
                  <a:schemeClr val="accent1">
                    <a:lumMod val="25000"/>
                  </a:schemeClr>
                </a:solidFill>
              </a:rPr>
            </a:br>
            <a:r>
              <a:rPr lang="ru-RU" dirty="0" smtClean="0">
                <a:solidFill>
                  <a:schemeClr val="accent1">
                    <a:lumMod val="25000"/>
                  </a:schemeClr>
                </a:solidFill>
              </a:rPr>
              <a:t/>
            </a:r>
            <a:br>
              <a:rPr lang="ru-RU" dirty="0" smtClean="0">
                <a:solidFill>
                  <a:schemeClr val="accent1">
                    <a:lumMod val="25000"/>
                  </a:schemeClr>
                </a:solidFill>
              </a:rPr>
            </a:br>
            <a:r>
              <a:rPr lang="ru-RU" sz="4800" dirty="0" smtClean="0">
                <a:solidFill>
                  <a:schemeClr val="accent1">
                    <a:lumMod val="25000"/>
                  </a:schemeClr>
                </a:solidFill>
              </a:rPr>
              <a:t> </a:t>
            </a:r>
            <a:r>
              <a:rPr lang="ru-RU" sz="2000" dirty="0" smtClean="0">
                <a:solidFill>
                  <a:schemeClr val="accent1">
                    <a:lumMod val="25000"/>
                  </a:schemeClr>
                </a:solidFill>
              </a:rPr>
              <a:t>Составитель:</a:t>
            </a:r>
            <a:br>
              <a:rPr lang="ru-RU" sz="2000" dirty="0" smtClean="0">
                <a:solidFill>
                  <a:schemeClr val="accent1">
                    <a:lumMod val="25000"/>
                  </a:schemeClr>
                </a:solidFill>
              </a:rPr>
            </a:br>
            <a:r>
              <a:rPr lang="ru-RU" sz="2000" dirty="0" smtClean="0">
                <a:solidFill>
                  <a:schemeClr val="accent1">
                    <a:lumMod val="25000"/>
                  </a:schemeClr>
                </a:solidFill>
              </a:rPr>
              <a:t>учитель-логопед МБОУ СШ №22</a:t>
            </a:r>
            <a:br>
              <a:rPr lang="ru-RU" sz="2000" dirty="0" smtClean="0">
                <a:solidFill>
                  <a:schemeClr val="accent1">
                    <a:lumMod val="25000"/>
                  </a:schemeClr>
                </a:solidFill>
              </a:rPr>
            </a:br>
            <a:r>
              <a:rPr lang="ru-RU" sz="2000" dirty="0" smtClean="0">
                <a:solidFill>
                  <a:schemeClr val="accent1">
                    <a:lumMod val="25000"/>
                  </a:schemeClr>
                </a:solidFill>
              </a:rPr>
              <a:t>Арсентьева Е.А. </a:t>
            </a:r>
            <a:br>
              <a:rPr lang="ru-RU" sz="2000" dirty="0" smtClean="0">
                <a:solidFill>
                  <a:schemeClr val="accent1">
                    <a:lumMod val="25000"/>
                  </a:schemeClr>
                </a:solidFill>
              </a:rPr>
            </a:br>
            <a:r>
              <a:rPr lang="ru-RU" sz="1800" dirty="0" smtClean="0">
                <a:solidFill>
                  <a:schemeClr val="accent1">
                    <a:lumMod val="25000"/>
                  </a:schemeClr>
                </a:solidFill>
              </a:rPr>
              <a:t/>
            </a:r>
            <a:br>
              <a:rPr lang="ru-RU" sz="1800" dirty="0" smtClean="0">
                <a:solidFill>
                  <a:schemeClr val="accent1">
                    <a:lumMod val="25000"/>
                  </a:schemeClr>
                </a:solidFill>
              </a:rPr>
            </a:br>
            <a:r>
              <a:rPr lang="ru-RU" sz="1800" dirty="0" smtClean="0">
                <a:solidFill>
                  <a:schemeClr val="accent1">
                    <a:lumMod val="25000"/>
                  </a:schemeClr>
                </a:solidFill>
              </a:rPr>
              <a:t>г. Нижневартовск  </a:t>
            </a:r>
            <a:r>
              <a:rPr lang="ru-RU" sz="1800" dirty="0" smtClean="0">
                <a:solidFill>
                  <a:schemeClr val="accent1">
                    <a:lumMod val="25000"/>
                  </a:schemeClr>
                </a:solidFill>
              </a:rPr>
              <a:t>2015 г.</a:t>
            </a:r>
            <a:r>
              <a:rPr lang="ru-RU" sz="1800" dirty="0">
                <a:solidFill>
                  <a:schemeClr val="accent1">
                    <a:lumMod val="25000"/>
                  </a:schemeClr>
                </a:solidFill>
              </a:rPr>
              <a:t/>
            </a:r>
            <a:br>
              <a:rPr lang="ru-RU" sz="1800" dirty="0">
                <a:solidFill>
                  <a:schemeClr val="accent1">
                    <a:lumMod val="25000"/>
                  </a:schemeClr>
                </a:solidFill>
              </a:rPr>
            </a:br>
            <a:r>
              <a:rPr lang="ru-RU" dirty="0" smtClean="0">
                <a:solidFill>
                  <a:schemeClr val="accent1">
                    <a:lumMod val="25000"/>
                  </a:schemeClr>
                </a:solidFill>
              </a:rPr>
              <a:t/>
            </a:r>
            <a:br>
              <a:rPr lang="ru-RU" dirty="0" smtClean="0">
                <a:solidFill>
                  <a:schemeClr val="accent1">
                    <a:lumMod val="25000"/>
                  </a:schemeClr>
                </a:solidFill>
              </a:rPr>
            </a:br>
            <a:endParaRPr lang="ru-RU" dirty="0"/>
          </a:p>
        </p:txBody>
      </p:sp>
      <p:sp>
        <p:nvSpPr>
          <p:cNvPr id="3" name="Объект 2"/>
          <p:cNvSpPr>
            <a:spLocks noGrp="1"/>
          </p:cNvSpPr>
          <p:nvPr>
            <p:ph sz="quarter" idx="13"/>
          </p:nvPr>
        </p:nvSpPr>
        <p:spPr>
          <a:xfrm>
            <a:off x="683568" y="731520"/>
            <a:ext cx="6912768" cy="1041296"/>
          </a:xfrm>
        </p:spPr>
        <p:txBody>
          <a:bodyPr/>
          <a:lstStyle/>
          <a:p>
            <a:pPr>
              <a:buNone/>
            </a:pPr>
            <a:r>
              <a:rPr lang="ru-RU" sz="2400" i="1" kern="0" dirty="0">
                <a:solidFill>
                  <a:schemeClr val="bg1">
                    <a:lumMod val="25000"/>
                  </a:schemeClr>
                </a:solidFill>
              </a:rPr>
              <a:t>Семинар – практикум  для учителей</a:t>
            </a:r>
            <a:endParaRPr lang="ru-RU" sz="2400" kern="0" dirty="0">
              <a:solidFill>
                <a:schemeClr val="bg1">
                  <a:lumMod val="25000"/>
                </a:schemeClr>
              </a:solidFill>
            </a:endParaRPr>
          </a:p>
          <a:p>
            <a:endParaRPr lang="ru-RU" dirty="0"/>
          </a:p>
        </p:txBody>
      </p:sp>
    </p:spTree>
    <p:extLst>
      <p:ext uri="{BB962C8B-B14F-4D97-AF65-F5344CB8AC3E}">
        <p14:creationId xmlns="" xmlns:p14="http://schemas.microsoft.com/office/powerpoint/2010/main" val="278654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Grp="1"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548680"/>
            <a:ext cx="2926334" cy="208823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47092" y="2924944"/>
            <a:ext cx="8496944" cy="2677656"/>
          </a:xfrm>
          <a:prstGeom prst="rect">
            <a:avLst/>
          </a:prstGeom>
        </p:spPr>
        <p:txBody>
          <a:bodyPr wrap="square">
            <a:spAutoFit/>
          </a:bodyPr>
          <a:lstStyle/>
          <a:p>
            <a:r>
              <a:rPr lang="ru-RU" sz="2400" dirty="0"/>
              <a:t>Левая рука сложена в кулак</a:t>
            </a:r>
            <a:r>
              <a:rPr lang="ru-RU" sz="2400" dirty="0" smtClean="0"/>
              <a:t>, </a:t>
            </a:r>
            <a:r>
              <a:rPr lang="ru-RU" sz="2400" dirty="0"/>
              <a:t>большой палец отставлен в сторону, кулак развернут пальцами к себе. Правая рука прямой ладонью в горизонтальном положении прикасается к мизинцу левой. После этого одновременно меняется смена правой и левой рук в течение 6–8 смен позиций. Добиваться высокой скорости смены положений.</a:t>
            </a:r>
          </a:p>
        </p:txBody>
      </p:sp>
      <p:sp>
        <p:nvSpPr>
          <p:cNvPr id="4" name="Прямоугольник 3"/>
          <p:cNvSpPr/>
          <p:nvPr/>
        </p:nvSpPr>
        <p:spPr>
          <a:xfrm>
            <a:off x="3563888" y="1592796"/>
            <a:ext cx="5280148" cy="461665"/>
          </a:xfrm>
          <a:prstGeom prst="rect">
            <a:avLst/>
          </a:prstGeom>
        </p:spPr>
        <p:txBody>
          <a:bodyPr wrap="square">
            <a:spAutoFit/>
          </a:bodyPr>
          <a:lstStyle/>
          <a:p>
            <a:r>
              <a:rPr lang="ru-RU" sz="2400" b="1" dirty="0"/>
              <a:t>Упражнение «Лезгинка»</a:t>
            </a:r>
            <a:endParaRPr lang="ru-RU" sz="2400" dirty="0"/>
          </a:p>
        </p:txBody>
      </p:sp>
    </p:spTree>
    <p:extLst>
      <p:ext uri="{BB962C8B-B14F-4D97-AF65-F5344CB8AC3E}">
        <p14:creationId xmlns="" xmlns:p14="http://schemas.microsoft.com/office/powerpoint/2010/main" val="163281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76672"/>
            <a:ext cx="8136904" cy="2677656"/>
          </a:xfrm>
          <a:prstGeom prst="rect">
            <a:avLst/>
          </a:prstGeom>
        </p:spPr>
        <p:txBody>
          <a:bodyPr wrap="square">
            <a:spAutoFit/>
          </a:bodyPr>
          <a:lstStyle/>
          <a:p>
            <a:r>
              <a:rPr lang="ru-RU" sz="2400" dirty="0"/>
              <a:t>Положите на стол чистый лист бумаги. Возьмите в обе руки по карандашу или фломастеру. Начните рисовать одновременно обеими руками зеркально-симметричные рисунки, буквы. Вы почувствуете, как расслабляются глаза и руки. Когда деятельность обоих полушарий синхронизируется, заметно увеличится эффективность работы всего мозга.</a:t>
            </a:r>
          </a:p>
        </p:txBody>
      </p:sp>
      <p:pic>
        <p:nvPicPr>
          <p:cNvPr id="4" name="Picture 2"/>
          <p:cNvPicPr>
            <a:picLocks noGrp="1"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3356992"/>
            <a:ext cx="3528392" cy="252028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55576" y="3752166"/>
            <a:ext cx="3888432" cy="830997"/>
          </a:xfrm>
          <a:prstGeom prst="rect">
            <a:avLst/>
          </a:prstGeom>
        </p:spPr>
        <p:txBody>
          <a:bodyPr wrap="square">
            <a:spAutoFit/>
          </a:bodyPr>
          <a:lstStyle/>
          <a:p>
            <a:r>
              <a:rPr lang="ru-RU" sz="2400" b="1" dirty="0"/>
              <a:t>Зеркальное рисование</a:t>
            </a:r>
            <a:br>
              <a:rPr lang="ru-RU" sz="2400" b="1" dirty="0"/>
            </a:br>
            <a:endParaRPr lang="ru-RU" sz="2400" b="1" dirty="0"/>
          </a:p>
        </p:txBody>
      </p:sp>
    </p:spTree>
    <p:extLst>
      <p:ext uri="{BB962C8B-B14F-4D97-AF65-F5344CB8AC3E}">
        <p14:creationId xmlns="" xmlns:p14="http://schemas.microsoft.com/office/powerpoint/2010/main" val="163281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52736"/>
            <a:ext cx="7992888" cy="1569660"/>
          </a:xfrm>
          <a:prstGeom prst="rect">
            <a:avLst/>
          </a:prstGeom>
        </p:spPr>
        <p:txBody>
          <a:bodyPr wrap="square">
            <a:spAutoFit/>
          </a:bodyPr>
          <a:lstStyle/>
          <a:p>
            <a:r>
              <a:rPr lang="ru-RU" sz="2400" dirty="0"/>
              <a:t>Левой рукой возьмитесь за кончик носа, а правой рукой – за противоположное ухо. Одновременно отпустите ухо и нос, хлопните в ладони, поменяйте положение рук «с точностью до наоборот».</a:t>
            </a:r>
          </a:p>
        </p:txBody>
      </p:sp>
      <p:pic>
        <p:nvPicPr>
          <p:cNvPr id="3" name="Picture 2"/>
          <p:cNvPicPr>
            <a:picLocks noGrp="1"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3115263"/>
            <a:ext cx="3760737" cy="246368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Заголовок 1"/>
          <p:cNvSpPr>
            <a:spLocks noGrp="1"/>
          </p:cNvSpPr>
          <p:nvPr/>
        </p:nvSpPr>
        <p:spPr bwMode="auto">
          <a:xfrm>
            <a:off x="457200" y="2956719"/>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Times New Roman" pitchFamily="18" charset="0"/>
              </a:defRPr>
            </a:lvl2pPr>
            <a:lvl3pPr algn="l" rtl="0" eaLnBrk="0" fontAlgn="base" hangingPunct="0">
              <a:spcBef>
                <a:spcPct val="0"/>
              </a:spcBef>
              <a:spcAft>
                <a:spcPct val="0"/>
              </a:spcAft>
              <a:defRPr sz="4400">
                <a:solidFill>
                  <a:schemeClr val="bg2"/>
                </a:solidFill>
                <a:latin typeface="Times New Roman" pitchFamily="18" charset="0"/>
              </a:defRPr>
            </a:lvl3pPr>
            <a:lvl4pPr algn="l" rtl="0" eaLnBrk="0" fontAlgn="base" hangingPunct="0">
              <a:spcBef>
                <a:spcPct val="0"/>
              </a:spcBef>
              <a:spcAft>
                <a:spcPct val="0"/>
              </a:spcAft>
              <a:defRPr sz="4400">
                <a:solidFill>
                  <a:schemeClr val="bg2"/>
                </a:solidFill>
                <a:latin typeface="Times New Roman" pitchFamily="18" charset="0"/>
              </a:defRPr>
            </a:lvl4pPr>
            <a:lvl5pPr algn="l" rtl="0" eaLnBrk="0" fontAlgn="base" hangingPunct="0">
              <a:spcBef>
                <a:spcPct val="0"/>
              </a:spcBef>
              <a:spcAft>
                <a:spcPct val="0"/>
              </a:spcAft>
              <a:defRPr sz="4400">
                <a:solidFill>
                  <a:schemeClr val="bg2"/>
                </a:solidFill>
                <a:latin typeface="Times New Roman" pitchFamily="18" charset="0"/>
              </a:defRPr>
            </a:lvl5pPr>
            <a:lvl6pPr marL="457200" algn="l" rtl="0" fontAlgn="base">
              <a:spcBef>
                <a:spcPct val="0"/>
              </a:spcBef>
              <a:spcAft>
                <a:spcPct val="0"/>
              </a:spcAft>
              <a:defRPr sz="4400">
                <a:solidFill>
                  <a:schemeClr val="bg2"/>
                </a:solidFill>
                <a:latin typeface="Times New Roman" pitchFamily="18" charset="0"/>
              </a:defRPr>
            </a:lvl6pPr>
            <a:lvl7pPr marL="914400" algn="l" rtl="0" fontAlgn="base">
              <a:spcBef>
                <a:spcPct val="0"/>
              </a:spcBef>
              <a:spcAft>
                <a:spcPct val="0"/>
              </a:spcAft>
              <a:defRPr sz="4400">
                <a:solidFill>
                  <a:schemeClr val="bg2"/>
                </a:solidFill>
                <a:latin typeface="Times New Roman" pitchFamily="18" charset="0"/>
              </a:defRPr>
            </a:lvl7pPr>
            <a:lvl8pPr marL="1371600" algn="l" rtl="0" fontAlgn="base">
              <a:spcBef>
                <a:spcPct val="0"/>
              </a:spcBef>
              <a:spcAft>
                <a:spcPct val="0"/>
              </a:spcAft>
              <a:defRPr sz="4400">
                <a:solidFill>
                  <a:schemeClr val="bg2"/>
                </a:solidFill>
                <a:latin typeface="Times New Roman" pitchFamily="18" charset="0"/>
              </a:defRPr>
            </a:lvl8pPr>
            <a:lvl9pPr marL="1828800" algn="l" rtl="0" fontAlgn="base">
              <a:spcBef>
                <a:spcPct val="0"/>
              </a:spcBef>
              <a:spcAft>
                <a:spcPct val="0"/>
              </a:spcAft>
              <a:defRPr sz="4400">
                <a:solidFill>
                  <a:schemeClr val="bg2"/>
                </a:solidFill>
                <a:latin typeface="Times New Roman" pitchFamily="18" charset="0"/>
              </a:defRPr>
            </a:lvl9pPr>
          </a:lstStyle>
          <a:p>
            <a:r>
              <a:rPr lang="ru-RU" sz="2800" b="1" dirty="0" smtClean="0">
                <a:solidFill>
                  <a:schemeClr val="tx1"/>
                </a:solidFill>
              </a:rPr>
              <a:t>Упражнение «Ухо-нос»</a:t>
            </a:r>
            <a:endParaRPr lang="ru-RU" sz="2800" b="1" dirty="0">
              <a:solidFill>
                <a:schemeClr val="tx1"/>
              </a:solidFill>
            </a:endParaRPr>
          </a:p>
        </p:txBody>
      </p:sp>
    </p:spTree>
    <p:extLst>
      <p:ext uri="{BB962C8B-B14F-4D97-AF65-F5344CB8AC3E}">
        <p14:creationId xmlns="" xmlns:p14="http://schemas.microsoft.com/office/powerpoint/2010/main" val="163281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descr="http://www.krokha.ru/img/articles/disl4.png"/>
          <p:cNvPicPr>
            <a:picLocks noGrp="1"/>
          </p:cNvPicPr>
          <p:nvPr/>
        </p:nvPicPr>
        <p:blipFill>
          <a:blip r:embed="rId2" cstate="print"/>
          <a:srcRect/>
          <a:stretch>
            <a:fillRect/>
          </a:stretch>
        </p:blipFill>
        <p:spPr bwMode="auto">
          <a:xfrm>
            <a:off x="5148064" y="692696"/>
            <a:ext cx="3707904" cy="1944216"/>
          </a:xfrm>
          <a:prstGeom prst="rect">
            <a:avLst/>
          </a:prstGeom>
          <a:noFill/>
          <a:ln w="9525">
            <a:noFill/>
            <a:miter lim="800000"/>
            <a:headEnd/>
            <a:tailEnd/>
          </a:ln>
        </p:spPr>
      </p:pic>
      <p:sp>
        <p:nvSpPr>
          <p:cNvPr id="3" name="Прямоугольник 2"/>
          <p:cNvSpPr/>
          <p:nvPr/>
        </p:nvSpPr>
        <p:spPr>
          <a:xfrm>
            <a:off x="683568" y="2852936"/>
            <a:ext cx="7992888" cy="2739211"/>
          </a:xfrm>
          <a:prstGeom prst="rect">
            <a:avLst/>
          </a:prstGeom>
        </p:spPr>
        <p:txBody>
          <a:bodyPr wrap="square">
            <a:spAutoFit/>
          </a:bodyPr>
          <a:lstStyle/>
          <a:p>
            <a:r>
              <a:rPr lang="ru-RU" sz="2400" i="1" dirty="0"/>
              <a:t>Первая, вторая недели </a:t>
            </a:r>
            <a:r>
              <a:rPr lang="ru-RU" sz="2400" i="1" dirty="0" smtClean="0"/>
              <a:t>занятий</a:t>
            </a:r>
          </a:p>
          <a:p>
            <a:r>
              <a:rPr lang="ru-RU" sz="2400" dirty="0"/>
              <a:t/>
            </a:r>
            <a:br>
              <a:rPr lang="ru-RU" sz="2400" dirty="0"/>
            </a:br>
            <a:r>
              <a:rPr lang="ru-RU" sz="2400" dirty="0"/>
              <a:t>✽ </a:t>
            </a:r>
            <a:r>
              <a:rPr lang="ru-RU" sz="2000" dirty="0"/>
              <a:t>Упереться языком во рту в зубы. Расслабить язык. Повторить 10 раз.</a:t>
            </a:r>
            <a:br>
              <a:rPr lang="ru-RU" sz="2000" dirty="0"/>
            </a:br>
            <a:r>
              <a:rPr lang="ru-RU" sz="2000" dirty="0"/>
              <a:t>✽ Прижимать язык во рту то к левой, то к правой щеке. Повторить 10 раз.</a:t>
            </a:r>
            <a:br>
              <a:rPr lang="ru-RU" sz="2000" dirty="0"/>
            </a:br>
            <a:r>
              <a:rPr lang="ru-RU" sz="2000" dirty="0"/>
              <a:t>✽ Удерживать кончик языка за нижними зубами, выгнуть его горкой. Расслабить. Повторить 10 раз</a:t>
            </a:r>
          </a:p>
        </p:txBody>
      </p:sp>
      <p:sp>
        <p:nvSpPr>
          <p:cNvPr id="4" name="Заголовок 1"/>
          <p:cNvSpPr>
            <a:spLocks noGrp="1"/>
          </p:cNvSpPr>
          <p:nvPr/>
        </p:nvSpPr>
        <p:spPr bwMode="auto">
          <a:xfrm>
            <a:off x="179512" y="1124744"/>
            <a:ext cx="4968552"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Times New Roman" pitchFamily="18" charset="0"/>
              </a:defRPr>
            </a:lvl2pPr>
            <a:lvl3pPr algn="l" rtl="0" eaLnBrk="0" fontAlgn="base" hangingPunct="0">
              <a:spcBef>
                <a:spcPct val="0"/>
              </a:spcBef>
              <a:spcAft>
                <a:spcPct val="0"/>
              </a:spcAft>
              <a:defRPr sz="4400">
                <a:solidFill>
                  <a:schemeClr val="bg2"/>
                </a:solidFill>
                <a:latin typeface="Times New Roman" pitchFamily="18" charset="0"/>
              </a:defRPr>
            </a:lvl3pPr>
            <a:lvl4pPr algn="l" rtl="0" eaLnBrk="0" fontAlgn="base" hangingPunct="0">
              <a:spcBef>
                <a:spcPct val="0"/>
              </a:spcBef>
              <a:spcAft>
                <a:spcPct val="0"/>
              </a:spcAft>
              <a:defRPr sz="4400">
                <a:solidFill>
                  <a:schemeClr val="bg2"/>
                </a:solidFill>
                <a:latin typeface="Times New Roman" pitchFamily="18" charset="0"/>
              </a:defRPr>
            </a:lvl4pPr>
            <a:lvl5pPr algn="l" rtl="0" eaLnBrk="0" fontAlgn="base" hangingPunct="0">
              <a:spcBef>
                <a:spcPct val="0"/>
              </a:spcBef>
              <a:spcAft>
                <a:spcPct val="0"/>
              </a:spcAft>
              <a:defRPr sz="4400">
                <a:solidFill>
                  <a:schemeClr val="bg2"/>
                </a:solidFill>
                <a:latin typeface="Times New Roman" pitchFamily="18" charset="0"/>
              </a:defRPr>
            </a:lvl5pPr>
            <a:lvl6pPr marL="457200" algn="l" rtl="0" fontAlgn="base">
              <a:spcBef>
                <a:spcPct val="0"/>
              </a:spcBef>
              <a:spcAft>
                <a:spcPct val="0"/>
              </a:spcAft>
              <a:defRPr sz="4400">
                <a:solidFill>
                  <a:schemeClr val="bg2"/>
                </a:solidFill>
                <a:latin typeface="Times New Roman" pitchFamily="18" charset="0"/>
              </a:defRPr>
            </a:lvl6pPr>
            <a:lvl7pPr marL="914400" algn="l" rtl="0" fontAlgn="base">
              <a:spcBef>
                <a:spcPct val="0"/>
              </a:spcBef>
              <a:spcAft>
                <a:spcPct val="0"/>
              </a:spcAft>
              <a:defRPr sz="4400">
                <a:solidFill>
                  <a:schemeClr val="bg2"/>
                </a:solidFill>
                <a:latin typeface="Times New Roman" pitchFamily="18" charset="0"/>
              </a:defRPr>
            </a:lvl7pPr>
            <a:lvl8pPr marL="1371600" algn="l" rtl="0" fontAlgn="base">
              <a:spcBef>
                <a:spcPct val="0"/>
              </a:spcBef>
              <a:spcAft>
                <a:spcPct val="0"/>
              </a:spcAft>
              <a:defRPr sz="4400">
                <a:solidFill>
                  <a:schemeClr val="bg2"/>
                </a:solidFill>
                <a:latin typeface="Times New Roman" pitchFamily="18" charset="0"/>
              </a:defRPr>
            </a:lvl8pPr>
            <a:lvl9pPr marL="1828800" algn="l" rtl="0" fontAlgn="base">
              <a:spcBef>
                <a:spcPct val="0"/>
              </a:spcBef>
              <a:spcAft>
                <a:spcPct val="0"/>
              </a:spcAft>
              <a:defRPr sz="4400">
                <a:solidFill>
                  <a:schemeClr val="bg2"/>
                </a:solidFill>
                <a:latin typeface="Times New Roman" pitchFamily="18" charset="0"/>
              </a:defRPr>
            </a:lvl9pPr>
          </a:lstStyle>
          <a:p>
            <a:r>
              <a:rPr lang="ru-RU" sz="2800" b="1" dirty="0" smtClean="0">
                <a:solidFill>
                  <a:schemeClr val="tx1"/>
                </a:solidFill>
              </a:rPr>
              <a:t> </a:t>
            </a:r>
            <a:r>
              <a:rPr lang="ru-RU" sz="2400" b="1" dirty="0" smtClean="0">
                <a:solidFill>
                  <a:schemeClr val="tx1"/>
                </a:solidFill>
              </a:rPr>
              <a:t>Упражнение </a:t>
            </a:r>
          </a:p>
          <a:p>
            <a:r>
              <a:rPr lang="ru-RU" sz="2400" b="1" dirty="0" smtClean="0">
                <a:solidFill>
                  <a:schemeClr val="tx1"/>
                </a:solidFill>
              </a:rPr>
              <a:t>«Горизонтальная восьмерка»</a:t>
            </a:r>
            <a:r>
              <a:rPr lang="ru-RU" sz="2400" b="1" dirty="0">
                <a:solidFill>
                  <a:schemeClr val="tx1"/>
                </a:solidFill>
              </a:rPr>
              <a:t/>
            </a:r>
            <a:br>
              <a:rPr lang="ru-RU" sz="2400" b="1" dirty="0">
                <a:solidFill>
                  <a:schemeClr val="tx1"/>
                </a:solidFill>
              </a:rPr>
            </a:br>
            <a:endParaRPr lang="ru-RU" sz="2400" b="1" dirty="0">
              <a:solidFill>
                <a:schemeClr val="tx1"/>
              </a:solidFill>
            </a:endParaRPr>
          </a:p>
        </p:txBody>
      </p:sp>
    </p:spTree>
    <p:extLst>
      <p:ext uri="{BB962C8B-B14F-4D97-AF65-F5344CB8AC3E}">
        <p14:creationId xmlns="" xmlns:p14="http://schemas.microsoft.com/office/powerpoint/2010/main" val="1632814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9192" y="476672"/>
            <a:ext cx="7848872" cy="4862870"/>
          </a:xfrm>
          <a:prstGeom prst="rect">
            <a:avLst/>
          </a:prstGeom>
        </p:spPr>
        <p:txBody>
          <a:bodyPr wrap="square">
            <a:spAutoFit/>
          </a:bodyPr>
          <a:lstStyle/>
          <a:p>
            <a:r>
              <a:rPr lang="ru-RU" sz="2000" b="1" i="1" dirty="0"/>
              <a:t>Третья, четвертая, пятая, шестая недели </a:t>
            </a:r>
            <a:r>
              <a:rPr lang="ru-RU" sz="2000" b="1" i="1" dirty="0" smtClean="0"/>
              <a:t>занятий</a:t>
            </a:r>
          </a:p>
          <a:p>
            <a:r>
              <a:rPr lang="ru-RU" sz="2000" b="1" dirty="0"/>
              <a:t/>
            </a:r>
            <a:br>
              <a:rPr lang="ru-RU" sz="2000" b="1" dirty="0"/>
            </a:br>
            <a:r>
              <a:rPr lang="ru-RU" dirty="0"/>
              <a:t>✽ Вытянуть перед собой правую руку на уровне глаз, пальцы сжать в кулак, оставить вытянутыми указательный и средний. Нарисовать в воздухе этими пальцами знак бесконечности как можно большего размера. Когда рука из центра этого знака пойдет вверх, начните слежение немигающими глазами, устремленными на промежуток между окончаниями этих пальцев, не поворачивая головы</a:t>
            </a:r>
            <a:r>
              <a:rPr lang="ru-RU" dirty="0" smtClean="0"/>
              <a:t>.</a:t>
            </a:r>
          </a:p>
          <a:p>
            <a:r>
              <a:rPr lang="ru-RU" dirty="0" smtClean="0"/>
              <a:t> </a:t>
            </a:r>
            <a:r>
              <a:rPr lang="ru-RU" dirty="0"/>
              <a:t>Те, у кого возникли трудности в прослеживании (напряжение, частое моргание), должны запомнить отрезок «горизонтальной восьмерки», где это случается, и несколько раз провести рукой, как бы заглаживая этот участок. Необходимо добиваться плавного движения глаз без остановок и фиксаций. В месте остановки потери слежения нужно провести рукой несколько раз туда-обратно по линии горизонтальной восьмерки.</a:t>
            </a:r>
            <a:br>
              <a:rPr lang="ru-RU" dirty="0"/>
            </a:br>
            <a:r>
              <a:rPr lang="ru-RU" dirty="0"/>
              <a:t/>
            </a:r>
            <a:br>
              <a:rPr lang="ru-RU" dirty="0"/>
            </a:br>
            <a:endParaRPr lang="ru-RU" dirty="0"/>
          </a:p>
        </p:txBody>
      </p:sp>
    </p:spTree>
    <p:extLst>
      <p:ext uri="{BB962C8B-B14F-4D97-AF65-F5344CB8AC3E}">
        <p14:creationId xmlns="" xmlns:p14="http://schemas.microsoft.com/office/powerpoint/2010/main" val="163281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7992888" cy="2985433"/>
          </a:xfrm>
          <a:prstGeom prst="rect">
            <a:avLst/>
          </a:prstGeom>
        </p:spPr>
        <p:txBody>
          <a:bodyPr wrap="square">
            <a:spAutoFit/>
          </a:bodyPr>
          <a:lstStyle/>
          <a:p>
            <a:r>
              <a:rPr lang="ru-RU" sz="2400" b="1" i="1" dirty="0"/>
              <a:t>Седьмая, восьмая недели занятий</a:t>
            </a:r>
          </a:p>
          <a:p>
            <a:r>
              <a:rPr lang="ru-RU" sz="2400" b="1" dirty="0"/>
              <a:t/>
            </a:r>
            <a:br>
              <a:rPr lang="ru-RU" sz="2400" b="1" dirty="0"/>
            </a:br>
            <a:r>
              <a:rPr lang="ru-RU" sz="2800" dirty="0"/>
              <a:t>✽ Одновременно с глазами следить за движениями пальцев по траектории горизонтальной восьмерки хорошо выдвинутым изо рта языком.</a:t>
            </a:r>
          </a:p>
          <a:p>
            <a:endParaRPr lang="ru-RU" sz="2800" dirty="0"/>
          </a:p>
        </p:txBody>
      </p:sp>
    </p:spTree>
    <p:extLst>
      <p:ext uri="{BB962C8B-B14F-4D97-AF65-F5344CB8AC3E}">
        <p14:creationId xmlns="" xmlns:p14="http://schemas.microsoft.com/office/powerpoint/2010/main" val="163281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32656"/>
            <a:ext cx="8352928" cy="6048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8366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8280920" cy="5976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95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051720" y="980728"/>
            <a:ext cx="216024" cy="216024"/>
          </a:xfrm>
        </p:spPr>
        <p:txBody>
          <a:bodyPr>
            <a:normAutofit fontScale="47500" lnSpcReduction="20000"/>
          </a:bodyPr>
          <a:lstStyle/>
          <a:p>
            <a:endParaRPr lang="ru-RU" dirty="0"/>
          </a:p>
        </p:txBody>
      </p:sp>
      <p:sp>
        <p:nvSpPr>
          <p:cNvPr id="4" name="Прямоугольник 3"/>
          <p:cNvSpPr/>
          <p:nvPr/>
        </p:nvSpPr>
        <p:spPr>
          <a:xfrm>
            <a:off x="2771800" y="397642"/>
            <a:ext cx="6048672" cy="5262979"/>
          </a:xfrm>
          <a:prstGeom prst="rect">
            <a:avLst/>
          </a:prstGeom>
        </p:spPr>
        <p:txBody>
          <a:bodyPr wrap="square">
            <a:spAutoFit/>
          </a:bodyPr>
          <a:lstStyle/>
          <a:p>
            <a:pPr>
              <a:defRPr/>
            </a:pPr>
            <a:r>
              <a:rPr lang="ru-RU" sz="2400" b="1" dirty="0" smtClean="0">
                <a:solidFill>
                  <a:srgbClr val="800000"/>
                </a:solidFill>
              </a:rPr>
              <a:t>Нарушение процесса письма – </a:t>
            </a:r>
            <a:r>
              <a:rPr lang="ru-RU" sz="2400" b="1" dirty="0" err="1" smtClean="0">
                <a:solidFill>
                  <a:srgbClr val="800000"/>
                </a:solidFill>
              </a:rPr>
              <a:t>Дисграфия</a:t>
            </a:r>
            <a:r>
              <a:rPr lang="ru-RU" sz="2400" b="1" dirty="0" smtClean="0">
                <a:solidFill>
                  <a:srgbClr val="800000"/>
                </a:solidFill>
              </a:rPr>
              <a:t> </a:t>
            </a:r>
            <a:endParaRPr lang="ru-RU" sz="2400" dirty="0" smtClean="0">
              <a:solidFill>
                <a:srgbClr val="800000"/>
              </a:solidFill>
            </a:endParaRPr>
          </a:p>
          <a:p>
            <a:pPr marL="342900" indent="-342900">
              <a:buFont typeface="Arial" panose="020B0604020202020204" pitchFamily="34" charset="0"/>
              <a:buChar char="•"/>
              <a:defRPr/>
            </a:pPr>
            <a:r>
              <a:rPr lang="ru-RU" sz="2400" b="1" dirty="0" err="1" smtClean="0">
                <a:cs typeface="Times New Roman" pitchFamily="18" charset="0"/>
              </a:rPr>
              <a:t>Дисграфия</a:t>
            </a:r>
            <a:r>
              <a:rPr lang="ru-RU" sz="2400" dirty="0" smtClean="0">
                <a:cs typeface="Times New Roman" pitchFamily="18" charset="0"/>
              </a:rPr>
              <a:t>- это  специфическое нарушение </a:t>
            </a:r>
            <a:r>
              <a:rPr lang="ru-RU" sz="2400" b="1" dirty="0" smtClean="0">
                <a:cs typeface="Times New Roman" pitchFamily="18" charset="0"/>
              </a:rPr>
              <a:t>процесса письма</a:t>
            </a:r>
            <a:r>
              <a:rPr lang="ru-RU" sz="2400" dirty="0" smtClean="0">
                <a:cs typeface="Times New Roman" pitchFamily="18" charset="0"/>
              </a:rPr>
              <a:t>, проявляющееся в повторяющихся и стойких ошибках при письме. </a:t>
            </a:r>
            <a:endParaRPr lang="ru-RU" sz="2400" i="1" dirty="0" smtClean="0"/>
          </a:p>
          <a:p>
            <a:pPr>
              <a:defRPr/>
            </a:pPr>
            <a:endParaRPr lang="ru-RU" sz="2400" b="1" dirty="0" smtClean="0">
              <a:solidFill>
                <a:srgbClr val="800000"/>
              </a:solidFill>
            </a:endParaRPr>
          </a:p>
          <a:p>
            <a:pPr>
              <a:defRPr/>
            </a:pPr>
            <a:r>
              <a:rPr lang="ru-RU" sz="2400" b="1" dirty="0" smtClean="0">
                <a:solidFill>
                  <a:srgbClr val="800000"/>
                </a:solidFill>
              </a:rPr>
              <a:t>Нарушение </a:t>
            </a:r>
            <a:r>
              <a:rPr lang="ru-RU" sz="2400" b="1" dirty="0">
                <a:solidFill>
                  <a:srgbClr val="800000"/>
                </a:solidFill>
              </a:rPr>
              <a:t>процесса чтения – </a:t>
            </a:r>
            <a:r>
              <a:rPr lang="ru-RU" sz="2400" b="1" dirty="0" err="1">
                <a:solidFill>
                  <a:srgbClr val="800000"/>
                </a:solidFill>
              </a:rPr>
              <a:t>Дислексия</a:t>
            </a:r>
            <a:endParaRPr lang="ru-RU" sz="2400" dirty="0">
              <a:solidFill>
                <a:srgbClr val="800000"/>
              </a:solidFill>
            </a:endParaRPr>
          </a:p>
          <a:p>
            <a:pPr marL="342900" indent="-342900" algn="just">
              <a:buFont typeface="Arial" panose="020B0604020202020204" pitchFamily="34" charset="0"/>
              <a:buChar char="•"/>
            </a:pPr>
            <a:r>
              <a:rPr lang="ru-RU" sz="2400" b="1" dirty="0" smtClean="0">
                <a:solidFill>
                  <a:srgbClr val="800000"/>
                </a:solidFill>
              </a:rPr>
              <a:t>    </a:t>
            </a:r>
            <a:r>
              <a:rPr lang="ru-RU" sz="2400" b="1" dirty="0" err="1">
                <a:cs typeface="Times New Roman" pitchFamily="18" charset="0"/>
              </a:rPr>
              <a:t>Дислексия</a:t>
            </a:r>
            <a:r>
              <a:rPr lang="ru-RU" sz="2400" dirty="0">
                <a:cs typeface="Times New Roman" pitchFamily="18" charset="0"/>
              </a:rPr>
              <a:t>– это специфическое нарушение </a:t>
            </a:r>
            <a:r>
              <a:rPr lang="ru-RU" sz="2400" b="1" dirty="0">
                <a:cs typeface="Times New Roman" pitchFamily="18" charset="0"/>
              </a:rPr>
              <a:t>процесса чтения</a:t>
            </a:r>
            <a:r>
              <a:rPr lang="ru-RU" sz="2400" dirty="0">
                <a:cs typeface="Times New Roman" pitchFamily="18" charset="0"/>
              </a:rPr>
              <a:t>, проявляющееся в повторяющихся и стойких ошибках при чтении, </a:t>
            </a:r>
            <a:endParaRPr lang="ru-RU" sz="2400" b="1" dirty="0"/>
          </a:p>
          <a:p>
            <a:pPr>
              <a:buFontTx/>
              <a:buNone/>
              <a:defRPr/>
            </a:pPr>
            <a:r>
              <a:rPr lang="ru-RU" sz="2400" dirty="0"/>
              <a:t> </a:t>
            </a:r>
          </a:p>
        </p:txBody>
      </p:sp>
      <p:pic>
        <p:nvPicPr>
          <p:cNvPr id="5" name="Picture 3" descr="C:\Documents and Settings\Логопед\Рабочий стол\дети\IMG_2643.jpg"/>
          <p:cNvPicPr>
            <a:picLocks noChangeAspect="1" noChangeArrowheads="1"/>
          </p:cNvPicPr>
          <p:nvPr/>
        </p:nvPicPr>
        <p:blipFill>
          <a:blip r:embed="rId2" cstate="print"/>
          <a:srcRect/>
          <a:stretch>
            <a:fillRect/>
          </a:stretch>
        </p:blipFill>
        <p:spPr bwMode="auto">
          <a:xfrm>
            <a:off x="467544" y="394111"/>
            <a:ext cx="2126580" cy="3168352"/>
          </a:xfrm>
          <a:prstGeom prst="rect">
            <a:avLst/>
          </a:prstGeom>
          <a:noFill/>
          <a:ln w="9525">
            <a:noFill/>
            <a:miter lim="800000"/>
            <a:headEnd/>
            <a:tailEnd/>
          </a:ln>
        </p:spPr>
      </p:pic>
    </p:spTree>
    <p:extLst>
      <p:ext uri="{BB962C8B-B14F-4D97-AF65-F5344CB8AC3E}">
        <p14:creationId xmlns="" xmlns:p14="http://schemas.microsoft.com/office/powerpoint/2010/main" val="144745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63776" y="353864"/>
            <a:ext cx="5328592" cy="3970318"/>
          </a:xfrm>
          <a:prstGeom prst="rect">
            <a:avLst/>
          </a:prstGeom>
        </p:spPr>
        <p:txBody>
          <a:bodyPr wrap="square">
            <a:spAutoFit/>
          </a:bodyPr>
          <a:lstStyle/>
          <a:p>
            <a:pPr eaLnBrk="0" hangingPunct="0"/>
            <a:endParaRPr lang="ru-RU" b="1" dirty="0" smtClean="0">
              <a:solidFill>
                <a:srgbClr val="0070C0"/>
              </a:solidFill>
              <a:latin typeface="Calibri" pitchFamily="34" charset="0"/>
              <a:ea typeface="Calibri" pitchFamily="34" charset="0"/>
              <a:cs typeface="Times New Roman" pitchFamily="18" charset="0"/>
            </a:endParaRPr>
          </a:p>
          <a:p>
            <a:pPr eaLnBrk="0" hangingPunct="0"/>
            <a:r>
              <a:rPr lang="ru-RU" b="1" dirty="0" smtClean="0">
                <a:solidFill>
                  <a:srgbClr val="0070C0"/>
                </a:solidFill>
                <a:latin typeface="Calibri" pitchFamily="34" charset="0"/>
                <a:ea typeface="Calibri" pitchFamily="34" charset="0"/>
                <a:cs typeface="Times New Roman" pitchFamily="18" charset="0"/>
              </a:rPr>
              <a:t>Артикуляторная</a:t>
            </a:r>
            <a:endParaRPr lang="ru-RU" dirty="0" smtClean="0">
              <a:solidFill>
                <a:srgbClr val="0070C0"/>
              </a:solidFill>
              <a:ea typeface="Calibri" pitchFamily="34" charset="0"/>
              <a:cs typeface="Times New Roman" pitchFamily="18" charset="0"/>
            </a:endParaRPr>
          </a:p>
          <a:p>
            <a:pPr eaLnBrk="0" hangingPunct="0"/>
            <a:r>
              <a:rPr lang="ru-RU" dirty="0" smtClean="0">
                <a:latin typeface="Calibri" pitchFamily="34" charset="0"/>
                <a:ea typeface="Calibri" pitchFamily="34" charset="0"/>
                <a:cs typeface="Times New Roman" pitchFamily="18" charset="0"/>
              </a:rPr>
              <a:t> пишет так, как говорит</a:t>
            </a:r>
            <a:endParaRPr lang="ru-RU" dirty="0" smtClean="0">
              <a:ea typeface="Calibri" pitchFamily="34" charset="0"/>
              <a:cs typeface="Times New Roman" pitchFamily="18" charset="0"/>
            </a:endParaRPr>
          </a:p>
          <a:p>
            <a:pPr eaLnBrk="0" hangingPunct="0"/>
            <a:endParaRPr lang="ru-RU" b="1" dirty="0" smtClean="0">
              <a:solidFill>
                <a:srgbClr val="0070C0"/>
              </a:solidFill>
              <a:latin typeface="Calibri" pitchFamily="34" charset="0"/>
              <a:ea typeface="Calibri" pitchFamily="34" charset="0"/>
              <a:cs typeface="Times New Roman" pitchFamily="18" charset="0"/>
            </a:endParaRPr>
          </a:p>
          <a:p>
            <a:pPr eaLnBrk="0" hangingPunct="0"/>
            <a:r>
              <a:rPr lang="ru-RU" b="1" dirty="0" smtClean="0">
                <a:solidFill>
                  <a:srgbClr val="0070C0"/>
                </a:solidFill>
                <a:latin typeface="Calibri" pitchFamily="34" charset="0"/>
                <a:ea typeface="Calibri" pitchFamily="34" charset="0"/>
                <a:cs typeface="Times New Roman" pitchFamily="18" charset="0"/>
              </a:rPr>
              <a:t>Акустическая</a:t>
            </a:r>
            <a:endParaRPr lang="ru-RU" dirty="0" smtClean="0">
              <a:solidFill>
                <a:srgbClr val="0070C0"/>
              </a:solidFill>
              <a:ea typeface="Calibri" pitchFamily="34" charset="0"/>
              <a:cs typeface="Times New Roman" pitchFamily="18" charset="0"/>
            </a:endParaRPr>
          </a:p>
          <a:p>
            <a:pPr eaLnBrk="0" hangingPunct="0"/>
            <a:r>
              <a:rPr lang="ru-RU" dirty="0" smtClean="0">
                <a:latin typeface="Calibri" pitchFamily="34" charset="0"/>
                <a:ea typeface="Calibri" pitchFamily="34" charset="0"/>
                <a:cs typeface="Times New Roman" pitchFamily="18" charset="0"/>
              </a:rPr>
              <a:t>пишет так, как слышит, путая глухие и звонкие звуки (например, «</a:t>
            </a:r>
            <a:r>
              <a:rPr lang="ru-RU" dirty="0" err="1" smtClean="0">
                <a:latin typeface="Calibri" pitchFamily="34" charset="0"/>
                <a:ea typeface="Calibri" pitchFamily="34" charset="0"/>
                <a:cs typeface="Times New Roman" pitchFamily="18" charset="0"/>
              </a:rPr>
              <a:t>дуп</a:t>
            </a:r>
            <a:r>
              <a:rPr lang="ru-RU" dirty="0" smtClean="0">
                <a:latin typeface="Calibri" pitchFamily="34" charset="0"/>
                <a:ea typeface="Calibri" pitchFamily="34" charset="0"/>
                <a:cs typeface="Times New Roman" pitchFamily="18" charset="0"/>
              </a:rPr>
              <a:t>» вместо «дуб», «</a:t>
            </a:r>
            <a:r>
              <a:rPr lang="ru-RU" dirty="0" err="1" smtClean="0">
                <a:latin typeface="Calibri" pitchFamily="34" charset="0"/>
                <a:ea typeface="Calibri" pitchFamily="34" charset="0"/>
                <a:cs typeface="Times New Roman" pitchFamily="18" charset="0"/>
              </a:rPr>
              <a:t>ковта</a:t>
            </a:r>
            <a:r>
              <a:rPr lang="ru-RU" dirty="0" smtClean="0">
                <a:latin typeface="Calibri" pitchFamily="34" charset="0"/>
                <a:ea typeface="Calibri" pitchFamily="34" charset="0"/>
                <a:cs typeface="Times New Roman" pitchFamily="18" charset="0"/>
              </a:rPr>
              <a:t>», а не «кофта» и т.д.), твердые и мягкие («</a:t>
            </a:r>
            <a:r>
              <a:rPr lang="ru-RU" dirty="0" err="1" smtClean="0">
                <a:latin typeface="Calibri" pitchFamily="34" charset="0"/>
                <a:ea typeface="Calibri" pitchFamily="34" charset="0"/>
                <a:cs typeface="Times New Roman" pitchFamily="18" charset="0"/>
              </a:rPr>
              <a:t>больит</a:t>
            </a:r>
            <a:r>
              <a:rPr lang="ru-RU" dirty="0" smtClean="0">
                <a:latin typeface="Calibri" pitchFamily="34" charset="0"/>
                <a:ea typeface="Calibri" pitchFamily="34" charset="0"/>
                <a:cs typeface="Times New Roman" pitchFamily="18" charset="0"/>
              </a:rPr>
              <a:t>», «</a:t>
            </a:r>
            <a:r>
              <a:rPr lang="ru-RU" dirty="0" err="1" smtClean="0">
                <a:latin typeface="Calibri" pitchFamily="34" charset="0"/>
                <a:ea typeface="Calibri" pitchFamily="34" charset="0"/>
                <a:cs typeface="Times New Roman" pitchFamily="18" charset="0"/>
              </a:rPr>
              <a:t>мосьтик</a:t>
            </a:r>
            <a:r>
              <a:rPr lang="ru-RU" dirty="0" smtClean="0">
                <a:latin typeface="Calibri" pitchFamily="34" charset="0"/>
                <a:ea typeface="Calibri" pitchFamily="34" charset="0"/>
                <a:cs typeface="Times New Roman" pitchFamily="18" charset="0"/>
              </a:rPr>
              <a:t>», «</a:t>
            </a:r>
            <a:r>
              <a:rPr lang="ru-RU" dirty="0" err="1" smtClean="0">
                <a:latin typeface="Calibri" pitchFamily="34" charset="0"/>
                <a:ea typeface="Calibri" pitchFamily="34" charset="0"/>
                <a:cs typeface="Times New Roman" pitchFamily="18" charset="0"/>
              </a:rPr>
              <a:t>писмо</a:t>
            </a:r>
            <a:r>
              <a:rPr lang="ru-RU" dirty="0" smtClean="0">
                <a:latin typeface="Calibri" pitchFamily="34" charset="0"/>
                <a:ea typeface="Calibri" pitchFamily="34" charset="0"/>
                <a:cs typeface="Times New Roman" pitchFamily="18" charset="0"/>
              </a:rPr>
              <a:t>» ), а также шипящие и свистящие (например, «</a:t>
            </a:r>
            <a:r>
              <a:rPr lang="ru-RU" dirty="0" err="1" smtClean="0">
                <a:latin typeface="Calibri" pitchFamily="34" charset="0"/>
                <a:ea typeface="Calibri" pitchFamily="34" charset="0"/>
                <a:cs typeface="Times New Roman" pitchFamily="18" charset="0"/>
              </a:rPr>
              <a:t>писчат</a:t>
            </a:r>
            <a:r>
              <a:rPr lang="ru-RU" dirty="0" smtClean="0">
                <a:latin typeface="Calibri" pitchFamily="34" charset="0"/>
                <a:ea typeface="Calibri" pitchFamily="34" charset="0"/>
                <a:cs typeface="Times New Roman" pitchFamily="18" charset="0"/>
              </a:rPr>
              <a:t>» вместо «пищат»).</a:t>
            </a:r>
            <a:endParaRPr lang="ru-RU" dirty="0" smtClean="0">
              <a:ea typeface="Calibri" pitchFamily="34" charset="0"/>
              <a:cs typeface="Times New Roman" pitchFamily="18" charset="0"/>
            </a:endParaRPr>
          </a:p>
          <a:p>
            <a:pPr eaLnBrk="0" hangingPunct="0"/>
            <a:r>
              <a:rPr lang="ru-RU" b="1" dirty="0" smtClean="0">
                <a:solidFill>
                  <a:srgbClr val="0070C0"/>
                </a:solidFill>
                <a:latin typeface="Calibri" pitchFamily="34" charset="0"/>
                <a:ea typeface="Calibri" pitchFamily="34" charset="0"/>
                <a:cs typeface="Times New Roman" pitchFamily="18" charset="0"/>
              </a:rPr>
              <a:t>Оптико-пространственная</a:t>
            </a:r>
            <a:endParaRPr lang="ru-RU" dirty="0" smtClean="0">
              <a:solidFill>
                <a:srgbClr val="0070C0"/>
              </a:solidFill>
              <a:ea typeface="Calibri" pitchFamily="34" charset="0"/>
              <a:cs typeface="Times New Roman" pitchFamily="18" charset="0"/>
            </a:endParaRPr>
          </a:p>
          <a:p>
            <a:pPr eaLnBrk="0" hangingPunct="0"/>
            <a:r>
              <a:rPr lang="ru-RU" dirty="0" err="1" smtClean="0">
                <a:latin typeface="Calibri" pitchFamily="34" charset="0"/>
                <a:ea typeface="Calibri" pitchFamily="34" charset="0"/>
                <a:cs typeface="Times New Roman" pitchFamily="18" charset="0"/>
              </a:rPr>
              <a:t>несформированность</a:t>
            </a:r>
            <a:r>
              <a:rPr lang="ru-RU" dirty="0" smtClean="0">
                <a:latin typeface="Calibri" pitchFamily="34" charset="0"/>
                <a:ea typeface="Calibri" pitchFamily="34" charset="0"/>
                <a:cs typeface="Times New Roman" pitchFamily="18" charset="0"/>
              </a:rPr>
              <a:t> пространственных представлений и синтез информации от разных анализаторов. </a:t>
            </a:r>
            <a:endParaRPr lang="ru-RU" dirty="0">
              <a:ea typeface="Calibri" pitchFamily="34" charset="0"/>
              <a:cs typeface="Times New Roman" pitchFamily="18" charset="0"/>
            </a:endParaRPr>
          </a:p>
        </p:txBody>
      </p:sp>
      <p:sp>
        <p:nvSpPr>
          <p:cNvPr id="5" name="Прямоугольник 4"/>
          <p:cNvSpPr/>
          <p:nvPr/>
        </p:nvSpPr>
        <p:spPr>
          <a:xfrm>
            <a:off x="899592" y="3152000"/>
            <a:ext cx="6696744" cy="3139321"/>
          </a:xfrm>
          <a:prstGeom prst="rect">
            <a:avLst/>
          </a:prstGeom>
        </p:spPr>
        <p:txBody>
          <a:bodyPr wrap="square">
            <a:spAutoFit/>
          </a:bodyPr>
          <a:lstStyle/>
          <a:p>
            <a:pPr eaLnBrk="0" hangingPunct="0"/>
            <a:endParaRPr lang="ru-RU" b="1" dirty="0" smtClean="0">
              <a:solidFill>
                <a:srgbClr val="0070C0"/>
              </a:solidFill>
              <a:latin typeface="Calibri" pitchFamily="34" charset="0"/>
              <a:ea typeface="Calibri" pitchFamily="34" charset="0"/>
              <a:cs typeface="Times New Roman" pitchFamily="18" charset="0"/>
            </a:endParaRPr>
          </a:p>
          <a:p>
            <a:pPr eaLnBrk="0" hangingPunct="0"/>
            <a:endParaRPr lang="ru-RU" b="1" dirty="0" smtClean="0">
              <a:solidFill>
                <a:srgbClr val="0070C0"/>
              </a:solidFill>
              <a:latin typeface="Calibri" pitchFamily="34" charset="0"/>
              <a:ea typeface="Calibri" pitchFamily="34" charset="0"/>
              <a:cs typeface="Times New Roman" pitchFamily="18" charset="0"/>
            </a:endParaRPr>
          </a:p>
          <a:p>
            <a:pPr eaLnBrk="0" hangingPunct="0"/>
            <a:endParaRPr lang="ru-RU" b="1" dirty="0" smtClean="0">
              <a:solidFill>
                <a:srgbClr val="0070C0"/>
              </a:solidFill>
              <a:latin typeface="Calibri" pitchFamily="34" charset="0"/>
              <a:ea typeface="Calibri" pitchFamily="34" charset="0"/>
              <a:cs typeface="Times New Roman" pitchFamily="18" charset="0"/>
            </a:endParaRPr>
          </a:p>
          <a:p>
            <a:pPr eaLnBrk="0" hangingPunct="0"/>
            <a:r>
              <a:rPr lang="ru-RU" b="1" dirty="0" err="1" smtClean="0">
                <a:solidFill>
                  <a:srgbClr val="0070C0"/>
                </a:solidFill>
                <a:latin typeface="Calibri" pitchFamily="34" charset="0"/>
                <a:ea typeface="Calibri" pitchFamily="34" charset="0"/>
                <a:cs typeface="Times New Roman" pitchFamily="18" charset="0"/>
              </a:rPr>
              <a:t>Аграмматическая</a:t>
            </a:r>
            <a:endParaRPr lang="ru-RU" dirty="0" smtClean="0">
              <a:solidFill>
                <a:srgbClr val="0070C0"/>
              </a:solidFill>
              <a:ea typeface="Calibri" pitchFamily="34" charset="0"/>
              <a:cs typeface="Times New Roman" pitchFamily="18" charset="0"/>
            </a:endParaRPr>
          </a:p>
          <a:p>
            <a:pPr eaLnBrk="0" hangingPunct="0"/>
            <a:r>
              <a:rPr lang="ru-RU" dirty="0" smtClean="0">
                <a:latin typeface="Calibri" pitchFamily="34" charset="0"/>
                <a:ea typeface="Calibri" pitchFamily="34" charset="0"/>
                <a:cs typeface="Times New Roman" pitchFamily="18" charset="0"/>
              </a:rPr>
              <a:t>неправильное употребление окончаний, предлогов, ошибки при изменении слов по падежам, числам, трудности согласования слов между собой. </a:t>
            </a:r>
            <a:endParaRPr lang="ru-RU" dirty="0" smtClean="0">
              <a:ea typeface="Calibri" pitchFamily="34" charset="0"/>
              <a:cs typeface="Times New Roman" pitchFamily="18" charset="0"/>
            </a:endParaRPr>
          </a:p>
          <a:p>
            <a:pPr eaLnBrk="0" hangingPunct="0"/>
            <a:r>
              <a:rPr lang="ru-RU" b="1" dirty="0" smtClean="0">
                <a:solidFill>
                  <a:srgbClr val="0070C0"/>
                </a:solidFill>
                <a:latin typeface="Calibri" pitchFamily="34" charset="0"/>
                <a:ea typeface="Calibri" pitchFamily="34" charset="0"/>
                <a:cs typeface="Times New Roman" pitchFamily="18" charset="0"/>
              </a:rPr>
              <a:t>Моторная</a:t>
            </a:r>
            <a:endParaRPr lang="ru-RU" dirty="0" smtClean="0">
              <a:solidFill>
                <a:srgbClr val="0070C0"/>
              </a:solidFill>
              <a:ea typeface="Calibri" pitchFamily="34" charset="0"/>
              <a:cs typeface="Times New Roman" pitchFamily="18" charset="0"/>
            </a:endParaRPr>
          </a:p>
          <a:p>
            <a:pPr eaLnBrk="0" hangingPunct="0"/>
            <a:r>
              <a:rPr lang="ru-RU" dirty="0" smtClean="0">
                <a:latin typeface="Calibri" pitchFamily="34" charset="0"/>
                <a:ea typeface="Calibri" pitchFamily="34" charset="0"/>
                <a:cs typeface="Times New Roman" pitchFamily="18" charset="0"/>
              </a:rPr>
              <a:t>связана с нарушениями движений. Она проявляется в </a:t>
            </a:r>
            <a:r>
              <a:rPr lang="ru-RU" dirty="0" err="1" smtClean="0">
                <a:latin typeface="Calibri" pitchFamily="34" charset="0"/>
                <a:ea typeface="Calibri" pitchFamily="34" charset="0"/>
                <a:cs typeface="Times New Roman" pitchFamily="18" charset="0"/>
              </a:rPr>
              <a:t>недописывании</a:t>
            </a:r>
            <a:r>
              <a:rPr lang="ru-RU" dirty="0" smtClean="0">
                <a:latin typeface="Calibri" pitchFamily="34" charset="0"/>
                <a:ea typeface="Calibri" pitchFamily="34" charset="0"/>
                <a:cs typeface="Times New Roman" pitchFamily="18" charset="0"/>
              </a:rPr>
              <a:t> слов, появлении лишних, двойных или даже тройных букв, пропусках букв и слогов. </a:t>
            </a:r>
            <a:endParaRPr lang="ru-RU" dirty="0">
              <a:ea typeface="Calibri" pitchFamily="34" charset="0"/>
              <a:cs typeface="Times New Roman" pitchFamily="18" charset="0"/>
            </a:endParaRPr>
          </a:p>
        </p:txBody>
      </p:sp>
      <p:pic>
        <p:nvPicPr>
          <p:cNvPr id="6" name="Picture 6" descr="C:\Documents and Settings\admin\Рабочий стол\дети\chilren_4.jpg"/>
          <p:cNvPicPr>
            <a:picLocks noChangeAspect="1" noChangeArrowheads="1"/>
          </p:cNvPicPr>
          <p:nvPr/>
        </p:nvPicPr>
        <p:blipFill>
          <a:blip r:embed="rId2" cstate="print"/>
          <a:srcRect/>
          <a:stretch>
            <a:fillRect/>
          </a:stretch>
        </p:blipFill>
        <p:spPr bwMode="auto">
          <a:xfrm>
            <a:off x="179512" y="1268760"/>
            <a:ext cx="2728912" cy="2376264"/>
          </a:xfrm>
          <a:prstGeom prst="rect">
            <a:avLst/>
          </a:prstGeom>
          <a:noFill/>
          <a:ln w="9525">
            <a:noFill/>
            <a:miter lim="800000"/>
            <a:headEnd/>
            <a:tailEnd/>
          </a:ln>
        </p:spPr>
      </p:pic>
      <p:sp>
        <p:nvSpPr>
          <p:cNvPr id="2" name="Прямоугольник 1"/>
          <p:cNvSpPr/>
          <p:nvPr/>
        </p:nvSpPr>
        <p:spPr>
          <a:xfrm>
            <a:off x="154112" y="188640"/>
            <a:ext cx="3049736" cy="830997"/>
          </a:xfrm>
          <a:prstGeom prst="rect">
            <a:avLst/>
          </a:prstGeom>
        </p:spPr>
        <p:txBody>
          <a:bodyPr wrap="square">
            <a:spAutoFit/>
          </a:bodyPr>
          <a:lstStyle/>
          <a:p>
            <a:pPr algn="ctr"/>
            <a:r>
              <a:rPr lang="ru-RU" sz="2400" b="1" dirty="0" smtClean="0">
                <a:solidFill>
                  <a:srgbClr val="800000"/>
                </a:solidFill>
              </a:rPr>
              <a:t>Формы </a:t>
            </a:r>
            <a:endParaRPr lang="ru-RU" sz="2400" b="1" dirty="0">
              <a:solidFill>
                <a:srgbClr val="800000"/>
              </a:solidFill>
            </a:endParaRPr>
          </a:p>
          <a:p>
            <a:pPr algn="ctr"/>
            <a:r>
              <a:rPr lang="ru-RU" sz="2400" b="1" dirty="0" err="1">
                <a:solidFill>
                  <a:srgbClr val="800000"/>
                </a:solidFill>
              </a:rPr>
              <a:t>Дисграфии</a:t>
            </a:r>
            <a:endParaRPr lang="ru-RU" sz="2400" b="1" dirty="0">
              <a:solidFill>
                <a:srgbClr val="800000"/>
              </a:solidFill>
            </a:endParaRPr>
          </a:p>
        </p:txBody>
      </p:sp>
    </p:spTree>
    <p:extLst>
      <p:ext uri="{BB962C8B-B14F-4D97-AF65-F5344CB8AC3E}">
        <p14:creationId xmlns="" xmlns:p14="http://schemas.microsoft.com/office/powerpoint/2010/main" val="146021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Логопед\Рабочий стол\дети\92155.jpg"/>
          <p:cNvPicPr>
            <a:picLocks noChangeAspect="1" noChangeArrowheads="1"/>
          </p:cNvPicPr>
          <p:nvPr/>
        </p:nvPicPr>
        <p:blipFill>
          <a:blip r:embed="rId2" cstate="print"/>
          <a:srcRect/>
          <a:stretch>
            <a:fillRect/>
          </a:stretch>
        </p:blipFill>
        <p:spPr bwMode="auto">
          <a:xfrm>
            <a:off x="251520" y="1196752"/>
            <a:ext cx="2305050" cy="2714625"/>
          </a:xfrm>
          <a:prstGeom prst="rect">
            <a:avLst/>
          </a:prstGeom>
          <a:noFill/>
          <a:ln w="9525">
            <a:noFill/>
            <a:miter lim="800000"/>
            <a:headEnd/>
            <a:tailEnd/>
          </a:ln>
        </p:spPr>
      </p:pic>
      <p:sp>
        <p:nvSpPr>
          <p:cNvPr id="5" name="Прямоугольник 4"/>
          <p:cNvSpPr/>
          <p:nvPr/>
        </p:nvSpPr>
        <p:spPr>
          <a:xfrm>
            <a:off x="467544" y="476672"/>
            <a:ext cx="8350074" cy="461665"/>
          </a:xfrm>
          <a:prstGeom prst="rect">
            <a:avLst/>
          </a:prstGeom>
        </p:spPr>
        <p:txBody>
          <a:bodyPr wrap="square">
            <a:spAutoFit/>
          </a:bodyPr>
          <a:lstStyle/>
          <a:p>
            <a:r>
              <a:rPr lang="ru-RU" sz="2400" b="1" dirty="0" smtClean="0">
                <a:solidFill>
                  <a:srgbClr val="800000"/>
                </a:solidFill>
              </a:rPr>
              <a:t>Причины возникновения  </a:t>
            </a:r>
            <a:r>
              <a:rPr lang="ru-RU" sz="2400" b="1" dirty="0" err="1" smtClean="0">
                <a:solidFill>
                  <a:srgbClr val="800000"/>
                </a:solidFill>
              </a:rPr>
              <a:t>дисграфии</a:t>
            </a:r>
            <a:r>
              <a:rPr lang="ru-RU" sz="2400" b="1" dirty="0" smtClean="0">
                <a:solidFill>
                  <a:srgbClr val="800000"/>
                </a:solidFill>
              </a:rPr>
              <a:t>, </a:t>
            </a:r>
            <a:r>
              <a:rPr lang="ru-RU" sz="2400" b="1" dirty="0" err="1" smtClean="0">
                <a:solidFill>
                  <a:srgbClr val="800000"/>
                </a:solidFill>
              </a:rPr>
              <a:t>дислексии</a:t>
            </a:r>
            <a:endParaRPr lang="ru-RU" sz="2400" dirty="0"/>
          </a:p>
        </p:txBody>
      </p:sp>
      <p:sp>
        <p:nvSpPr>
          <p:cNvPr id="6" name="Прямоугольник 5"/>
          <p:cNvSpPr/>
          <p:nvPr/>
        </p:nvSpPr>
        <p:spPr>
          <a:xfrm rot="10800000" flipV="1">
            <a:off x="2843808" y="1220787"/>
            <a:ext cx="56454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ru-RU" dirty="0"/>
              <a:t>н</a:t>
            </a:r>
            <a:r>
              <a:rPr lang="ru-RU" dirty="0" smtClean="0"/>
              <a:t>аследственная </a:t>
            </a:r>
            <a:r>
              <a:rPr lang="ru-RU" dirty="0"/>
              <a:t>предрасположенность. </a:t>
            </a:r>
          </a:p>
        </p:txBody>
      </p:sp>
      <p:sp>
        <p:nvSpPr>
          <p:cNvPr id="7" name="Прямоугольник 6"/>
          <p:cNvSpPr/>
          <p:nvPr/>
        </p:nvSpPr>
        <p:spPr>
          <a:xfrm>
            <a:off x="2872656" y="2923380"/>
            <a:ext cx="5616624" cy="3698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ru-RU" dirty="0"/>
              <a:t>длительные соматические заболевания</a:t>
            </a:r>
          </a:p>
        </p:txBody>
      </p:sp>
      <p:sp>
        <p:nvSpPr>
          <p:cNvPr id="8" name="Прямоугольник 7"/>
          <p:cNvSpPr/>
          <p:nvPr/>
        </p:nvSpPr>
        <p:spPr>
          <a:xfrm>
            <a:off x="2837880" y="4435028"/>
            <a:ext cx="5616624" cy="3698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ru-RU" dirty="0"/>
              <a:t>неправильная речь окружающих</a:t>
            </a:r>
          </a:p>
        </p:txBody>
      </p:sp>
      <p:sp>
        <p:nvSpPr>
          <p:cNvPr id="10" name="Прямоугольник 9"/>
          <p:cNvSpPr/>
          <p:nvPr/>
        </p:nvSpPr>
        <p:spPr>
          <a:xfrm>
            <a:off x="2828628" y="5116264"/>
            <a:ext cx="5616624" cy="3698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ru-RU" dirty="0"/>
              <a:t>двуязычие в семье</a:t>
            </a:r>
          </a:p>
        </p:txBody>
      </p:sp>
      <p:sp>
        <p:nvSpPr>
          <p:cNvPr id="11" name="Прямоугольник 10"/>
          <p:cNvSpPr/>
          <p:nvPr/>
        </p:nvSpPr>
        <p:spPr>
          <a:xfrm>
            <a:off x="2897870" y="3528219"/>
            <a:ext cx="5566196" cy="64611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ru-RU" dirty="0"/>
              <a:t>недостаточное внимание к речевому развитию ребенка со стороны взрослых</a:t>
            </a:r>
          </a:p>
        </p:txBody>
      </p:sp>
      <p:sp>
        <p:nvSpPr>
          <p:cNvPr id="14" name="Прямоугольник 13"/>
          <p:cNvSpPr/>
          <p:nvPr/>
        </p:nvSpPr>
        <p:spPr>
          <a:xfrm>
            <a:off x="2872656" y="1844824"/>
            <a:ext cx="561662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ru-RU" dirty="0">
                <a:solidFill>
                  <a:schemeClr val="tx1"/>
                </a:solidFill>
              </a:rPr>
              <a:t>патология беременности, родов, асфиксия</a:t>
            </a:r>
          </a:p>
        </p:txBody>
      </p:sp>
      <p:sp>
        <p:nvSpPr>
          <p:cNvPr id="15" name="Прямоугольник 14"/>
          <p:cNvSpPr/>
          <p:nvPr/>
        </p:nvSpPr>
        <p:spPr>
          <a:xfrm>
            <a:off x="2846760" y="2370484"/>
            <a:ext cx="5616624" cy="36988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ru-RU" dirty="0">
                <a:solidFill>
                  <a:schemeClr val="tx1"/>
                </a:solidFill>
              </a:rPr>
              <a:t>детские инфекции, травмы головы</a:t>
            </a:r>
            <a:r>
              <a:rPr lang="ru-RU" dirty="0"/>
              <a:t>. </a:t>
            </a:r>
          </a:p>
        </p:txBody>
      </p:sp>
    </p:spTree>
    <p:extLst>
      <p:ext uri="{BB962C8B-B14F-4D97-AF65-F5344CB8AC3E}">
        <p14:creationId xmlns="" xmlns:p14="http://schemas.microsoft.com/office/powerpoint/2010/main" val="186144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1"/>
            <a:ext cx="7632848" cy="954107"/>
          </a:xfrm>
          <a:prstGeom prst="rect">
            <a:avLst/>
          </a:prstGeom>
        </p:spPr>
        <p:txBody>
          <a:bodyPr wrap="square">
            <a:spAutoFit/>
          </a:bodyPr>
          <a:lstStyle/>
          <a:p>
            <a:r>
              <a:rPr lang="ru-RU" sz="2800" b="1" spc="50" dirty="0" smtClean="0">
                <a:ln w="11430"/>
                <a:solidFill>
                  <a:srgbClr val="C00000"/>
                </a:solidFill>
                <a:effectLst>
                  <a:outerShdw blurRad="76200" dist="50800" dir="5400000" algn="tl" rotWithShape="0">
                    <a:srgbClr val="000000">
                      <a:alpha val="65000"/>
                    </a:srgbClr>
                  </a:outerShdw>
                </a:effectLst>
                <a:ea typeface="Times New Roman" pitchFamily="18" charset="0"/>
                <a:cs typeface="Arial" pitchFamily="34" charset="0"/>
              </a:rPr>
              <a:t>"Я не виноват, я стараюсь..."</a:t>
            </a:r>
            <a:r>
              <a:rPr lang="ru-RU" sz="2800" b="1" spc="50" dirty="0" smtClean="0">
                <a:ln w="11430"/>
                <a:solidFill>
                  <a:srgbClr val="C00000"/>
                </a:solidFill>
                <a:effectLst>
                  <a:outerShdw blurRad="76200" dist="50800" dir="5400000" algn="tl" rotWithShape="0">
                    <a:srgbClr val="000000">
                      <a:alpha val="65000"/>
                    </a:srgbClr>
                  </a:outerShdw>
                </a:effectLst>
              </a:rPr>
              <a:t/>
            </a:r>
            <a:br>
              <a:rPr lang="ru-RU" sz="2800" b="1" spc="50" dirty="0" smtClean="0">
                <a:ln w="11430"/>
                <a:solidFill>
                  <a:srgbClr val="C00000"/>
                </a:solidFill>
                <a:effectLst>
                  <a:outerShdw blurRad="76200" dist="50800" dir="5400000" algn="tl" rotWithShape="0">
                    <a:srgbClr val="000000">
                      <a:alpha val="65000"/>
                    </a:srgbClr>
                  </a:outerShdw>
                </a:effectLst>
              </a:rPr>
            </a:br>
            <a:endParaRPr lang="ru-RU" sz="2800" dirty="0"/>
          </a:p>
        </p:txBody>
      </p:sp>
      <p:pic>
        <p:nvPicPr>
          <p:cNvPr id="3" name="Picture 5" descr="C:\Documents and Settings\Логопед\Рабочий стол\zamyslenie_by_fraissie.jpg"/>
          <p:cNvPicPr>
            <a:picLocks noChangeAspect="1" noChangeArrowheads="1"/>
          </p:cNvPicPr>
          <p:nvPr/>
        </p:nvPicPr>
        <p:blipFill>
          <a:blip r:embed="rId2" cstate="print"/>
          <a:srcRect/>
          <a:stretch>
            <a:fillRect/>
          </a:stretch>
        </p:blipFill>
        <p:spPr bwMode="auto">
          <a:xfrm>
            <a:off x="6444208" y="252140"/>
            <a:ext cx="2376264" cy="2024731"/>
          </a:xfrm>
          <a:prstGeom prst="rect">
            <a:avLst/>
          </a:prstGeom>
          <a:noFill/>
          <a:ln w="114300">
            <a:solidFill>
              <a:schemeClr val="tx2">
                <a:lumMod val="60000"/>
                <a:lumOff val="40000"/>
              </a:schemeClr>
            </a:solidFill>
            <a:miter lim="800000"/>
            <a:headEnd/>
            <a:tailEnd/>
          </a:ln>
        </p:spPr>
      </p:pic>
      <p:sp>
        <p:nvSpPr>
          <p:cNvPr id="4" name="Прямоугольник 3"/>
          <p:cNvSpPr/>
          <p:nvPr/>
        </p:nvSpPr>
        <p:spPr>
          <a:xfrm>
            <a:off x="539552" y="1028343"/>
            <a:ext cx="6318448" cy="5016758"/>
          </a:xfrm>
          <a:prstGeom prst="rect">
            <a:avLst/>
          </a:prstGeom>
        </p:spPr>
        <p:txBody>
          <a:bodyPr wrap="square">
            <a:spAutoFit/>
          </a:bodyPr>
          <a:lstStyle/>
          <a:p>
            <a:pPr>
              <a:buNone/>
            </a:pPr>
            <a:r>
              <a:rPr lang="ru-RU" sz="2000" dirty="0" smtClean="0">
                <a:solidFill>
                  <a:schemeClr val="tx1"/>
                </a:solidFill>
              </a:rPr>
              <a:t>	</a:t>
            </a:r>
            <a:r>
              <a:rPr lang="ru-RU" sz="2000" dirty="0" err="1" smtClean="0">
                <a:solidFill>
                  <a:schemeClr val="tx1"/>
                </a:solidFill>
              </a:rPr>
              <a:t>Нейропсихологи</a:t>
            </a:r>
            <a:r>
              <a:rPr lang="ru-RU" sz="2000" dirty="0" smtClean="0">
                <a:solidFill>
                  <a:schemeClr val="tx1"/>
                </a:solidFill>
              </a:rPr>
              <a:t>  утверждают, что основные причины нарушения письма или неспособности научиться читать – это:</a:t>
            </a:r>
          </a:p>
          <a:p>
            <a:pPr>
              <a:buNone/>
            </a:pPr>
            <a:endParaRPr lang="ru-RU" sz="2000" dirty="0" smtClean="0">
              <a:solidFill>
                <a:schemeClr val="tx1"/>
              </a:solidFill>
            </a:endParaRPr>
          </a:p>
          <a:p>
            <a:pPr>
              <a:buNone/>
            </a:pPr>
            <a:r>
              <a:rPr lang="ru-RU" sz="2000" dirty="0" smtClean="0"/>
              <a:t>✽ </a:t>
            </a:r>
            <a:r>
              <a:rPr lang="ru-RU" sz="2000" dirty="0" smtClean="0">
                <a:solidFill>
                  <a:schemeClr val="tx1"/>
                </a:solidFill>
              </a:rPr>
              <a:t>недостаточная </a:t>
            </a:r>
            <a:r>
              <a:rPr lang="ru-RU" sz="2000" dirty="0" err="1" smtClean="0">
                <a:solidFill>
                  <a:schemeClr val="tx1"/>
                </a:solidFill>
              </a:rPr>
              <a:t>сформированность</a:t>
            </a:r>
            <a:r>
              <a:rPr lang="ru-RU" sz="2000" dirty="0" smtClean="0">
                <a:solidFill>
                  <a:schemeClr val="tx1"/>
                </a:solidFill>
              </a:rPr>
              <a:t> зрительно-пространственных представлений: ребенок долго путает право и лево;</a:t>
            </a:r>
          </a:p>
          <a:p>
            <a:pPr>
              <a:buNone/>
            </a:pPr>
            <a:r>
              <a:rPr lang="ru-RU" sz="2000" dirty="0" smtClean="0">
                <a:solidFill>
                  <a:schemeClr val="tx1"/>
                </a:solidFill>
              </a:rPr>
              <a:t/>
            </a:r>
            <a:br>
              <a:rPr lang="ru-RU" sz="2000" dirty="0" smtClean="0">
                <a:solidFill>
                  <a:schemeClr val="tx1"/>
                </a:solidFill>
              </a:rPr>
            </a:br>
            <a:r>
              <a:rPr lang="ru-RU" sz="2000" dirty="0" smtClean="0">
                <a:solidFill>
                  <a:schemeClr val="tx1"/>
                </a:solidFill>
              </a:rPr>
              <a:t>✽ недостаточное взаимодействие между правым и левым полушариями: ребенок с трудом переключается с одного вида деятельности на другой, часто «зависает» – уходит в себя;</a:t>
            </a:r>
          </a:p>
          <a:p>
            <a:pPr>
              <a:buNone/>
            </a:pPr>
            <a:r>
              <a:rPr lang="ru-RU" sz="2000" dirty="0" smtClean="0">
                <a:solidFill>
                  <a:schemeClr val="tx1"/>
                </a:solidFill>
              </a:rPr>
              <a:t/>
            </a:r>
            <a:br>
              <a:rPr lang="ru-RU" sz="2000" dirty="0" smtClean="0">
                <a:solidFill>
                  <a:schemeClr val="tx1"/>
                </a:solidFill>
              </a:rPr>
            </a:br>
            <a:r>
              <a:rPr lang="ru-RU" sz="2000" dirty="0" smtClean="0">
                <a:solidFill>
                  <a:schemeClr val="tx1"/>
                </a:solidFill>
              </a:rPr>
              <a:t>✽ искаженное речевое развитие: ребенок, который поздно начал говорить, не выговаривает </a:t>
            </a:r>
          </a:p>
          <a:p>
            <a:pPr>
              <a:buNone/>
            </a:pPr>
            <a:r>
              <a:rPr lang="ru-RU" sz="2000" dirty="0" smtClean="0">
                <a:solidFill>
                  <a:schemeClr val="tx1"/>
                </a:solidFill>
              </a:rPr>
              <a:t>многие звуки.</a:t>
            </a:r>
            <a:endParaRPr lang="ru-RU" sz="2000" dirty="0">
              <a:solidFill>
                <a:schemeClr val="tx1"/>
              </a:solidFill>
            </a:endParaRPr>
          </a:p>
        </p:txBody>
      </p:sp>
    </p:spTree>
    <p:extLst>
      <p:ext uri="{BB962C8B-B14F-4D97-AF65-F5344CB8AC3E}">
        <p14:creationId xmlns="" xmlns:p14="http://schemas.microsoft.com/office/powerpoint/2010/main" val="163281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128792" cy="830997"/>
          </a:xfrm>
          <a:prstGeom prst="rect">
            <a:avLst/>
          </a:prstGeom>
        </p:spPr>
        <p:txBody>
          <a:bodyPr wrap="square">
            <a:spAutoFit/>
          </a:bodyPr>
          <a:lstStyle/>
          <a:p>
            <a:r>
              <a:rPr lang="ru-RU" sz="2400" b="1" i="1" dirty="0" smtClean="0">
                <a:solidFill>
                  <a:srgbClr val="800000"/>
                </a:solidFill>
              </a:rPr>
              <a:t>Предпосылки нарушения письма и чтения</a:t>
            </a:r>
            <a:r>
              <a:rPr lang="ru-RU" sz="2400" b="1" dirty="0" smtClean="0"/>
              <a:t/>
            </a:r>
            <a:br>
              <a:rPr lang="ru-RU" sz="2400" b="1" dirty="0" smtClean="0"/>
            </a:br>
            <a:endParaRPr lang="ru-RU" sz="2400" b="1" dirty="0"/>
          </a:p>
        </p:txBody>
      </p:sp>
      <p:sp>
        <p:nvSpPr>
          <p:cNvPr id="3" name="Прямоугольник 2"/>
          <p:cNvSpPr/>
          <p:nvPr/>
        </p:nvSpPr>
        <p:spPr>
          <a:xfrm>
            <a:off x="323528" y="1124744"/>
            <a:ext cx="7992888" cy="4801314"/>
          </a:xfrm>
          <a:prstGeom prst="rect">
            <a:avLst/>
          </a:prstGeom>
        </p:spPr>
        <p:txBody>
          <a:bodyPr wrap="square">
            <a:spAutoFit/>
          </a:bodyPr>
          <a:lstStyle/>
          <a:p>
            <a:r>
              <a:rPr lang="ru-RU" sz="1600" b="1" dirty="0" smtClean="0">
                <a:solidFill>
                  <a:schemeClr val="tx1"/>
                </a:solidFill>
              </a:rPr>
              <a:t>1</a:t>
            </a:r>
            <a:r>
              <a:rPr lang="ru-RU" sz="1600" b="1" dirty="0" smtClean="0"/>
              <a:t>. </a:t>
            </a:r>
            <a:r>
              <a:rPr lang="ru-RU" dirty="0"/>
              <a:t>Если ребенок левша или переученный правша.</a:t>
            </a:r>
          </a:p>
          <a:p>
            <a:pPr lvl="0"/>
            <a:r>
              <a:rPr lang="ru-RU" dirty="0"/>
              <a:t>2. </a:t>
            </a:r>
            <a:r>
              <a:rPr lang="ru-RU" dirty="0">
                <a:ea typeface="Times New Roman" pitchFamily="18" charset="0"/>
                <a:cs typeface="Arial" pitchFamily="34" charset="0"/>
              </a:rPr>
              <a:t>Дети с синдромом дефицита внимания и </a:t>
            </a:r>
            <a:r>
              <a:rPr lang="ru-RU" dirty="0" err="1">
                <a:ea typeface="Times New Roman" pitchFamily="18" charset="0"/>
                <a:cs typeface="Arial" pitchFamily="34" charset="0"/>
              </a:rPr>
              <a:t>гиперактивности</a:t>
            </a:r>
            <a:r>
              <a:rPr lang="ru-RU" dirty="0">
                <a:ea typeface="Times New Roman" pitchFamily="18" charset="0"/>
                <a:cs typeface="Arial" pitchFamily="34" charset="0"/>
              </a:rPr>
              <a:t>.</a:t>
            </a:r>
          </a:p>
          <a:p>
            <a:r>
              <a:rPr lang="ru-RU" dirty="0"/>
              <a:t>3. Если у  ребенка есть проблемы с памятью, вниманием.</a:t>
            </a:r>
          </a:p>
          <a:p>
            <a:r>
              <a:rPr lang="ru-RU" dirty="0">
                <a:ea typeface="Times New Roman" pitchFamily="18" charset="0"/>
                <a:cs typeface="Arial" pitchFamily="34" charset="0"/>
              </a:rPr>
              <a:t>4.Дети с задержкой развития устной речи:</a:t>
            </a:r>
            <a:endParaRPr lang="ru-RU" dirty="0"/>
          </a:p>
          <a:p>
            <a:pPr lvl="0">
              <a:spcBef>
                <a:spcPct val="0"/>
              </a:spcBef>
            </a:pPr>
            <a:r>
              <a:rPr lang="ru-RU" dirty="0"/>
              <a:t>       -  плохо различает и воспроизводит звуки;</a:t>
            </a:r>
            <a:br>
              <a:rPr lang="ru-RU" dirty="0"/>
            </a:br>
            <a:r>
              <a:rPr lang="ru-RU" dirty="0"/>
              <a:t>       - с трудом учит стихи;</a:t>
            </a:r>
            <a:br>
              <a:rPr lang="ru-RU" dirty="0"/>
            </a:br>
            <a:r>
              <a:rPr lang="ru-RU" dirty="0"/>
              <a:t>       -  путается в порядке следования времён года и дней недели;</a:t>
            </a:r>
            <a:br>
              <a:rPr lang="ru-RU" dirty="0"/>
            </a:br>
            <a:r>
              <a:rPr lang="ru-RU" dirty="0"/>
              <a:t>       -  не может правильно повторить в прямом порядке четыре цифры, а в   обратном - три;</a:t>
            </a:r>
            <a:br>
              <a:rPr lang="ru-RU" dirty="0"/>
            </a:br>
            <a:r>
              <a:rPr lang="ru-RU" dirty="0"/>
              <a:t> - не может правильно повторить серии ударов с длинными и короткими  интервалами;</a:t>
            </a:r>
            <a:br>
              <a:rPr lang="ru-RU" dirty="0"/>
            </a:br>
            <a:r>
              <a:rPr lang="ru-RU" dirty="0"/>
              <a:t> - плохо ориентируется в понятиях “право - лево”;</a:t>
            </a:r>
            <a:br>
              <a:rPr lang="ru-RU" dirty="0"/>
            </a:br>
            <a:r>
              <a:rPr lang="ru-RU" dirty="0"/>
              <a:t> - никак не научится застёгивать пуговицы и завязывать </a:t>
            </a:r>
            <a:r>
              <a:rPr lang="ru-RU" dirty="0" err="1"/>
              <a:t>шн</a:t>
            </a:r>
            <a:endParaRPr lang="ru-RU" dirty="0"/>
          </a:p>
          <a:p>
            <a:r>
              <a:rPr lang="ru-RU" dirty="0"/>
              <a:t>5. Если ребенок слишком рано пошел в школу (неоправданно ранее обучение грамоте иногда провоцирует возникновение </a:t>
            </a:r>
            <a:r>
              <a:rPr lang="ru-RU" dirty="0" err="1"/>
              <a:t>дисграфии</a:t>
            </a:r>
            <a:r>
              <a:rPr lang="ru-RU" dirty="0"/>
              <a:t> и </a:t>
            </a:r>
            <a:r>
              <a:rPr lang="ru-RU" dirty="0" err="1"/>
              <a:t>дислексии</a:t>
            </a:r>
            <a:r>
              <a:rPr lang="ru-RU" dirty="0"/>
              <a:t>.) Происходит это в тех случаях, когда у ребенка еще не наступила психологическая готовность </a:t>
            </a:r>
            <a:r>
              <a:rPr lang="ru-RU" sz="1600" dirty="0"/>
              <a:t>к обучению.</a:t>
            </a:r>
          </a:p>
        </p:txBody>
      </p:sp>
    </p:spTree>
    <p:extLst>
      <p:ext uri="{BB962C8B-B14F-4D97-AF65-F5344CB8AC3E}">
        <p14:creationId xmlns="" xmlns:p14="http://schemas.microsoft.com/office/powerpoint/2010/main" val="163281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988840"/>
            <a:ext cx="7992888" cy="1754326"/>
          </a:xfrm>
          <a:prstGeom prst="rect">
            <a:avLst/>
          </a:prstGeom>
        </p:spPr>
        <p:txBody>
          <a:bodyPr wrap="square">
            <a:spAutoFit/>
          </a:bodyPr>
          <a:lstStyle/>
          <a:p>
            <a:r>
              <a:rPr lang="ru-RU" dirty="0"/>
              <a:t>Применение данного метода позволяет улучшить у ребенка память, внимание, речь, пространственные представления, мелкую и крупную моторику, снижает утомляемость, повышает способность к произвольному </a:t>
            </a:r>
            <a:r>
              <a:rPr lang="ru-RU" dirty="0" smtClean="0"/>
              <a:t>контролю, отмечают </a:t>
            </a:r>
            <a:r>
              <a:rPr lang="ru-RU" dirty="0"/>
              <a:t>улучшение почерка, повышение работоспособности, активизацию интеллектуальных и познавательных процессов.</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709382"/>
            <a:ext cx="2200275" cy="3078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11560" y="476672"/>
            <a:ext cx="7954788" cy="1015663"/>
          </a:xfrm>
          <a:prstGeom prst="rect">
            <a:avLst/>
          </a:prstGeom>
        </p:spPr>
        <p:txBody>
          <a:bodyPr wrap="square">
            <a:spAutoFit/>
          </a:bodyPr>
          <a:lstStyle/>
          <a:p>
            <a:r>
              <a:rPr lang="ru-RU" sz="2000" b="1" dirty="0" err="1"/>
              <a:t>Кинезиология</a:t>
            </a:r>
            <a:r>
              <a:rPr lang="ru-RU" sz="2000" b="1" dirty="0"/>
              <a:t>-</a:t>
            </a:r>
            <a:r>
              <a:rPr lang="ru-RU" sz="2000" dirty="0"/>
              <a:t>наука о развитии умственных способностей и физического здоровья через определенные двигательные упражнения.</a:t>
            </a:r>
          </a:p>
        </p:txBody>
      </p:sp>
      <p:sp>
        <p:nvSpPr>
          <p:cNvPr id="8" name="Прямоугольник 7"/>
          <p:cNvSpPr/>
          <p:nvPr/>
        </p:nvSpPr>
        <p:spPr>
          <a:xfrm>
            <a:off x="2915816" y="4149080"/>
            <a:ext cx="6048672" cy="1015663"/>
          </a:xfrm>
          <a:prstGeom prst="rect">
            <a:avLst/>
          </a:prstGeom>
        </p:spPr>
        <p:txBody>
          <a:bodyPr wrap="square">
            <a:spAutoFit/>
          </a:bodyPr>
          <a:lstStyle/>
          <a:p>
            <a:r>
              <a:rPr lang="ru-RU" sz="2000" b="1" dirty="0"/>
              <a:t>Продолжительность занятий: 10–15 минут.</a:t>
            </a:r>
            <a:br>
              <a:rPr lang="ru-RU" sz="2000" b="1" dirty="0"/>
            </a:br>
            <a:r>
              <a:rPr lang="ru-RU" sz="2000" b="1" dirty="0"/>
              <a:t>Периодичность: ежедневно.</a:t>
            </a:r>
            <a:br>
              <a:rPr lang="ru-RU" sz="2000" b="1" dirty="0"/>
            </a:br>
            <a:endParaRPr lang="ru-RU" sz="2000" b="1" dirty="0"/>
          </a:p>
        </p:txBody>
      </p:sp>
    </p:spTree>
    <p:extLst>
      <p:ext uri="{BB962C8B-B14F-4D97-AF65-F5344CB8AC3E}">
        <p14:creationId xmlns="" xmlns:p14="http://schemas.microsoft.com/office/powerpoint/2010/main" val="312929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krokha.ru/img/articles/disl2.png"/>
          <p:cNvPicPr/>
          <p:nvPr/>
        </p:nvPicPr>
        <p:blipFill>
          <a:blip r:embed="rId2" cstate="print"/>
          <a:srcRect/>
          <a:stretch>
            <a:fillRect/>
          </a:stretch>
        </p:blipFill>
        <p:spPr bwMode="auto">
          <a:xfrm>
            <a:off x="4788024" y="3284984"/>
            <a:ext cx="3960440" cy="2304256"/>
          </a:xfrm>
          <a:prstGeom prst="rect">
            <a:avLst/>
          </a:prstGeom>
          <a:noFill/>
          <a:ln w="9525">
            <a:noFill/>
            <a:miter lim="800000"/>
            <a:headEnd/>
            <a:tailEnd/>
          </a:ln>
        </p:spPr>
      </p:pic>
      <p:sp>
        <p:nvSpPr>
          <p:cNvPr id="3" name="Прямоугольник 2"/>
          <p:cNvSpPr/>
          <p:nvPr/>
        </p:nvSpPr>
        <p:spPr>
          <a:xfrm>
            <a:off x="683568" y="1052736"/>
            <a:ext cx="8280920" cy="4893647"/>
          </a:xfrm>
          <a:prstGeom prst="rect">
            <a:avLst/>
          </a:prstGeom>
        </p:spPr>
        <p:txBody>
          <a:bodyPr wrap="square">
            <a:spAutoFit/>
          </a:bodyPr>
          <a:lstStyle/>
          <a:p>
            <a:r>
              <a:rPr lang="ru-RU" sz="2400" dirty="0" smtClean="0"/>
              <a:t>Поочередно и </a:t>
            </a:r>
            <a:r>
              <a:rPr lang="ru-RU" sz="2400" dirty="0"/>
              <a:t>как можно быстрее перебирать пальцы рук, соединяя в кольцо с большим пальцем плавно и поочередно, последовательно указательный, средний и т. д. Проба выполняется в прямом (от указательного к мизинцу) и в обратном (от мизинца к указательному) порядке. Вначале методика выполняется каждой рукой отдельно, затем вместе</a:t>
            </a:r>
            <a:r>
              <a:rPr lang="ru-RU" sz="2400" dirty="0" smtClean="0"/>
              <a:t>.</a:t>
            </a:r>
          </a:p>
          <a:p>
            <a:endParaRPr lang="ru-RU" sz="2400" dirty="0"/>
          </a:p>
          <a:p>
            <a:endParaRPr lang="ru-RU" sz="2400" dirty="0" smtClean="0"/>
          </a:p>
          <a:p>
            <a:r>
              <a:rPr lang="ru-RU" sz="2400" b="1" dirty="0"/>
              <a:t>Упражнение  «Колечко»</a:t>
            </a:r>
            <a:br>
              <a:rPr lang="ru-RU" sz="2400" b="1" dirty="0"/>
            </a:br>
            <a:r>
              <a:rPr lang="ru-RU" sz="2400" b="1" dirty="0"/>
              <a:t/>
            </a:r>
            <a:br>
              <a:rPr lang="ru-RU" sz="2400" b="1" dirty="0"/>
            </a:br>
            <a:endParaRPr lang="ru-RU" sz="2400" dirty="0"/>
          </a:p>
          <a:p>
            <a:r>
              <a:rPr lang="ru-RU" sz="2400" dirty="0"/>
              <a:t> </a:t>
            </a:r>
          </a:p>
        </p:txBody>
      </p:sp>
      <p:sp>
        <p:nvSpPr>
          <p:cNvPr id="5" name="Прямоугольник 4"/>
          <p:cNvSpPr/>
          <p:nvPr/>
        </p:nvSpPr>
        <p:spPr>
          <a:xfrm>
            <a:off x="395536" y="181243"/>
            <a:ext cx="7776864" cy="738664"/>
          </a:xfrm>
          <a:prstGeom prst="rect">
            <a:avLst/>
          </a:prstGeom>
        </p:spPr>
        <p:txBody>
          <a:bodyPr wrap="square">
            <a:spAutoFit/>
          </a:bodyPr>
          <a:lstStyle/>
          <a:p>
            <a:r>
              <a:rPr lang="ru-RU" dirty="0">
                <a:solidFill>
                  <a:srgbClr val="FF0000"/>
                </a:solidFill>
              </a:rPr>
              <a:t> </a:t>
            </a:r>
          </a:p>
          <a:p>
            <a:r>
              <a:rPr lang="ru-RU" sz="2400" dirty="0">
                <a:solidFill>
                  <a:srgbClr val="FF0000"/>
                </a:solidFill>
              </a:rPr>
              <a:t>                       </a:t>
            </a:r>
            <a:r>
              <a:rPr lang="ru-RU" sz="2400" b="1" dirty="0" err="1">
                <a:solidFill>
                  <a:srgbClr val="FF0000"/>
                </a:solidFill>
              </a:rPr>
              <a:t>Кинезиологические</a:t>
            </a:r>
            <a:r>
              <a:rPr lang="ru-RU" sz="2400" b="1" dirty="0">
                <a:solidFill>
                  <a:srgbClr val="FF0000"/>
                </a:solidFill>
              </a:rPr>
              <a:t> упражнения</a:t>
            </a:r>
            <a:endParaRPr lang="ru-RU" sz="2400" dirty="0"/>
          </a:p>
        </p:txBody>
      </p:sp>
    </p:spTree>
    <p:extLst>
      <p:ext uri="{BB962C8B-B14F-4D97-AF65-F5344CB8AC3E}">
        <p14:creationId xmlns="" xmlns:p14="http://schemas.microsoft.com/office/powerpoint/2010/main" val="163281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7848872" cy="2862322"/>
          </a:xfrm>
          <a:prstGeom prst="rect">
            <a:avLst/>
          </a:prstGeom>
        </p:spPr>
        <p:txBody>
          <a:bodyPr wrap="square">
            <a:spAutoFit/>
          </a:bodyPr>
          <a:lstStyle/>
          <a:p>
            <a:r>
              <a:rPr lang="ru-RU" sz="2000" dirty="0"/>
              <a:t>Ребенку показывают положения руки на плоскости стола, последовательно сменяющие друг друга: ладонь на плоскости; ладонь, сжатая в кулак; ладонь ребром на плоскости; распрямленная ладонь на плоскости стола. Ребенок выполняет пробу с педагогом, затем по памяти (8–10 повторений). Проба выполняется сначала правой рукой, затем – левой, затем – двумя руками. Педагог (родитель) предлагает ребенку помогать себе командами (кулак – ребро – ладонь), произносимыми вслух или про себя.</a:t>
            </a:r>
          </a:p>
        </p:txBody>
      </p:sp>
      <p:pic>
        <p:nvPicPr>
          <p:cNvPr id="3" name="Объект 3" descr="http://www.krokha.ru/img/articles/disl3.png"/>
          <p:cNvPicPr>
            <a:picLocks noGrp="1"/>
          </p:cNvPicPr>
          <p:nvPr/>
        </p:nvPicPr>
        <p:blipFill>
          <a:blip r:embed="rId2" cstate="print"/>
          <a:srcRect/>
          <a:stretch>
            <a:fillRect/>
          </a:stretch>
        </p:blipFill>
        <p:spPr bwMode="auto">
          <a:xfrm>
            <a:off x="5089500" y="4140320"/>
            <a:ext cx="3898413" cy="2558023"/>
          </a:xfrm>
          <a:prstGeom prst="rect">
            <a:avLst/>
          </a:prstGeom>
          <a:noFill/>
          <a:ln w="9525">
            <a:noFill/>
            <a:miter lim="800000"/>
            <a:headEnd/>
            <a:tailEnd/>
          </a:ln>
        </p:spPr>
      </p:pic>
      <p:sp>
        <p:nvSpPr>
          <p:cNvPr id="4" name="Прямоугольник 3"/>
          <p:cNvSpPr/>
          <p:nvPr/>
        </p:nvSpPr>
        <p:spPr>
          <a:xfrm rot="10800000" flipV="1">
            <a:off x="611560" y="3567500"/>
            <a:ext cx="6048672" cy="461665"/>
          </a:xfrm>
          <a:prstGeom prst="rect">
            <a:avLst/>
          </a:prstGeom>
        </p:spPr>
        <p:txBody>
          <a:bodyPr wrap="square">
            <a:spAutoFit/>
          </a:bodyPr>
          <a:lstStyle/>
          <a:p>
            <a:r>
              <a:rPr lang="ru-RU" sz="2400" b="1" dirty="0"/>
              <a:t>Упражнение «Кулак – ребро – ладонь»</a:t>
            </a:r>
          </a:p>
        </p:txBody>
      </p:sp>
    </p:spTree>
    <p:extLst>
      <p:ext uri="{BB962C8B-B14F-4D97-AF65-F5344CB8AC3E}">
        <p14:creationId xmlns="" xmlns:p14="http://schemas.microsoft.com/office/powerpoint/2010/main" val="1632814701"/>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piritual_knowledge">
  <a:themeElements>
    <a:clrScheme name="spiritual_knowled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iritual_knowledg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iritual_knowled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iritual_knowled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iritual_knowled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iritual_knowled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iritual_knowled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iritual_knowled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iritual_knowled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iritual_knowled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iritual_knowled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iritual_knowled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iritual_knowled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iritual_knowled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Slipstream</Template>
  <TotalTime>143</TotalTime>
  <Words>674</Words>
  <Application>Microsoft Office PowerPoint</Application>
  <PresentationFormat>Экран (4:3)</PresentationFormat>
  <Paragraphs>74</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Воздушный поток</vt:lpstr>
      <vt:lpstr>1_spiritual_knowledge</vt:lpstr>
      <vt:lpstr>«Как помочь детям с нарушением письма и чтения?»   Составитель: учитель-логопед МБОУ СШ №22 Арсентьева Е.А.   г. Нижневартовск  2015 г.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помочь детям с нарушением письма и чтения?</dc:title>
  <dc:creator>Windows</dc:creator>
  <cp:lastModifiedBy>User</cp:lastModifiedBy>
  <cp:revision>40</cp:revision>
  <dcterms:created xsi:type="dcterms:W3CDTF">2015-12-17T18:11:10Z</dcterms:created>
  <dcterms:modified xsi:type="dcterms:W3CDTF">2016-08-29T16:37:20Z</dcterms:modified>
</cp:coreProperties>
</file>