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27" r:id="rId3"/>
    <p:sldId id="298" r:id="rId4"/>
    <p:sldId id="296" r:id="rId5"/>
    <p:sldId id="297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58" r:id="rId14"/>
    <p:sldId id="325" r:id="rId15"/>
    <p:sldId id="259" r:id="rId16"/>
    <p:sldId id="260" r:id="rId17"/>
    <p:sldId id="261" r:id="rId18"/>
    <p:sldId id="262" r:id="rId19"/>
    <p:sldId id="263" r:id="rId20"/>
    <p:sldId id="264" r:id="rId21"/>
    <p:sldId id="326" r:id="rId22"/>
    <p:sldId id="26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4DB70"/>
    <a:srgbClr val="E7D07D"/>
    <a:srgbClr val="FFCC99"/>
    <a:srgbClr val="FDDD69"/>
    <a:srgbClr val="FFCC66"/>
    <a:srgbClr val="F3F062"/>
    <a:srgbClr val="E4FB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4" autoAdjust="0"/>
    <p:restoredTop sz="94660"/>
  </p:normalViewPr>
  <p:slideViewPr>
    <p:cSldViewPr>
      <p:cViewPr varScale="1">
        <p:scale>
          <a:sx n="66" d="100"/>
          <a:sy n="66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C46AC0-6A32-487D-BEE0-3A22B097C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D977A-D51B-4CEC-8494-AC7541B992B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6B22A0-7A72-4EEF-8C6B-810B0E010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DAAF-D9B9-4585-B9A8-5D968BDDD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A3C0-8BE4-4226-AC37-75781B245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AA51-98C3-4F00-9EF9-7462B9CA9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8447-638C-4780-B4EE-AD8D31709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74B0-78FF-4E09-9236-2BAC945CB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8D6B288-DE39-4CC7-897A-AAA22B3BB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86B6-29D0-4902-A74C-D684B7C85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9965-D100-49E3-9338-BF149B490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9CF7260-D956-49B3-87BE-983B91636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0CE7CF15-8A69-42A7-A6EA-1EE6185AF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54335F-1CC5-44A2-B94C-BD75F078A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83" r:id="rId4"/>
    <p:sldLayoutId id="2147483891" r:id="rId5"/>
    <p:sldLayoutId id="2147483884" r:id="rId6"/>
    <p:sldLayoutId id="2147483885" r:id="rId7"/>
    <p:sldLayoutId id="2147483892" r:id="rId8"/>
    <p:sldLayoutId id="2147483893" r:id="rId9"/>
    <p:sldLayoutId id="2147483886" r:id="rId10"/>
    <p:sldLayoutId id="214748388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56;&#1040;&#1041;&#1054;&#1058;&#1040;\&#1048;&#1047;&#1054;%20&#1054;&#1041;&#1046;\&#1052;&#1061;&#1050;\10%20&#1082;&#1083;&#1072;&#1089;&#1089;\711.mp3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772400" cy="2233611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33CC33"/>
                </a:solidFill>
                <a:latin typeface="Bookman Old Style" pitchFamily="18" charset="0"/>
              </a:rPr>
              <a:t>Европейская художественная культура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213100"/>
            <a:ext cx="6400800" cy="1871663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Мир  византийской  культуры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ЧАСТЬ </a:t>
            </a:r>
            <a:r>
              <a:rPr lang="en-US" sz="5400" b="1" dirty="0" smtClean="0">
                <a:solidFill>
                  <a:srgbClr val="FF0000"/>
                </a:solidFill>
              </a:rPr>
              <a:t>I</a:t>
            </a: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636"/>
            <a:ext cx="8429684" cy="20313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 МХК </a:t>
            </a:r>
          </a:p>
          <a:p>
            <a:pPr algn="ctr"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</a:t>
            </a:r>
            <a:r>
              <a:rPr lang="ru-RU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 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Анатольена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составлена на основании программы </a:t>
            </a:r>
            <a:r>
              <a:rPr lang="ru-RU" sz="1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Рапацкой</a:t>
            </a: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Л.А. «Мировая художественная культура: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программы курса. 10-11 </a:t>
            </a:r>
            <a:r>
              <a:rPr lang="ru-RU" sz="1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кл</a:t>
            </a: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– М.: </a:t>
            </a:r>
            <a:r>
              <a:rPr lang="ru-RU" sz="1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Владос</a:t>
            </a: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, 2010г.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2015 год</a:t>
            </a:r>
          </a:p>
          <a:p>
            <a:pPr algn="ctr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28604"/>
            <a:ext cx="449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8061325" cy="96995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buFont typeface="+mj-lt"/>
              <a:buAutoNum type="romanUcPeriod" startAt="2"/>
              <a:defRPr/>
            </a:pPr>
            <a:r>
              <a:rPr lang="ru-RU" b="1" i="1" dirty="0" smtClean="0">
                <a:latin typeface="Bookman Old Style" pitchFamily="18" charset="0"/>
              </a:rPr>
              <a:t>Новый Завет</a:t>
            </a:r>
            <a:endParaRPr lang="ru-RU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142984"/>
            <a:ext cx="8062912" cy="2859896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Bookman Old Style" pitchFamily="18" charset="0"/>
              </a:rPr>
              <a:t>Средневековая художественная культура — это особый мир, разительно отличный от античного. Образы средневековой архитектуры, скульптуры, живописи, поэзии, музыки рождались под непосредственным влиянием текстов </a:t>
            </a:r>
            <a:r>
              <a:rPr lang="ru-RU" sz="2800" b="1" i="1" u="sng" dirty="0" smtClean="0">
                <a:latin typeface="Bookman Old Style" pitchFamily="18" charset="0"/>
              </a:rPr>
              <a:t>Нового Завета – о явлении Миссии.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u="sng" dirty="0" smtClean="0">
                <a:latin typeface="Bookman Old Style" pitchFamily="18" charset="0"/>
              </a:rPr>
              <a:t>4 текста.</a:t>
            </a:r>
            <a:endParaRPr lang="ru-RU" sz="3600" b="1" i="1" u="sng" dirty="0" smtClean="0">
              <a:latin typeface="Bookman Old Style" pitchFamily="18" charset="0"/>
            </a:endParaRPr>
          </a:p>
          <a:p>
            <a:pPr marL="742950" indent="-742950" algn="l"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latin typeface="Bookman Old Style" pitchFamily="18" charset="0"/>
              </a:rPr>
              <a:t>1. От Матфея          2. От Иоанна</a:t>
            </a: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latin typeface="Bookman Old Style" pitchFamily="18" charset="0"/>
              </a:rPr>
              <a:t>3. От Луки                4. От Марка</a:t>
            </a: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Рождение                                   его деяния от рождения</a:t>
            </a: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Иисуса Христа,                         и до смерти (проповеди)</a:t>
            </a: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Благовещение</a:t>
            </a: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(на берегах Иордана – 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пророк Иоанн)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8062912" cy="17526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Bookman Old Style" pitchFamily="18" charset="0"/>
              </a:rPr>
              <a:t>Исходные ценности христианской религии у разных народов Европы были едины, но существовали различия в церковной и соответственно культурной практике. Две ведущих ветви христианства</a:t>
            </a:r>
            <a:r>
              <a:rPr lang="ru-RU" sz="2800" dirty="0" smtClean="0"/>
              <a:t> — </a:t>
            </a:r>
            <a:r>
              <a:rPr lang="ru-RU" sz="2800" b="1" i="1" dirty="0" smtClean="0">
                <a:latin typeface="Comic Sans MS" pitchFamily="66" charset="0"/>
              </a:rPr>
              <a:t>католицизм </a:t>
            </a:r>
            <a:r>
              <a:rPr lang="ru-RU" sz="2800" b="1" i="1" dirty="0" smtClean="0"/>
              <a:t>(Западная церковь) и </a:t>
            </a:r>
            <a:r>
              <a:rPr lang="ru-RU" sz="2800" b="1" i="1" dirty="0" smtClean="0">
                <a:latin typeface="Comic Sans MS" pitchFamily="66" charset="0"/>
              </a:rPr>
              <a:t>православие</a:t>
            </a:r>
            <a:r>
              <a:rPr lang="ru-RU" sz="2800" b="1" i="1" dirty="0" smtClean="0"/>
              <a:t> (Восточная церковь).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Православие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8048625" cy="2286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Обратимся к средневековой художественной культуре,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рожденной в русле православных религиозных традиций</a:t>
            </a:r>
            <a:r>
              <a:rPr lang="ru-RU" sz="2400" b="1" i="1" dirty="0" smtClean="0"/>
              <a:t>, ПОД ВЛИЯНИЕМ ТЕКСТОВ НОВОГО ЗАВЕТА В Византии.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Именно здесь впервые была преодолена чувственность античной земной красоты и родились христианские образы в зодчестве, иконописи, мозаиках, фресках, песнопениях.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Мавзолей Галлы Плацидии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071688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Византийская архитектура.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571736" y="6143644"/>
            <a:ext cx="6400800" cy="36036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Мавзолей Галлы </a:t>
            </a:r>
            <a:r>
              <a:rPr lang="ru-RU" sz="2000" b="1" dirty="0" err="1" smtClean="0">
                <a:solidFill>
                  <a:schemeClr val="bg1"/>
                </a:solidFill>
              </a:rPr>
              <a:t>Плацидии</a:t>
            </a:r>
            <a:r>
              <a:rPr lang="ru-RU" sz="2000" b="1" dirty="0" smtClean="0">
                <a:solidFill>
                  <a:schemeClr val="bg1"/>
                </a:solidFill>
              </a:rPr>
              <a:t>. V в. Равенна, Италия.</a:t>
            </a:r>
          </a:p>
        </p:txBody>
      </p:sp>
      <p:pic>
        <p:nvPicPr>
          <p:cNvPr id="6153" name="71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16913" y="2492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214313" y="1214438"/>
            <a:ext cx="37147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Византийское искусство VI в. можно счи</a:t>
            </a:r>
            <a:r>
              <a:rPr lang="ru-RU" sz="2400"/>
              <a:t>тать первым торжеством христианской духовности. Подъем культуры в эту эпоху связан с периодом сорокалетнего царствования знаменитого </a:t>
            </a:r>
            <a:r>
              <a:rPr lang="ru-RU" sz="2400" b="1" u="sng"/>
              <a:t>императора Юстиниана</a:t>
            </a:r>
            <a:r>
              <a:rPr lang="ru-RU" sz="2400"/>
              <a:t>.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Базилики в Древнем Риме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z="2400" b="1" smtClean="0"/>
              <a:t>Базилики Древнего Рима</a:t>
            </a:r>
            <a:r>
              <a:rPr lang="ru-RU" sz="2400" smtClean="0"/>
              <a:t> послужили прообразом христианских храмов. У римлян они были просто гражданскими зданиями. Первая базилика относится к 180г до н. э . Общий план базилик заимствован из Греции: базилика Петра в Риме (IV в) например. С принятием Римом христианства базилики начали развиваться в базиликальные церкви. Христианская базилика получила особенно широкое распространение в культовом строительстве западного средневековья.</a:t>
            </a:r>
          </a:p>
          <a:p>
            <a:endParaRPr lang="ru-RU" smtClean="0"/>
          </a:p>
        </p:txBody>
      </p:sp>
      <p:pic>
        <p:nvPicPr>
          <p:cNvPr id="90114" name="Picture 2" descr="C:\Documents and Settings\asu\Рабочий стол\roma_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500313"/>
            <a:ext cx="75533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7778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Собор Святой Софии. 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6165850"/>
            <a:ext cx="8229600" cy="4651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FF0000"/>
                </a:solidFill>
              </a:rPr>
              <a:t>532-537 гг.  Стамбул  (Константинополь).</a:t>
            </a:r>
          </a:p>
        </p:txBody>
      </p:sp>
      <p:pic>
        <p:nvPicPr>
          <p:cNvPr id="22532" name="Picture 4" descr="07   Анфимий из тралл и Исидор из Мил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14500"/>
            <a:ext cx="542925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5857875" y="1285875"/>
            <a:ext cx="30718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Константинополе было возведено</a:t>
            </a:r>
          </a:p>
          <a:p>
            <a:pPr>
              <a:defRPr/>
            </a:pPr>
            <a:r>
              <a:rPr lang="ru-RU" dirty="0"/>
              <a:t>30 храмов, в том числе величавая </a:t>
            </a:r>
            <a:r>
              <a:rPr lang="ru-RU" b="1" i="1" dirty="0"/>
              <a:t>Святая</a:t>
            </a:r>
          </a:p>
          <a:p>
            <a:pPr>
              <a:defRPr/>
            </a:pPr>
            <a:r>
              <a:rPr lang="ru-RU" b="1" i="1" dirty="0"/>
              <a:t>София1 (532—537). Строили храм малоазий</a:t>
            </a:r>
            <a:r>
              <a:rPr lang="ru-RU" dirty="0"/>
              <a:t>ские зодчие — </a:t>
            </a:r>
            <a:r>
              <a:rPr lang="ru-RU" dirty="0" err="1"/>
              <a:t>Анфимий</a:t>
            </a:r>
            <a:r>
              <a:rPr lang="ru-RU" dirty="0"/>
              <a:t> из </a:t>
            </a:r>
            <a:r>
              <a:rPr lang="ru-RU" dirty="0" err="1"/>
              <a:t>Тралл</a:t>
            </a:r>
            <a:r>
              <a:rPr lang="ru-RU" dirty="0"/>
              <a:t> и Исидор из </a:t>
            </a:r>
            <a:r>
              <a:rPr lang="ru-RU" dirty="0" err="1"/>
              <a:t>Милета</a:t>
            </a:r>
            <a:r>
              <a:rPr lang="ru-RU" dirty="0"/>
              <a:t>. Они создали уникальное сооружение —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купольную базилику</a:t>
            </a:r>
            <a:r>
              <a:rPr lang="ru-RU" dirty="0"/>
              <a:t>, использовав</a:t>
            </a:r>
          </a:p>
          <a:p>
            <a:pPr>
              <a:defRPr/>
            </a:pPr>
            <a:r>
              <a:rPr lang="ru-RU" dirty="0"/>
              <a:t>опыт возведения римского Пантеона.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Собор святой Софии в Константинополе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08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68313" y="6308725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>
                <a:solidFill>
                  <a:srgbClr val="3333FF"/>
                </a:solidFill>
              </a:rPr>
              <a:t>Собор Святой Софии в Константинополе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xfrm>
            <a:off x="142875" y="4071938"/>
            <a:ext cx="5357813" cy="25003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b="1" smtClean="0"/>
              <a:t>Внутреннее пространство Святой Софии поражает своей удивительной легкостью. </a:t>
            </a:r>
            <a:r>
              <a:rPr lang="ru-RU" sz="1400" b="1" smtClean="0"/>
              <a:t>Сорок окон, прорезанных в основании купола, стенах и нишах, заливали светом все помещение, оживляя </a:t>
            </a:r>
            <a:r>
              <a:rPr lang="ru-RU" sz="1400" b="1" u="sng" smtClean="0"/>
              <a:t>мозаики</a:t>
            </a:r>
            <a:r>
              <a:rPr lang="ru-RU" sz="1400" b="1" smtClean="0"/>
              <a:t>, золотые и серебряные украшения. Купол, поднятый на высоту 55 м, поддерживался двумя более низкими полукуполами, которые в свою очередь переходили в два небольших полукупола. Так что средняя часть собора была заполнена перетекающими друг в друга сферическими формами, устремленными ввысь.</a:t>
            </a:r>
            <a:endParaRPr lang="ru-RU" sz="1600" b="1" smtClean="0">
              <a:solidFill>
                <a:schemeClr val="bg1"/>
              </a:solidFill>
            </a:endParaRPr>
          </a:p>
        </p:txBody>
      </p:sp>
      <p:pic>
        <p:nvPicPr>
          <p:cNvPr id="24580" name="Picture 3" descr="Интерьер собора святой Софии в Константинополе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329237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Интерьер собора святой Софии в Константинополе (2)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88913"/>
            <a:ext cx="33115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4   Храм с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8040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47813" y="5911850"/>
            <a:ext cx="6408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Собор Святой Софии. Интерьер.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err="1" smtClean="0"/>
              <a:t>Айя</a:t>
            </a:r>
            <a:r>
              <a:rPr lang="ru-RU" dirty="0" smtClean="0"/>
              <a:t> - София – здесь остановиться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Судил Господь народам и царям!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Ведь купол твой, по слову очевидца,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Как на цепи, подвешен к небесам.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И всем векам – пример Юстиниана,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Когда похитить для чужих богов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Позволила </a:t>
            </a:r>
            <a:r>
              <a:rPr lang="ru-RU" dirty="0" err="1" smtClean="0"/>
              <a:t>эфесская</a:t>
            </a:r>
            <a:r>
              <a:rPr lang="ru-RU" dirty="0" smtClean="0"/>
              <a:t> Диана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Сто семь зеленых мраморных столбов.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Но что же думал твой строитель щедрый,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Когда, душой и помыслом высок,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48038" y="249238"/>
            <a:ext cx="270939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err="1"/>
              <a:t>Айя</a:t>
            </a:r>
            <a:r>
              <a:rPr lang="ru-RU" sz="3200" b="1" dirty="0"/>
              <a:t>–София.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ЦИКЛА УРОКОВ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Рассмотреть христианскую художественную культуру, </a:t>
            </a:r>
            <a:r>
              <a:rPr lang="ru-RU" dirty="0" smtClean="0"/>
              <a:t>ее </a:t>
            </a:r>
            <a:r>
              <a:rPr lang="ru-RU" dirty="0" smtClean="0"/>
              <a:t>истоки. Познакомить с  Библией </a:t>
            </a:r>
            <a:r>
              <a:rPr lang="ru-RU" dirty="0" smtClean="0"/>
              <a:t>как </a:t>
            </a:r>
            <a:r>
              <a:rPr lang="ru-RU" dirty="0" smtClean="0"/>
              <a:t>священной </a:t>
            </a:r>
            <a:r>
              <a:rPr lang="ru-RU" dirty="0" smtClean="0"/>
              <a:t>религиозной </a:t>
            </a:r>
            <a:r>
              <a:rPr lang="ru-RU" dirty="0" smtClean="0"/>
              <a:t>книгой, </a:t>
            </a:r>
            <a:r>
              <a:rPr lang="ru-RU" dirty="0" smtClean="0"/>
              <a:t>памятнике культуры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Дать основы архитектурных, живописных особенностей византийской культуры, искусства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Расположил апсиды и экседры,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Им указав на запад и восток?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Прекрасен храм, купающийся в мире,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И сорок окон – света торжество;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На парусах, под куполом, четыре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Архангела прекраснее всего.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И мудрое сферическое зданье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Народы и века переживет,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И серафимов гулкое рыданье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Не покоробит темных позолот.</a:t>
            </a:r>
          </a:p>
          <a:p>
            <a:pPr algn="r" eaLnBrk="1" hangingPunct="1">
              <a:buFontTx/>
              <a:buNone/>
            </a:pPr>
            <a:r>
              <a:rPr lang="ru-RU" dirty="0" smtClean="0"/>
              <a:t>Осип Мандельштам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Классически совершенную форму обрел </a:t>
            </a:r>
            <a:r>
              <a:rPr lang="ru-RU" b="1" i="1" dirty="0" err="1" smtClean="0"/>
              <a:t>крестовокупольный</a:t>
            </a:r>
            <a:r>
              <a:rPr lang="ru-RU" b="1" i="1" dirty="0" smtClean="0"/>
              <a:t> храм.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0" y="1882775"/>
            <a:ext cx="52149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Наиболее удачным типом храма для византийского богослужения оказалась укороченная </a:t>
            </a:r>
            <a:r>
              <a:rPr lang="ru-RU" sz="2400" b="1" smtClean="0"/>
              <a:t>базилика</a:t>
            </a:r>
            <a:r>
              <a:rPr lang="ru-RU" sz="2400" smtClean="0"/>
              <a:t>, увенчанная куполом, и, согласно Апостольским постановлениям, обращенная </a:t>
            </a:r>
            <a:r>
              <a:rPr lang="ru-RU" sz="2400" b="1" smtClean="0"/>
              <a:t>алтарем</a:t>
            </a:r>
            <a:r>
              <a:rPr lang="ru-RU" sz="2400" smtClean="0"/>
              <a:t> на восток. Эта композиция получила </a:t>
            </a:r>
            <a:r>
              <a:rPr lang="ru-RU" sz="2400" b="1" u="sng" smtClean="0"/>
              <a:t>название крестово-купольной.</a:t>
            </a:r>
          </a:p>
        </p:txBody>
      </p:sp>
      <p:pic>
        <p:nvPicPr>
          <p:cNvPr id="91138" name="Picture 2" descr="C:\Documents and Settings\asu\Рабочий стол\image001.jpg"/>
          <p:cNvPicPr>
            <a:picLocks noChangeAspect="1" noChangeArrowheads="1"/>
          </p:cNvPicPr>
          <p:nvPr/>
        </p:nvPicPr>
        <p:blipFill>
          <a:blip r:embed="rId2"/>
          <a:srcRect l="10056" r="5850"/>
          <a:stretch>
            <a:fillRect/>
          </a:stretch>
        </p:blipFill>
        <p:spPr bwMode="auto">
          <a:xfrm>
            <a:off x="2357438" y="2071688"/>
            <a:ext cx="657225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 descr="C:\Documents and Settings\asu\Рабочий стол\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2143125"/>
            <a:ext cx="86375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Какое архитектурное сооружение наиболее характерно для раннего этапа византийского творчества?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Какие архитектурные новшества были применены при строительстве собора святой Софии в Константинополе?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Почему в византийской архитектуре базилики были вытеснены крестово-купольными храмами?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736"/>
            <a:ext cx="7239000" cy="1362075"/>
          </a:xfrm>
        </p:spPr>
        <p:txBody>
          <a:bodyPr>
            <a:normAutofit fontScale="90000"/>
          </a:bodyPr>
          <a:lstStyle/>
          <a:p>
            <a:pPr marL="857250" indent="-85725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От мудрости Востока к европейской христианской культуре: Библия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8548688" cy="52244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Люди испокон века искали истину, страстно желая спастись от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зла, греха, смерти, с мольбой и надеждой взирая на небо и мысленно опускаясь в подземное царство мертвых. Они почитали многих</a:t>
            </a:r>
            <a:r>
              <a:rPr lang="en-US" dirty="0" smtClean="0"/>
              <a:t> </a:t>
            </a:r>
            <a:r>
              <a:rPr lang="ru-RU" dirty="0" smtClean="0"/>
              <a:t>богов, обращались к магии и астрологии, вчитывались в тексты священных книг. В результате смешения различных религиозных воззрений возникло ожидание нового откровения.</a:t>
            </a:r>
            <a:endParaRPr lang="en-US" dirty="0" smtClean="0"/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b="1" u="sng" dirty="0" smtClean="0"/>
              <a:t>Христианство</a:t>
            </a:r>
            <a:r>
              <a:rPr lang="ru-RU" b="1" dirty="0" smtClean="0"/>
              <a:t>, </a:t>
            </a:r>
            <a:r>
              <a:rPr lang="ru-RU" dirty="0" smtClean="0"/>
              <a:t>отбросив древние верования, принесло </a:t>
            </a:r>
            <a:r>
              <a:rPr lang="ru-RU" u="sng" dirty="0" smtClean="0"/>
              <a:t>ответ на вопрос о смысле жизни</a:t>
            </a:r>
            <a:r>
              <a:rPr lang="ru-RU" dirty="0" smtClean="0"/>
              <a:t>, который тысячи веков задавало себе человечество. Под непосредственным влиянием христианства </a:t>
            </a:r>
            <a:r>
              <a:rPr lang="ru-RU" u="sng" dirty="0" smtClean="0"/>
              <a:t>сформировалась европейская, а позднее и русская художественная культура</a:t>
            </a:r>
            <a:r>
              <a:rPr lang="ru-RU" dirty="0" smtClean="0"/>
              <a:t>. В этой культуре</a:t>
            </a:r>
            <a:r>
              <a:rPr lang="en-US" dirty="0" smtClean="0"/>
              <a:t> </a:t>
            </a:r>
            <a:r>
              <a:rPr lang="ru-RU" dirty="0" smtClean="0"/>
              <a:t>отразилась сущность христианского вероучения — 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b="1" u="sng" dirty="0" smtClean="0"/>
              <a:t>Евангелие,</a:t>
            </a:r>
            <a:r>
              <a:rPr lang="ru-RU" dirty="0" smtClean="0"/>
              <a:t> радостная весть о Христе, который возвестил: «Я с вами во все дни до «скончания века» (Евангелие от Матфея, 28; 20).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062058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2400" i="1" u="sng" dirty="0" smtClean="0"/>
              <a:t>3. Библия – главный источник нравственности</a:t>
            </a:r>
            <a:endParaRPr lang="ru-RU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785813"/>
            <a:ext cx="4833938" cy="542925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Путь к рождению христианства был долгим и трудным. Его запечатлела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 smtClean="0"/>
              <a:t>Библия</a:t>
            </a:r>
            <a:r>
              <a:rPr lang="ru-RU" b="1" i="1" dirty="0" smtClean="0"/>
              <a:t> (XII—II вв. до н.э.) — </a:t>
            </a:r>
            <a:r>
              <a:rPr lang="ru-RU" b="1" i="1" u="sng" dirty="0" smtClean="0"/>
              <a:t>священная книга (путь рождения христианства</a:t>
            </a:r>
            <a:r>
              <a:rPr lang="ru-RU" b="1" i="1" dirty="0" smtClean="0"/>
              <a:t>) и одновременно вели</a:t>
            </a:r>
            <a:r>
              <a:rPr lang="ru-RU" b="1" dirty="0" smtClean="0"/>
              <a:t>кий памятник культуры.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/>
              <a:t>1часть</a:t>
            </a:r>
            <a:r>
              <a:rPr lang="ru-RU" b="1" dirty="0" smtClean="0"/>
              <a:t> – </a:t>
            </a:r>
            <a:r>
              <a:rPr lang="ru-RU" b="1" u="sng" dirty="0" smtClean="0"/>
              <a:t>ВЕТХИЙ ЗАВЕТ – </a:t>
            </a:r>
            <a:r>
              <a:rPr lang="ru-RU" u="sng" dirty="0" smtClean="0"/>
              <a:t>искра духовного прозрения о ЕДИНОМ БОГЕ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b="1" u="sng" dirty="0" smtClean="0"/>
              <a:t>Книга Бытия </a:t>
            </a:r>
            <a:r>
              <a:rPr lang="ru-RU" u="sng" dirty="0" smtClean="0"/>
              <a:t>– сотворение мира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b="1" u="sng" dirty="0" smtClean="0"/>
              <a:t>Грехопадение</a:t>
            </a:r>
            <a:r>
              <a:rPr lang="ru-RU" u="sng" dirty="0" smtClean="0"/>
              <a:t> – ложь, зависть, братоубийство, гордыня….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b="1" u="sng" dirty="0" smtClean="0"/>
              <a:t>Авраам </a:t>
            </a:r>
            <a:r>
              <a:rPr lang="ru-RU" u="sng" dirty="0" smtClean="0"/>
              <a:t>(Земля </a:t>
            </a:r>
            <a:r>
              <a:rPr lang="ru-RU" u="sng" dirty="0" err="1" smtClean="0"/>
              <a:t>Ханаанская</a:t>
            </a:r>
            <a:r>
              <a:rPr lang="ru-RU" u="sng" dirty="0" smtClean="0"/>
              <a:t>)  явление 3-х старцев – </a:t>
            </a:r>
            <a:r>
              <a:rPr lang="ru-RU" b="1" u="sng" dirty="0" smtClean="0"/>
              <a:t>Бога Отца, Бога Сына, Бога Святого Духа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b="1" u="sng" dirty="0" smtClean="0"/>
              <a:t>Иаков (Сыны Израиля)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b="1" u="sng" dirty="0" smtClean="0"/>
              <a:t>Моисей – вывел народ из рабства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b="1" u="sng" dirty="0" smtClean="0"/>
              <a:t>Договор с Богом – 2 скрижали</a:t>
            </a:r>
            <a:endParaRPr lang="ru-RU" b="1" u="sng" dirty="0"/>
          </a:p>
        </p:txBody>
      </p:sp>
      <p:pic>
        <p:nvPicPr>
          <p:cNvPr id="11268" name="Picture 2" descr="http://www.litportal.ru/images/foto_book/66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214438"/>
            <a:ext cx="3333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357188"/>
            <a:ext cx="8262938" cy="62150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10 заповедей: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1. «Я Господь, Бог твой, Который вывел тебя из земли Египетской,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из дома рабства; </a:t>
            </a:r>
            <a:r>
              <a:rPr lang="ru-RU" b="1" dirty="0" smtClean="0"/>
              <a:t>Да не будет у тебя других богов </a:t>
            </a:r>
            <a:r>
              <a:rPr lang="ru-RU" dirty="0" smtClean="0"/>
              <a:t>пред лицом Моим».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 «</a:t>
            </a:r>
            <a:r>
              <a:rPr lang="ru-RU" b="1" dirty="0" smtClean="0"/>
              <a:t>Не делай себе кумира </a:t>
            </a:r>
            <a:r>
              <a:rPr lang="ru-RU" dirty="0" smtClean="0"/>
              <a:t>и никакого изображения того, что на небе вверху, и что на земле внизу, и что в воде ниже земли. Не поклоняйся им и не служи им...».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3. «</a:t>
            </a:r>
            <a:r>
              <a:rPr lang="ru-RU" b="1" dirty="0" smtClean="0"/>
              <a:t>Не произноси имени Господа, Бога твоего, напрасно</a:t>
            </a:r>
            <a:r>
              <a:rPr lang="ru-RU" dirty="0" smtClean="0"/>
              <a:t>, ибо Господь не оставит без наказания того, кто произносил имя Его</a:t>
            </a:r>
            <a:r>
              <a:rPr lang="en-US" dirty="0" smtClean="0"/>
              <a:t> </a:t>
            </a:r>
            <a:r>
              <a:rPr lang="ru-RU" dirty="0" smtClean="0"/>
              <a:t>напрасно».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4. «</a:t>
            </a:r>
            <a:r>
              <a:rPr lang="ru-RU" b="1" dirty="0" smtClean="0"/>
              <a:t>Помни день субботний, чтобы святить его</a:t>
            </a:r>
            <a:r>
              <a:rPr lang="ru-RU" dirty="0" smtClean="0"/>
              <a:t>...».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5. «</a:t>
            </a:r>
            <a:r>
              <a:rPr lang="ru-RU" b="1" dirty="0" smtClean="0"/>
              <a:t>Почитай отца твоего и мать твою</a:t>
            </a:r>
            <a:r>
              <a:rPr lang="ru-RU" dirty="0" smtClean="0"/>
              <a:t>, чтобы продлились дни твои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 земле, которую Господь, Бог твой, дает тебе».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6. «Не убивай».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7. «Не прелюбодействуй».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8. «Не кради».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9. «Не произноси ложного свидетельства на ближнего твоего».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10. «Не желай дома ближнего твоего, ни раба его, ни рабыни его,</a:t>
            </a:r>
            <a:r>
              <a:rPr lang="en-US" dirty="0" smtClean="0"/>
              <a:t> </a:t>
            </a:r>
            <a:r>
              <a:rPr lang="ru-RU" dirty="0" smtClean="0"/>
              <a:t>ни вола его, ни осла его, ничего, что у ближнего твоего» (Исх. 20).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85750"/>
            <a:ext cx="7691438" cy="32861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 момента получения от Бога десяти ветхозаветных заповедей Библия стала главным источником нравственности.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Псалтырь</a:t>
            </a:r>
            <a:r>
              <a:rPr lang="ru-RU" sz="2400" b="1" u="sng" dirty="0" smtClean="0"/>
              <a:t> </a:t>
            </a:r>
            <a:r>
              <a:rPr lang="ru-RU" sz="2400" b="1" dirty="0" smtClean="0"/>
              <a:t>– </a:t>
            </a:r>
            <a:r>
              <a:rPr lang="ru-RU" sz="2400" dirty="0" smtClean="0"/>
              <a:t>часть Ветхого завета, 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покаянные молитвы к Богу (автор Царь Давид)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Соломон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(сын Давида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построил в Иерусалиме – Храм </a:t>
            </a:r>
            <a:r>
              <a:rPr lang="ru-RU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Ягве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(950 г. до н.э.)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Сюда перенесен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КОВЧЕГ ЗАВЕТА (вместилище Моисеевых </a:t>
            </a:r>
            <a:r>
              <a:rPr lang="ru-RU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скрежалей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2" descr="http://s50.radikal.ru/i129/1010/91/fd8a4a674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4429125"/>
            <a:ext cx="3810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upload.wikimedia.org/wikipedia/commons/c/cd/Second_Te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214688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214313"/>
            <a:ext cx="7977187" cy="25098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Евангельский образ Иисуса Христа гармоничен: в нем нет места кон</a:t>
            </a:r>
            <a:r>
              <a:rPr lang="ru-RU" dirty="0" smtClean="0"/>
              <a:t>фликтности и греховности, отягощающих душу обычного человека. Иисус Христос никогда не стремился возвыситься над людьми, достичь власти и словно ждал некоего знака свыше, чтобы обратиться к людям с проповедью.</a:t>
            </a:r>
            <a:endParaRPr lang="ru-RU" dirty="0"/>
          </a:p>
        </p:txBody>
      </p:sp>
      <p:pic>
        <p:nvPicPr>
          <p:cNvPr id="14340" name="Picture 2" descr="http://www.cirota.ru/forum/images/68/685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428875"/>
            <a:ext cx="55721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Художественная культура европейского Средневековья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1167</Words>
  <Application>Microsoft Office PowerPoint</Application>
  <PresentationFormat>Экран (4:3)</PresentationFormat>
  <Paragraphs>107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Европейская художественная культура</vt:lpstr>
      <vt:lpstr>ЦЕЛЬ ЦИКЛА УРОКОВ</vt:lpstr>
      <vt:lpstr>От мудрости Востока к европейской христианской культуре: Библия</vt:lpstr>
      <vt:lpstr>Слайд 4</vt:lpstr>
      <vt:lpstr>3. Библия – главный источник нравственности</vt:lpstr>
      <vt:lpstr>Слайд 6</vt:lpstr>
      <vt:lpstr>Слайд 7</vt:lpstr>
      <vt:lpstr>Слайд 8</vt:lpstr>
      <vt:lpstr>Художественная культура европейского Средневековья</vt:lpstr>
      <vt:lpstr>Новый Завет</vt:lpstr>
      <vt:lpstr>Слайд 11</vt:lpstr>
      <vt:lpstr>Православие </vt:lpstr>
      <vt:lpstr>III. Византийская архитектура.</vt:lpstr>
      <vt:lpstr>Базилики в Древнем Риме </vt:lpstr>
      <vt:lpstr>Собор Святой Софии. </vt:lpstr>
      <vt:lpstr>Слайд 16</vt:lpstr>
      <vt:lpstr>Слайд 17</vt:lpstr>
      <vt:lpstr>Слайд 18</vt:lpstr>
      <vt:lpstr>Слайд 19</vt:lpstr>
      <vt:lpstr>Слайд 20</vt:lpstr>
      <vt:lpstr>Классически совершенную форму обрел крестовокупольный храм.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Средние  века</dc:title>
  <dc:creator>Марго</dc:creator>
  <cp:lastModifiedBy>asu</cp:lastModifiedBy>
  <cp:revision>51</cp:revision>
  <dcterms:created xsi:type="dcterms:W3CDTF">2008-01-28T22:12:49Z</dcterms:created>
  <dcterms:modified xsi:type="dcterms:W3CDTF">2015-02-10T10:36:56Z</dcterms:modified>
</cp:coreProperties>
</file>