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title>
      <c:tx>
        <c:rich>
          <a:bodyPr/>
          <a:lstStyle/>
          <a:p>
            <a:pPr>
              <a:defRPr/>
            </a:pPr>
            <a:r>
              <a:rPr lang="ru-RU"/>
              <a:t>Как вы считаете, ваша дорога в школу безопасна?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Лист1!$A$1:$A$3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gapWidth val="55"/>
        <c:gapDepth val="55"/>
        <c:shape val="box"/>
        <c:axId val="52710400"/>
        <c:axId val="51647232"/>
        <c:axId val="0"/>
      </c:bar3DChart>
      <c:catAx>
        <c:axId val="527104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lang="ru-RU"/>
          </a:p>
        </c:txPr>
        <c:crossAx val="51647232"/>
        <c:crosses val="autoZero"/>
        <c:auto val="1"/>
        <c:lblAlgn val="ctr"/>
        <c:lblOffset val="100"/>
      </c:catAx>
      <c:valAx>
        <c:axId val="516472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2710400"/>
        <c:crosses val="autoZero"/>
        <c:crossBetween val="between"/>
      </c:valAx>
    </c:plotArea>
    <c:plotVisOnly val="1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b="1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41275" dist="20320" dir="1800000" algn="tl" rotWithShape="0">
              <a:srgbClr val="000000">
                <a:alpha val="40000"/>
              </a:srgbClr>
            </a:outerShdw>
          </a:effectLst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</a:t>
            </a:r>
            <a:r>
              <a:rPr lang="ru-RU" b="1" cap="none" spc="0" baseline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пути в школу вам встречаются опасные места?</a:t>
            </a:r>
            <a:endParaRPr lang="ru-RU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Лист1!$A$21:$A$23</c:f>
              <c:strCache>
                <c:ptCount val="3"/>
                <c:pt idx="0">
                  <c:v>нет</c:v>
                </c:pt>
                <c:pt idx="1">
                  <c:v>гололед</c:v>
                </c:pt>
                <c:pt idx="2">
                  <c:v>машины</c:v>
                </c:pt>
              </c:strCache>
            </c:strRef>
          </c:cat>
          <c:val>
            <c:numRef>
              <c:f>Лист1!$B$21:$B$23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gapWidth val="75"/>
        <c:shape val="box"/>
        <c:axId val="52702208"/>
        <c:axId val="52732672"/>
        <c:axId val="0"/>
      </c:bar3DChart>
      <c:catAx>
        <c:axId val="52702208"/>
        <c:scaling>
          <c:orientation val="minMax"/>
        </c:scaling>
        <c:axPos val="b"/>
        <c:majorTickMark val="none"/>
        <c:tickLblPos val="nextTo"/>
        <c:crossAx val="52732672"/>
        <c:crosses val="autoZero"/>
        <c:auto val="1"/>
        <c:lblAlgn val="ctr"/>
        <c:lblOffset val="100"/>
      </c:catAx>
      <c:valAx>
        <c:axId val="527326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27022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ru-RU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надо соблюдать, чтобы дорога в школу было безопасной?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Лист1!$A$25:$A$27</c:f>
              <c:strCache>
                <c:ptCount val="3"/>
                <c:pt idx="0">
                  <c:v>ПДД</c:v>
                </c:pt>
                <c:pt idx="1">
                  <c:v>быть внимательным</c:v>
                </c:pt>
                <c:pt idx="2">
                  <c:v>свой вариант</c:v>
                </c:pt>
              </c:strCache>
            </c:strRef>
          </c:cat>
          <c:val>
            <c:numRef>
              <c:f>Лист1!$B$25:$B$27</c:f>
              <c:numCache>
                <c:formatCode>General</c:formatCode>
                <c:ptCount val="3"/>
                <c:pt idx="0">
                  <c:v>2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</c:ser>
        <c:gapWidth val="75"/>
        <c:shape val="box"/>
        <c:axId val="53461376"/>
        <c:axId val="53462912"/>
        <c:axId val="0"/>
      </c:bar3DChart>
      <c:catAx>
        <c:axId val="53461376"/>
        <c:scaling>
          <c:orientation val="minMax"/>
        </c:scaling>
        <c:axPos val="b"/>
        <c:majorTickMark val="none"/>
        <c:tickLblPos val="nextTo"/>
        <c:crossAx val="53462912"/>
        <c:crosses val="autoZero"/>
        <c:auto val="1"/>
        <c:lblAlgn val="ctr"/>
        <c:lblOffset val="100"/>
      </c:catAx>
      <c:valAx>
        <c:axId val="534629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346137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FAA1-BFAA-4F07-8F39-C2E78EB5D3F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9661-DE16-46F9-98C4-FE51D31934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vetofo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254957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FAA1-BFAA-4F07-8F39-C2E78EB5D3F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B9661-DE16-46F9-98C4-FE51D31934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vetofo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4282" y="4929198"/>
            <a:ext cx="1008814" cy="1714512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BFAA1-BFAA-4F07-8F39-C2E78EB5D3FE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9661-DE16-46F9-98C4-FE51D3193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5;&#1044;&#1044;.pptx" TargetMode="External"/><Relationship Id="rId4" Type="http://schemas.openxmlformats.org/officeDocument/2006/relationships/hyperlink" Target="&#1088;&#1086;&#1083;&#1080;&#1082;%20&#1087;&#1076;&#1076;.sw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00108"/>
            <a:ext cx="7772400" cy="1470025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«Безопасная дорога в школу»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429132"/>
            <a:ext cx="4071934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Выполнила ученица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 «б»класса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Миргородская Ксения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Эх, прокачусь</a:t>
            </a:r>
            <a:endParaRPr lang="ru-RU" dirty="0"/>
          </a:p>
        </p:txBody>
      </p:sp>
      <p:pic>
        <p:nvPicPr>
          <p:cNvPr id="4" name="Содержимое 3" descr="C:\Users\Учитель\Desktop\фото проекта\P202059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428736"/>
            <a:ext cx="6643702" cy="5429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428736"/>
            <a:ext cx="2571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 дороге от дома на остановку в течение всей зимы сохраняются гололедные явления</a:t>
            </a:r>
            <a:endParaRPr lang="ru-RU" sz="28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 заснеженным асфальтам</a:t>
            </a:r>
            <a:endParaRPr lang="ru-RU" dirty="0"/>
          </a:p>
        </p:txBody>
      </p:sp>
      <p:pic>
        <p:nvPicPr>
          <p:cNvPr id="4" name="Содержимое 3" descr="C:\Users\USER\Desktop\фото проекта\P20206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671513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43702" y="1571612"/>
            <a:ext cx="25002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Припаркованные автомобили на придомовой территории</a:t>
            </a:r>
            <a:endParaRPr lang="ru-RU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Список основных опасностей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7154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- </a:t>
            </a:r>
            <a:r>
              <a:rPr lang="ru-RU" sz="3600" dirty="0" smtClean="0"/>
              <a:t>движущиеся автомобили, оживленные дороги и перекрестки, </a:t>
            </a:r>
            <a:br>
              <a:rPr lang="ru-RU" sz="3600" dirty="0" smtClean="0"/>
            </a:br>
            <a:r>
              <a:rPr lang="ru-RU" sz="3600" dirty="0" smtClean="0"/>
              <a:t>- любые транспортные средства, припаркованные на обочинах дорог и во дворах;</a:t>
            </a:r>
            <a:br>
              <a:rPr lang="ru-RU" sz="3600" dirty="0" smtClean="0"/>
            </a:br>
            <a:r>
              <a:rPr lang="ru-RU" sz="3600" dirty="0" smtClean="0"/>
              <a:t>- деревья, кусты, постройки и прочие объекты, мешающие или закрывающие обзор пешеходам;</a:t>
            </a:r>
            <a:br>
              <a:rPr lang="ru-RU" sz="3600" dirty="0" smtClean="0"/>
            </a:br>
            <a:r>
              <a:rPr lang="ru-RU" sz="3600" dirty="0" smtClean="0"/>
              <a:t>- скользкие дороги и тротуары;</a:t>
            </a:r>
            <a:br>
              <a:rPr lang="ru-RU" sz="3600" dirty="0" smtClean="0"/>
            </a:br>
            <a:r>
              <a:rPr lang="ru-RU" sz="3600" dirty="0" smtClean="0"/>
              <a:t>- канализационные люки;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детского дорожно-транспортного травматизма.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2286016"/>
          </a:xfrm>
        </p:spPr>
        <p:txBody>
          <a:bodyPr/>
          <a:lstStyle/>
          <a:p>
            <a:r>
              <a:rPr lang="ru-RU" dirty="0" smtClean="0"/>
              <a:t> Неумение наблюдать. </a:t>
            </a:r>
          </a:p>
          <a:p>
            <a:r>
              <a:rPr lang="ru-RU" dirty="0" smtClean="0"/>
              <a:t> Невнимательность. </a:t>
            </a:r>
          </a:p>
          <a:p>
            <a:r>
              <a:rPr lang="ru-RU" dirty="0" smtClean="0"/>
              <a:t> Недостаточный надзор взрослых за поведением детей. </a:t>
            </a:r>
          </a:p>
          <a:p>
            <a:endParaRPr lang="ru-RU" dirty="0"/>
          </a:p>
        </p:txBody>
      </p:sp>
      <p:pic>
        <p:nvPicPr>
          <p:cNvPr id="17410" name="Picture 2" descr="C:\Users\USER\Desktop\фото проекта\P205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857620" cy="3143248"/>
          </a:xfrm>
          <a:prstGeom prst="rect">
            <a:avLst/>
          </a:prstGeom>
          <a:noFill/>
        </p:spPr>
      </p:pic>
      <p:pic>
        <p:nvPicPr>
          <p:cNvPr id="17411" name="Picture 3" descr="C:\Users\USER\Desktop\фото проекта\P1310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3843181" cy="3143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29718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4" action="ppaction://hlinkfile"/>
              </a:rPr>
              <a:t>РОЛИК</a:t>
            </a:r>
            <a:endParaRPr lang="ru-RU" b="1" dirty="0"/>
          </a:p>
        </p:txBody>
      </p:sp>
      <p:sp>
        <p:nvSpPr>
          <p:cNvPr id="8" name="TextBox 7">
            <a:hlinkClick r:id="rId5" action="ppaction://hlinkpres?slideindex=1&amp;slidetitle="/>
          </p:cNvPr>
          <p:cNvSpPr txBox="1"/>
          <p:nvPr/>
        </p:nvSpPr>
        <p:spPr>
          <a:xfrm>
            <a:off x="1214414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ПРЕЗЕНТАЦИЯ</a:t>
            </a:r>
            <a:endParaRPr lang="ru-RU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Дорога, проезжая часть - одно из самых опасных мест в городе. Переходить дорогу надо очень внимательно, соблюдать все правила дорожного движения. Этим мы не только с уважением относимся к участникам дорожного движения, но и сохраним жизнь свою и других людей.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30718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Все мы живем в обществе, где надо соблюдать определенные нормы и правила поведения в дорожно-транспортной обстановке. Зачастую виновниками дорожно-транспортных происшествий являются сами дети, которые играют вблизи дорог, переходят улицу в неположенных местах, неправильно входят в транспортные средства и выходят из них.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429784" cy="4071966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В первую очередь я поставила </a:t>
            </a:r>
            <a:r>
              <a:rPr lang="ru-RU" b="1" dirty="0" smtClean="0"/>
              <a:t>цель:</a:t>
            </a:r>
            <a:r>
              <a:rPr lang="ru-RU" dirty="0" smtClean="0"/>
              <a:t> формирование активной жизненной позиции в отношении проблемы безопасного передвижения из дома в школу.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связи с этим выдвинула ряд </a:t>
            </a:r>
            <a:r>
              <a:rPr lang="ru-RU" b="1" dirty="0" smtClean="0"/>
              <a:t>задач:</a:t>
            </a:r>
            <a:endParaRPr lang="ru-RU" dirty="0" smtClean="0"/>
          </a:p>
          <a:p>
            <a:pPr lvl="0"/>
            <a:r>
              <a:rPr lang="ru-RU" dirty="0" smtClean="0"/>
              <a:t>Повторить  и закрепить ПДД</a:t>
            </a:r>
          </a:p>
          <a:p>
            <a:pPr lvl="0"/>
            <a:r>
              <a:rPr lang="ru-RU" dirty="0" smtClean="0"/>
              <a:t>Выявить, зафиксировать и обратить внимание общественности на социально опасные места, встречающиеся по дороге в школу</a:t>
            </a:r>
          </a:p>
          <a:p>
            <a:pPr lvl="0"/>
            <a:r>
              <a:rPr lang="ru-RU" dirty="0" smtClean="0"/>
              <a:t>Разработать информационный ролик о ПДД для учащихся младших классов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Какие потенциально опасные участки или объекты встречаются у меня по дороге в школу;</a:t>
            </a:r>
          </a:p>
          <a:p>
            <a:pPr lvl="0"/>
            <a:r>
              <a:rPr lang="ru-RU" dirty="0" smtClean="0"/>
              <a:t>Знают ли про эти места взрослые;</a:t>
            </a:r>
          </a:p>
          <a:p>
            <a:pPr lvl="0"/>
            <a:r>
              <a:rPr lang="ru-RU" dirty="0" smtClean="0"/>
              <a:t>Какие опасные места встречаются у моих одноклассников по дороге в школу;</a:t>
            </a:r>
          </a:p>
          <a:p>
            <a:pPr lvl="0"/>
            <a:r>
              <a:rPr lang="ru-RU" dirty="0" smtClean="0"/>
              <a:t>Что я могу сделать, чтобы моя дорога в школу была безопасной;</a:t>
            </a:r>
          </a:p>
          <a:p>
            <a:pPr lvl="0"/>
            <a:r>
              <a:rPr lang="ru-RU" dirty="0" smtClean="0"/>
              <a:t>Решение каких проблем не зависит от меня, а какие я могу выявить, описать и предложить пути решения.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428628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571480"/>
          <a:ext cx="4572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071670" y="3990975"/>
          <a:ext cx="4857784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525963"/>
          </a:xfrm>
        </p:spPr>
        <p:txBody>
          <a:bodyPr/>
          <a:lstStyle/>
          <a:p>
            <a:r>
              <a:rPr lang="ru-RU" dirty="0" smtClean="0"/>
              <a:t>Анкетирование детей младшего школьного возраста показало, что ребята многие опасности, подстерегающие их на улице,  упускают из вида. Поэтому я приступаю ко второй части своего исследования: обзор опасных мест, встречающихся у меня по дороге в школу.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/>
          <a:lstStyle/>
          <a:p>
            <a:r>
              <a:rPr lang="ru-RU" dirty="0" smtClean="0"/>
              <a:t>Дыра  в бездну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9"/>
            <a:ext cx="3786182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Открытый люк около жилого дома по улице Молодежная, рядом детская площадка.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071546"/>
            <a:ext cx="5286380" cy="4572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за знаниями</a:t>
            </a:r>
            <a:endParaRPr lang="ru-RU" dirty="0"/>
          </a:p>
        </p:txBody>
      </p:sp>
      <p:pic>
        <p:nvPicPr>
          <p:cNvPr id="4" name="Содержимое 3" descr="C:\Users\Учитель\Desktop\фото проекта\P131059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643158"/>
            <a:ext cx="5715040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Узкая дорожка по пути в школу. Большое скопление машин.</a:t>
            </a:r>
            <a:endParaRPr lang="ru-RU" sz="32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397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«Безопасная дорога в школу»</vt:lpstr>
      <vt:lpstr>Актуальность</vt:lpstr>
      <vt:lpstr>Цель</vt:lpstr>
      <vt:lpstr>Задачи</vt:lpstr>
      <vt:lpstr> План</vt:lpstr>
      <vt:lpstr>Анкетирование</vt:lpstr>
      <vt:lpstr>Слайд 7</vt:lpstr>
      <vt:lpstr>Дыра  в бездну</vt:lpstr>
      <vt:lpstr>Дорога за знаниями</vt:lpstr>
      <vt:lpstr>Эх, прокачусь</vt:lpstr>
      <vt:lpstr>По  заснеженным асфальтам</vt:lpstr>
      <vt:lpstr>Список основных опасностей</vt:lpstr>
      <vt:lpstr>Причины детского дорожно-транспортного травматизма. </vt:lpstr>
      <vt:lpstr>Вывод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2013-03-10T02:32:17Z</dcterms:created>
  <dcterms:modified xsi:type="dcterms:W3CDTF">2013-03-10T06:20:12Z</dcterms:modified>
</cp:coreProperties>
</file>