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handoutMasterIdLst>
    <p:handoutMasterId r:id="rId38"/>
  </p:handoutMasterIdLst>
  <p:sldIdLst>
    <p:sldId id="311" r:id="rId2"/>
    <p:sldId id="256" r:id="rId3"/>
    <p:sldId id="310" r:id="rId4"/>
    <p:sldId id="276" r:id="rId5"/>
    <p:sldId id="277" r:id="rId6"/>
    <p:sldId id="283" r:id="rId7"/>
    <p:sldId id="285" r:id="rId8"/>
    <p:sldId id="287" r:id="rId9"/>
    <p:sldId id="281" r:id="rId10"/>
    <p:sldId id="288" r:id="rId11"/>
    <p:sldId id="289" r:id="rId12"/>
    <p:sldId id="290" r:id="rId13"/>
    <p:sldId id="291" r:id="rId14"/>
    <p:sldId id="293" r:id="rId15"/>
    <p:sldId id="292" r:id="rId16"/>
    <p:sldId id="294" r:id="rId17"/>
    <p:sldId id="261" r:id="rId18"/>
    <p:sldId id="295" r:id="rId19"/>
    <p:sldId id="296" r:id="rId20"/>
    <p:sldId id="297" r:id="rId21"/>
    <p:sldId id="298" r:id="rId22"/>
    <p:sldId id="299" r:id="rId23"/>
    <p:sldId id="300" r:id="rId24"/>
    <p:sldId id="303" r:id="rId25"/>
    <p:sldId id="302" r:id="rId26"/>
    <p:sldId id="301" r:id="rId27"/>
    <p:sldId id="304" r:id="rId28"/>
    <p:sldId id="259" r:id="rId29"/>
    <p:sldId id="305" r:id="rId30"/>
    <p:sldId id="306" r:id="rId31"/>
    <p:sldId id="307" r:id="rId32"/>
    <p:sldId id="308" r:id="rId33"/>
    <p:sldId id="309" r:id="rId34"/>
    <p:sldId id="260" r:id="rId35"/>
    <p:sldId id="312"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1" autoAdjust="0"/>
  </p:normalViewPr>
  <p:slideViewPr>
    <p:cSldViewPr>
      <p:cViewPr varScale="1">
        <p:scale>
          <a:sx n="59" d="100"/>
          <a:sy n="59" d="100"/>
        </p:scale>
        <p:origin x="-5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oot\&#1056;&#1072;&#1073;&#1086;&#1095;&#1080;&#1081;%20&#1089;&#1090;&#1086;&#1083;\&#1042;&#1053;&#1057;%20&#1082;&#1086;&#1085;&#1092;&#1077;&#1088;&#1077;&#1085;&#1094;&#1080;&#1103;-\&#1088;&#1077;&#1079;&#1091;&#1083;&#1100;&#1090;&#1072;&#1090;&#1099;%20&#1080;&#1089;&#1089;&#1083;&#1077;&#1076;&#1086;&#1074;&#1072;&#1085;&#1080;&#1081;.xls" TargetMode="External"/><Relationship Id="rId1" Type="http://schemas.openxmlformats.org/officeDocument/2006/relationships/image" Target="../media/image5.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2.674102356923698E-2"/>
                  <c:y val="-3.4019095439157092E-2"/>
                </c:manualLayout>
              </c:layout>
              <c:dLblPos val="bestFit"/>
              <c:showLegendKey val="0"/>
              <c:showVal val="1"/>
              <c:showCatName val="1"/>
              <c:showSerName val="0"/>
              <c:showPercent val="1"/>
              <c:showBubbleSize val="0"/>
            </c:dLbl>
            <c:dLbl>
              <c:idx val="1"/>
              <c:layout>
                <c:manualLayout>
                  <c:x val="-2.4127969919253051E-2"/>
                  <c:y val="5.985651793525823E-2"/>
                </c:manualLayout>
              </c:layout>
              <c:dLblPos val="bestFit"/>
              <c:showLegendKey val="0"/>
              <c:showVal val="1"/>
              <c:showCatName val="1"/>
              <c:showSerName val="0"/>
              <c:showPercent val="1"/>
              <c:showBubbleSize val="0"/>
            </c:dLbl>
            <c:dLbl>
              <c:idx val="2"/>
              <c:layout>
                <c:manualLayout>
                  <c:x val="-5.991909462021483E-2"/>
                  <c:y val="9.6618357487922768E-4"/>
                </c:manualLayout>
              </c:layout>
              <c:dLblPos val="bestFit"/>
              <c:showLegendKey val="0"/>
              <c:showVal val="1"/>
              <c:showCatName val="1"/>
              <c:showSerName val="0"/>
              <c:showPercent val="1"/>
              <c:showBubbleSize val="0"/>
            </c:dLbl>
            <c:dLbl>
              <c:idx val="3"/>
              <c:layout>
                <c:manualLayout>
                  <c:x val="0.20908352035705682"/>
                  <c:y val="9.6618357487922746E-4"/>
                </c:manualLayout>
              </c:layout>
              <c:dLblPos val="bestFit"/>
              <c:showLegendKey val="0"/>
              <c:showVal val="1"/>
              <c:showCatName val="1"/>
              <c:showSerName val="0"/>
              <c:showPercent val="1"/>
              <c:showBubbleSize val="0"/>
            </c:dLbl>
            <c:txPr>
              <a:bodyPr/>
              <a:lstStyle/>
              <a:p>
                <a:pPr>
                  <a:defRPr sz="1400" b="1" i="0" baseline="0"/>
                </a:pPr>
                <a:endParaRPr lang="ru-RU"/>
              </a:p>
            </c:txPr>
            <c:showLegendKey val="0"/>
            <c:showVal val="1"/>
            <c:showCatName val="1"/>
            <c:showSerName val="0"/>
            <c:showPercent val="1"/>
            <c:showBubbleSize val="0"/>
            <c:showLeaderLines val="1"/>
          </c:dLbls>
          <c:cat>
            <c:strRef>
              <c:f>ИВТ!$H$5:$H$8</c:f>
              <c:strCache>
                <c:ptCount val="4"/>
                <c:pt idx="0">
                  <c:v>симпатикотонический</c:v>
                </c:pt>
                <c:pt idx="1">
                  <c:v>нормотонический</c:v>
                </c:pt>
                <c:pt idx="2">
                  <c:v>смешанный</c:v>
                </c:pt>
                <c:pt idx="3">
                  <c:v>ваготонический</c:v>
                </c:pt>
              </c:strCache>
            </c:strRef>
          </c:cat>
          <c:val>
            <c:numRef>
              <c:f>ИВТ!$I$5:$I$8</c:f>
              <c:numCache>
                <c:formatCode>General</c:formatCode>
                <c:ptCount val="4"/>
                <c:pt idx="0">
                  <c:v>17</c:v>
                </c:pt>
                <c:pt idx="1">
                  <c:v>4</c:v>
                </c:pt>
                <c:pt idx="2">
                  <c:v>2</c:v>
                </c:pt>
                <c:pt idx="3">
                  <c:v>1</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blipFill>
      <a:blip xmlns:r="http://schemas.openxmlformats.org/officeDocument/2006/relationships" r:embed="rId1"/>
      <a:tile tx="0" ty="0" sx="100000" sy="100000" flip="none" algn="tl"/>
    </a:blipFill>
  </c:spPr>
  <c:externalData r:id="rId2">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6A0D1-E60F-4A0D-BCF5-51B88A18CC4C}" type="doc">
      <dgm:prSet loTypeId="urn:microsoft.com/office/officeart/2005/8/layout/hList7#1" loCatId="list" qsTypeId="urn:microsoft.com/office/officeart/2005/8/quickstyle/simple1" qsCatId="simple" csTypeId="urn:microsoft.com/office/officeart/2005/8/colors/accent2_2" csCatId="accent2" phldr="1"/>
      <dgm:spPr/>
      <dgm:t>
        <a:bodyPr/>
        <a:lstStyle/>
        <a:p>
          <a:endParaRPr lang="ru-RU"/>
        </a:p>
      </dgm:t>
    </dgm:pt>
    <dgm:pt modelId="{B5567B6C-E9C7-4060-BBC7-B30F60623506}">
      <dgm:prSet phldrT="[Текст]"/>
      <dgm:spPr/>
      <dgm:t>
        <a:bodyPr/>
        <a:lstStyle/>
        <a:p>
          <a:r>
            <a:rPr lang="ru-RU" dirty="0" smtClean="0"/>
            <a:t>Парасимпатическая </a:t>
          </a:r>
          <a:endParaRPr lang="ru-RU" dirty="0"/>
        </a:p>
      </dgm:t>
    </dgm:pt>
    <dgm:pt modelId="{4428C2E8-1F80-4212-B0B3-80F2091B76FB}" type="parTrans" cxnId="{B5FC16CC-84DC-47DE-B1F4-02C3BD8BB521}">
      <dgm:prSet/>
      <dgm:spPr/>
      <dgm:t>
        <a:bodyPr/>
        <a:lstStyle/>
        <a:p>
          <a:endParaRPr lang="ru-RU"/>
        </a:p>
      </dgm:t>
    </dgm:pt>
    <dgm:pt modelId="{C2D07C23-07F6-4E12-9CCA-E965D7F4623A}" type="sibTrans" cxnId="{B5FC16CC-84DC-47DE-B1F4-02C3BD8BB521}">
      <dgm:prSet/>
      <dgm:spPr/>
      <dgm:t>
        <a:bodyPr/>
        <a:lstStyle/>
        <a:p>
          <a:endParaRPr lang="ru-RU"/>
        </a:p>
      </dgm:t>
    </dgm:pt>
    <dgm:pt modelId="{BD640BBE-7F5D-43B1-8771-2E4E5610655D}">
      <dgm:prSet phldrT="[Текст]"/>
      <dgm:spPr/>
      <dgm:t>
        <a:bodyPr/>
        <a:lstStyle/>
        <a:p>
          <a:r>
            <a:rPr lang="ru-RU" dirty="0" smtClean="0"/>
            <a:t>Симпатическая	</a:t>
          </a:r>
          <a:endParaRPr lang="ru-RU" dirty="0"/>
        </a:p>
      </dgm:t>
    </dgm:pt>
    <dgm:pt modelId="{2D16A107-F121-41A5-98E4-12E685362018}" type="sibTrans" cxnId="{2E431131-725C-4FBE-AE29-F8BAC0528C2A}">
      <dgm:prSet/>
      <dgm:spPr/>
      <dgm:t>
        <a:bodyPr/>
        <a:lstStyle/>
        <a:p>
          <a:endParaRPr lang="ru-RU"/>
        </a:p>
      </dgm:t>
    </dgm:pt>
    <dgm:pt modelId="{1A0FED80-CFC4-4C94-842C-080739644F0B}" type="parTrans" cxnId="{2E431131-725C-4FBE-AE29-F8BAC0528C2A}">
      <dgm:prSet/>
      <dgm:spPr/>
      <dgm:t>
        <a:bodyPr/>
        <a:lstStyle/>
        <a:p>
          <a:endParaRPr lang="ru-RU"/>
        </a:p>
      </dgm:t>
    </dgm:pt>
    <dgm:pt modelId="{A1889A25-5125-414E-B967-D3D4785EF08A}" type="pres">
      <dgm:prSet presAssocID="{F086A0D1-E60F-4A0D-BCF5-51B88A18CC4C}" presName="Name0" presStyleCnt="0">
        <dgm:presLayoutVars>
          <dgm:dir/>
          <dgm:resizeHandles val="exact"/>
        </dgm:presLayoutVars>
      </dgm:prSet>
      <dgm:spPr/>
      <dgm:t>
        <a:bodyPr/>
        <a:lstStyle/>
        <a:p>
          <a:endParaRPr lang="ru-RU"/>
        </a:p>
      </dgm:t>
    </dgm:pt>
    <dgm:pt modelId="{4162C789-0D5B-45BF-B476-D3B7C830D67C}" type="pres">
      <dgm:prSet presAssocID="{F086A0D1-E60F-4A0D-BCF5-51B88A18CC4C}" presName="fgShape" presStyleLbl="fgShp" presStyleIdx="0" presStyleCnt="1"/>
      <dgm:spPr/>
    </dgm:pt>
    <dgm:pt modelId="{1EE91823-841E-4703-A578-61971FDA445F}" type="pres">
      <dgm:prSet presAssocID="{F086A0D1-E60F-4A0D-BCF5-51B88A18CC4C}" presName="linComp" presStyleCnt="0"/>
      <dgm:spPr/>
    </dgm:pt>
    <dgm:pt modelId="{B39F8303-7124-4E92-BE9B-7446D59CDC5D}" type="pres">
      <dgm:prSet presAssocID="{BD640BBE-7F5D-43B1-8771-2E4E5610655D}" presName="compNode" presStyleCnt="0"/>
      <dgm:spPr/>
    </dgm:pt>
    <dgm:pt modelId="{3EAA04B4-977C-41BD-8B4C-F699F8E852C8}" type="pres">
      <dgm:prSet presAssocID="{BD640BBE-7F5D-43B1-8771-2E4E5610655D}" presName="bkgdShape" presStyleLbl="node1" presStyleIdx="0" presStyleCnt="2"/>
      <dgm:spPr/>
      <dgm:t>
        <a:bodyPr/>
        <a:lstStyle/>
        <a:p>
          <a:endParaRPr lang="ru-RU"/>
        </a:p>
      </dgm:t>
    </dgm:pt>
    <dgm:pt modelId="{A1EF2A85-F562-4C1E-8358-5B5FE420E5FD}" type="pres">
      <dgm:prSet presAssocID="{BD640BBE-7F5D-43B1-8771-2E4E5610655D}" presName="nodeTx" presStyleLbl="node1" presStyleIdx="0" presStyleCnt="2">
        <dgm:presLayoutVars>
          <dgm:bulletEnabled val="1"/>
        </dgm:presLayoutVars>
      </dgm:prSet>
      <dgm:spPr/>
      <dgm:t>
        <a:bodyPr/>
        <a:lstStyle/>
        <a:p>
          <a:endParaRPr lang="ru-RU"/>
        </a:p>
      </dgm:t>
    </dgm:pt>
    <dgm:pt modelId="{65D2F6D6-1A10-40E0-AF89-2CEFD70B0021}" type="pres">
      <dgm:prSet presAssocID="{BD640BBE-7F5D-43B1-8771-2E4E5610655D}" presName="invisiNode" presStyleLbl="node1" presStyleIdx="0" presStyleCnt="2"/>
      <dgm:spPr/>
    </dgm:pt>
    <dgm:pt modelId="{3BDB84DD-DB2C-4033-AF56-E1530D100651}" type="pres">
      <dgm:prSet presAssocID="{BD640BBE-7F5D-43B1-8771-2E4E5610655D}" presName="imagNode" presStyleLbl="fgImgPlace1" presStyleIdx="0" presStyleCnt="2" custScaleX="183061" custScaleY="143093" custLinFactNeighborX="0" custLinFactNeighborY="19987"/>
      <dgm:spPr>
        <a:blipFill rotWithShape="0">
          <a:blip xmlns:r="http://schemas.openxmlformats.org/officeDocument/2006/relationships" r:embed="rId1"/>
          <a:stretch>
            <a:fillRect/>
          </a:stretch>
        </a:blipFill>
      </dgm:spPr>
    </dgm:pt>
    <dgm:pt modelId="{3DDAB49C-3B8E-45AC-9DDA-CF041F6195D0}" type="pres">
      <dgm:prSet presAssocID="{2D16A107-F121-41A5-98E4-12E685362018}" presName="sibTrans" presStyleLbl="sibTrans2D1" presStyleIdx="0" presStyleCnt="0"/>
      <dgm:spPr/>
      <dgm:t>
        <a:bodyPr/>
        <a:lstStyle/>
        <a:p>
          <a:endParaRPr lang="ru-RU"/>
        </a:p>
      </dgm:t>
    </dgm:pt>
    <dgm:pt modelId="{4141632C-54F6-420E-9D58-8C706F79813A}" type="pres">
      <dgm:prSet presAssocID="{B5567B6C-E9C7-4060-BBC7-B30F60623506}" presName="compNode" presStyleCnt="0"/>
      <dgm:spPr/>
    </dgm:pt>
    <dgm:pt modelId="{83E2C963-2A49-481F-818A-3BE332E0E24F}" type="pres">
      <dgm:prSet presAssocID="{B5567B6C-E9C7-4060-BBC7-B30F60623506}" presName="bkgdShape" presStyleLbl="node1" presStyleIdx="1" presStyleCnt="2"/>
      <dgm:spPr/>
      <dgm:t>
        <a:bodyPr/>
        <a:lstStyle/>
        <a:p>
          <a:endParaRPr lang="ru-RU"/>
        </a:p>
      </dgm:t>
    </dgm:pt>
    <dgm:pt modelId="{6E30DDC7-BE5F-4796-9146-AD6A6D9CF76D}" type="pres">
      <dgm:prSet presAssocID="{B5567B6C-E9C7-4060-BBC7-B30F60623506}" presName="nodeTx" presStyleLbl="node1" presStyleIdx="1" presStyleCnt="2">
        <dgm:presLayoutVars>
          <dgm:bulletEnabled val="1"/>
        </dgm:presLayoutVars>
      </dgm:prSet>
      <dgm:spPr/>
      <dgm:t>
        <a:bodyPr/>
        <a:lstStyle/>
        <a:p>
          <a:endParaRPr lang="ru-RU"/>
        </a:p>
      </dgm:t>
    </dgm:pt>
    <dgm:pt modelId="{178DD6B8-6E1D-44B0-B5B9-C41BE4F0C736}" type="pres">
      <dgm:prSet presAssocID="{B5567B6C-E9C7-4060-BBC7-B30F60623506}" presName="invisiNode" presStyleLbl="node1" presStyleIdx="1" presStyleCnt="2"/>
      <dgm:spPr/>
    </dgm:pt>
    <dgm:pt modelId="{FCEA4621-DB02-4C66-B9D8-5DB40EAB6619}" type="pres">
      <dgm:prSet presAssocID="{B5567B6C-E9C7-4060-BBC7-B30F60623506}" presName="imagNode" presStyleLbl="fgImgPlace1" presStyleIdx="1" presStyleCnt="2" custScaleX="180964" custScaleY="140037" custLinFactNeighborX="-10112" custLinFactNeighborY="19223"/>
      <dgm:spPr>
        <a:blipFill rotWithShape="0">
          <a:blip xmlns:r="http://schemas.openxmlformats.org/officeDocument/2006/relationships" r:embed="rId2">
            <a:lum bright="20000" contrast="30000"/>
          </a:blip>
          <a:stretch>
            <a:fillRect/>
          </a:stretch>
        </a:blipFill>
      </dgm:spPr>
    </dgm:pt>
  </dgm:ptLst>
  <dgm:cxnLst>
    <dgm:cxn modelId="{B7CD094F-F0CC-424F-A06A-8367867FDC13}" type="presOf" srcId="{F086A0D1-E60F-4A0D-BCF5-51B88A18CC4C}" destId="{A1889A25-5125-414E-B967-D3D4785EF08A}" srcOrd="0" destOrd="0" presId="urn:microsoft.com/office/officeart/2005/8/layout/hList7#1"/>
    <dgm:cxn modelId="{97FADA75-E94F-4A04-9858-1CA4B572D402}" type="presOf" srcId="{BD640BBE-7F5D-43B1-8771-2E4E5610655D}" destId="{A1EF2A85-F562-4C1E-8358-5B5FE420E5FD}" srcOrd="1" destOrd="0" presId="urn:microsoft.com/office/officeart/2005/8/layout/hList7#1"/>
    <dgm:cxn modelId="{CC13F2AB-7EB9-40C2-9B04-AFF36937929D}" type="presOf" srcId="{BD640BBE-7F5D-43B1-8771-2E4E5610655D}" destId="{3EAA04B4-977C-41BD-8B4C-F699F8E852C8}" srcOrd="0" destOrd="0" presId="urn:microsoft.com/office/officeart/2005/8/layout/hList7#1"/>
    <dgm:cxn modelId="{2E431131-725C-4FBE-AE29-F8BAC0528C2A}" srcId="{F086A0D1-E60F-4A0D-BCF5-51B88A18CC4C}" destId="{BD640BBE-7F5D-43B1-8771-2E4E5610655D}" srcOrd="0" destOrd="0" parTransId="{1A0FED80-CFC4-4C94-842C-080739644F0B}" sibTransId="{2D16A107-F121-41A5-98E4-12E685362018}"/>
    <dgm:cxn modelId="{B5FC16CC-84DC-47DE-B1F4-02C3BD8BB521}" srcId="{F086A0D1-E60F-4A0D-BCF5-51B88A18CC4C}" destId="{B5567B6C-E9C7-4060-BBC7-B30F60623506}" srcOrd="1" destOrd="0" parTransId="{4428C2E8-1F80-4212-B0B3-80F2091B76FB}" sibTransId="{C2D07C23-07F6-4E12-9CCA-E965D7F4623A}"/>
    <dgm:cxn modelId="{F7E25C60-07BF-4F74-91F6-FFCC55754466}" type="presOf" srcId="{B5567B6C-E9C7-4060-BBC7-B30F60623506}" destId="{83E2C963-2A49-481F-818A-3BE332E0E24F}" srcOrd="0" destOrd="0" presId="urn:microsoft.com/office/officeart/2005/8/layout/hList7#1"/>
    <dgm:cxn modelId="{730BEE71-3DC2-4291-A8F7-AD6CBDD88691}" type="presOf" srcId="{2D16A107-F121-41A5-98E4-12E685362018}" destId="{3DDAB49C-3B8E-45AC-9DDA-CF041F6195D0}" srcOrd="0" destOrd="0" presId="urn:microsoft.com/office/officeart/2005/8/layout/hList7#1"/>
    <dgm:cxn modelId="{6642BA2B-28B7-4249-85AE-1571ECB51759}" type="presOf" srcId="{B5567B6C-E9C7-4060-BBC7-B30F60623506}" destId="{6E30DDC7-BE5F-4796-9146-AD6A6D9CF76D}" srcOrd="1" destOrd="0" presId="urn:microsoft.com/office/officeart/2005/8/layout/hList7#1"/>
    <dgm:cxn modelId="{307B2E06-D4BA-4236-B7F9-1102B1E5D83A}" type="presParOf" srcId="{A1889A25-5125-414E-B967-D3D4785EF08A}" destId="{4162C789-0D5B-45BF-B476-D3B7C830D67C}" srcOrd="0" destOrd="0" presId="urn:microsoft.com/office/officeart/2005/8/layout/hList7#1"/>
    <dgm:cxn modelId="{288678B8-9CB9-4531-8060-B6E1413B5459}" type="presParOf" srcId="{A1889A25-5125-414E-B967-D3D4785EF08A}" destId="{1EE91823-841E-4703-A578-61971FDA445F}" srcOrd="1" destOrd="0" presId="urn:microsoft.com/office/officeart/2005/8/layout/hList7#1"/>
    <dgm:cxn modelId="{B34CC2B3-9B3F-464C-9B69-C89FCD1443DC}" type="presParOf" srcId="{1EE91823-841E-4703-A578-61971FDA445F}" destId="{B39F8303-7124-4E92-BE9B-7446D59CDC5D}" srcOrd="0" destOrd="0" presId="urn:microsoft.com/office/officeart/2005/8/layout/hList7#1"/>
    <dgm:cxn modelId="{45E916DE-611F-4CB7-A125-7894F868A85D}" type="presParOf" srcId="{B39F8303-7124-4E92-BE9B-7446D59CDC5D}" destId="{3EAA04B4-977C-41BD-8B4C-F699F8E852C8}" srcOrd="0" destOrd="0" presId="urn:microsoft.com/office/officeart/2005/8/layout/hList7#1"/>
    <dgm:cxn modelId="{9196EAB7-B1B6-4599-BF02-4D1281CBFA50}" type="presParOf" srcId="{B39F8303-7124-4E92-BE9B-7446D59CDC5D}" destId="{A1EF2A85-F562-4C1E-8358-5B5FE420E5FD}" srcOrd="1" destOrd="0" presId="urn:microsoft.com/office/officeart/2005/8/layout/hList7#1"/>
    <dgm:cxn modelId="{2BF123F0-5B36-4331-8C1D-D69B21F3E4D9}" type="presParOf" srcId="{B39F8303-7124-4E92-BE9B-7446D59CDC5D}" destId="{65D2F6D6-1A10-40E0-AF89-2CEFD70B0021}" srcOrd="2" destOrd="0" presId="urn:microsoft.com/office/officeart/2005/8/layout/hList7#1"/>
    <dgm:cxn modelId="{4A33BAA8-5AF0-44E4-A5F1-CB25F5232934}" type="presParOf" srcId="{B39F8303-7124-4E92-BE9B-7446D59CDC5D}" destId="{3BDB84DD-DB2C-4033-AF56-E1530D100651}" srcOrd="3" destOrd="0" presId="urn:microsoft.com/office/officeart/2005/8/layout/hList7#1"/>
    <dgm:cxn modelId="{C24433DB-6D19-4880-862B-256CC5FA750D}" type="presParOf" srcId="{1EE91823-841E-4703-A578-61971FDA445F}" destId="{3DDAB49C-3B8E-45AC-9DDA-CF041F6195D0}" srcOrd="1" destOrd="0" presId="urn:microsoft.com/office/officeart/2005/8/layout/hList7#1"/>
    <dgm:cxn modelId="{CCD88842-FB79-4CB9-B970-752CE3BD8181}" type="presParOf" srcId="{1EE91823-841E-4703-A578-61971FDA445F}" destId="{4141632C-54F6-420E-9D58-8C706F79813A}" srcOrd="2" destOrd="0" presId="urn:microsoft.com/office/officeart/2005/8/layout/hList7#1"/>
    <dgm:cxn modelId="{2E0C7602-F6ED-4A4E-A976-2ABBAA716D9A}" type="presParOf" srcId="{4141632C-54F6-420E-9D58-8C706F79813A}" destId="{83E2C963-2A49-481F-818A-3BE332E0E24F}" srcOrd="0" destOrd="0" presId="urn:microsoft.com/office/officeart/2005/8/layout/hList7#1"/>
    <dgm:cxn modelId="{B43D442C-42F5-4C63-95A6-D18D9F3D9D27}" type="presParOf" srcId="{4141632C-54F6-420E-9D58-8C706F79813A}" destId="{6E30DDC7-BE5F-4796-9146-AD6A6D9CF76D}" srcOrd="1" destOrd="0" presId="urn:microsoft.com/office/officeart/2005/8/layout/hList7#1"/>
    <dgm:cxn modelId="{BD269753-7155-4D74-9A7B-46103877B5BE}" type="presParOf" srcId="{4141632C-54F6-420E-9D58-8C706F79813A}" destId="{178DD6B8-6E1D-44B0-B5B9-C41BE4F0C736}" srcOrd="2" destOrd="0" presId="urn:microsoft.com/office/officeart/2005/8/layout/hList7#1"/>
    <dgm:cxn modelId="{ED1A6CF7-8026-4917-B28F-CB8967CDEE1C}" type="presParOf" srcId="{4141632C-54F6-420E-9D58-8C706F79813A}" destId="{FCEA4621-DB02-4C66-B9D8-5DB40EAB661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124B1-71B7-4298-8BD2-ECBDA97B3B9A}"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ru-RU"/>
        </a:p>
      </dgm:t>
    </dgm:pt>
    <dgm:pt modelId="{A369B87D-96B1-4503-A422-16F91FBE2322}">
      <dgm:prSet phldrT="[Текст]" custT="1"/>
      <dgm:spPr/>
      <dgm:t>
        <a:bodyPr/>
        <a:lstStyle/>
        <a:p>
          <a:r>
            <a:rPr lang="ru-RU" sz="2800" b="1" dirty="0" smtClean="0"/>
            <a:t>ИВТ</a:t>
          </a:r>
          <a:endParaRPr lang="ru-RU" sz="2800" b="1" dirty="0"/>
        </a:p>
      </dgm:t>
    </dgm:pt>
    <dgm:pt modelId="{5777A726-E442-4549-AF2C-5AE324830B74}" type="parTrans" cxnId="{EAEFB9B6-02D7-46A3-8F9D-16FDC8A0CA33}">
      <dgm:prSet/>
      <dgm:spPr/>
      <dgm:t>
        <a:bodyPr/>
        <a:lstStyle/>
        <a:p>
          <a:endParaRPr lang="ru-RU"/>
        </a:p>
      </dgm:t>
    </dgm:pt>
    <dgm:pt modelId="{A285942D-9C28-4C68-8334-046AE455E8B1}" type="sibTrans" cxnId="{EAEFB9B6-02D7-46A3-8F9D-16FDC8A0CA33}">
      <dgm:prSet/>
      <dgm:spPr/>
      <dgm:t>
        <a:bodyPr/>
        <a:lstStyle/>
        <a:p>
          <a:endParaRPr lang="ru-RU"/>
        </a:p>
      </dgm:t>
    </dgm:pt>
    <dgm:pt modelId="{FD87FF11-1D7F-44DB-A3C4-471E6D05D160}">
      <dgm:prSet phldrT="[Текст]"/>
      <dgm:spPr/>
      <dgm:t>
        <a:bodyPr/>
        <a:lstStyle/>
        <a:p>
          <a:r>
            <a:rPr lang="ru-RU" b="1" dirty="0" err="1" smtClean="0"/>
            <a:t>Парасимпатикотонический</a:t>
          </a:r>
          <a:r>
            <a:rPr lang="ru-RU" b="1" dirty="0" smtClean="0"/>
            <a:t> </a:t>
          </a:r>
          <a:endParaRPr lang="ru-RU" b="1" dirty="0"/>
        </a:p>
      </dgm:t>
    </dgm:pt>
    <dgm:pt modelId="{26080842-1589-4B49-A9B9-7E609F51A08B}" type="parTrans" cxnId="{8A02C508-1565-4C64-A8BE-6866D88677F4}">
      <dgm:prSet/>
      <dgm:spPr/>
      <dgm:t>
        <a:bodyPr/>
        <a:lstStyle/>
        <a:p>
          <a:endParaRPr lang="ru-RU"/>
        </a:p>
      </dgm:t>
    </dgm:pt>
    <dgm:pt modelId="{5AD4C5FC-1420-4B8D-8ACE-9637BD24105E}" type="sibTrans" cxnId="{8A02C508-1565-4C64-A8BE-6866D88677F4}">
      <dgm:prSet/>
      <dgm:spPr/>
      <dgm:t>
        <a:bodyPr/>
        <a:lstStyle/>
        <a:p>
          <a:endParaRPr lang="ru-RU"/>
        </a:p>
      </dgm:t>
    </dgm:pt>
    <dgm:pt modelId="{1307F2FA-A117-4340-A893-A9C54E684CB9}">
      <dgm:prSet phldrT="[Текст]"/>
      <dgm:spPr/>
      <dgm:t>
        <a:bodyPr/>
        <a:lstStyle/>
        <a:p>
          <a:r>
            <a:rPr lang="ru-RU" b="1" dirty="0" err="1" smtClean="0"/>
            <a:t>Нормотонический</a:t>
          </a:r>
          <a:endParaRPr lang="ru-RU" b="1" dirty="0"/>
        </a:p>
      </dgm:t>
    </dgm:pt>
    <dgm:pt modelId="{BD9479C1-DF67-4789-AD63-2EB4A69CA4F2}" type="parTrans" cxnId="{B84D4A35-5E70-48CB-8AC6-1CA6B8D5C310}">
      <dgm:prSet/>
      <dgm:spPr/>
      <dgm:t>
        <a:bodyPr/>
        <a:lstStyle/>
        <a:p>
          <a:endParaRPr lang="ru-RU"/>
        </a:p>
      </dgm:t>
    </dgm:pt>
    <dgm:pt modelId="{E695333B-B977-4629-B43A-DA950797B603}" type="sibTrans" cxnId="{B84D4A35-5E70-48CB-8AC6-1CA6B8D5C310}">
      <dgm:prSet/>
      <dgm:spPr/>
      <dgm:t>
        <a:bodyPr/>
        <a:lstStyle/>
        <a:p>
          <a:endParaRPr lang="ru-RU"/>
        </a:p>
      </dgm:t>
    </dgm:pt>
    <dgm:pt modelId="{3DAE0D33-0D67-42E9-96AA-5D41FCF7570A}">
      <dgm:prSet/>
      <dgm:spPr/>
      <dgm:t>
        <a:bodyPr/>
        <a:lstStyle/>
        <a:p>
          <a:r>
            <a:rPr lang="ru-RU" b="1" dirty="0" err="1" smtClean="0"/>
            <a:t>Ребёнок-ваготоник</a:t>
          </a:r>
          <a:endParaRPr lang="ru-RU" b="1" dirty="0" smtClean="0"/>
        </a:p>
        <a:p>
          <a:r>
            <a:rPr lang="ru-RU" b="1" dirty="0" smtClean="0"/>
            <a:t>40%</a:t>
          </a:r>
          <a:endParaRPr lang="ru-RU" b="1" dirty="0"/>
        </a:p>
      </dgm:t>
    </dgm:pt>
    <dgm:pt modelId="{ABA6B2E1-5A3A-46B8-A3DF-1BD03EF0F591}" type="parTrans" cxnId="{E5BB1A3B-0A89-43A4-828A-F5BA660BD293}">
      <dgm:prSet/>
      <dgm:spPr/>
      <dgm:t>
        <a:bodyPr/>
        <a:lstStyle/>
        <a:p>
          <a:endParaRPr lang="ru-RU"/>
        </a:p>
      </dgm:t>
    </dgm:pt>
    <dgm:pt modelId="{D2C972B5-5D3C-43BA-AABA-E3BE7060478E}" type="sibTrans" cxnId="{E5BB1A3B-0A89-43A4-828A-F5BA660BD293}">
      <dgm:prSet/>
      <dgm:spPr/>
      <dgm:t>
        <a:bodyPr/>
        <a:lstStyle/>
        <a:p>
          <a:endParaRPr lang="ru-RU"/>
        </a:p>
      </dgm:t>
    </dgm:pt>
    <dgm:pt modelId="{69F61BB4-2B0F-4F62-99ED-CE4BBF8B32F8}">
      <dgm:prSet/>
      <dgm:spPr/>
      <dgm:t>
        <a:bodyPr/>
        <a:lstStyle/>
        <a:p>
          <a:r>
            <a:rPr lang="ru-RU" b="1" dirty="0" smtClean="0"/>
            <a:t>Ребёнок –</a:t>
          </a:r>
          <a:r>
            <a:rPr lang="ru-RU" b="1" dirty="0" err="1" smtClean="0"/>
            <a:t>эйтоник</a:t>
          </a:r>
          <a:endParaRPr lang="ru-RU" b="1" dirty="0" smtClean="0"/>
        </a:p>
        <a:p>
          <a:r>
            <a:rPr lang="ru-RU" b="1" dirty="0" smtClean="0"/>
            <a:t>50%</a:t>
          </a:r>
          <a:endParaRPr lang="ru-RU" b="1" dirty="0"/>
        </a:p>
      </dgm:t>
    </dgm:pt>
    <dgm:pt modelId="{31B923A3-9517-4BD9-A520-82BCCDAFC070}" type="parTrans" cxnId="{F60365DC-B868-4F31-BBFC-E758F6502447}">
      <dgm:prSet/>
      <dgm:spPr/>
      <dgm:t>
        <a:bodyPr/>
        <a:lstStyle/>
        <a:p>
          <a:endParaRPr lang="ru-RU"/>
        </a:p>
      </dgm:t>
    </dgm:pt>
    <dgm:pt modelId="{0B0CDB9A-4448-46FA-B754-D73CE8FB3EEB}" type="sibTrans" cxnId="{F60365DC-B868-4F31-BBFC-E758F6502447}">
      <dgm:prSet/>
      <dgm:spPr/>
      <dgm:t>
        <a:bodyPr/>
        <a:lstStyle/>
        <a:p>
          <a:endParaRPr lang="ru-RU"/>
        </a:p>
      </dgm:t>
    </dgm:pt>
    <dgm:pt modelId="{3F75AA98-CE57-4E3E-A1EE-61FD88BD29C3}">
      <dgm:prSet/>
      <dgm:spPr/>
      <dgm:t>
        <a:bodyPr/>
        <a:lstStyle/>
        <a:p>
          <a:r>
            <a:rPr lang="ru-RU" b="1" dirty="0" err="1" smtClean="0"/>
            <a:t>Симпатикотонический</a:t>
          </a:r>
          <a:r>
            <a:rPr lang="ru-RU" b="1" dirty="0" smtClean="0"/>
            <a:t> </a:t>
          </a:r>
          <a:endParaRPr lang="ru-RU" b="1" dirty="0"/>
        </a:p>
      </dgm:t>
    </dgm:pt>
    <dgm:pt modelId="{E81EECCB-DF7C-422D-9499-0D6F0989C934}" type="parTrans" cxnId="{E9DDE97B-582F-43FD-AB74-F96F6FFD5C43}">
      <dgm:prSet/>
      <dgm:spPr/>
      <dgm:t>
        <a:bodyPr/>
        <a:lstStyle/>
        <a:p>
          <a:endParaRPr lang="ru-RU"/>
        </a:p>
      </dgm:t>
    </dgm:pt>
    <dgm:pt modelId="{868A2D0B-BA14-4FB0-B1F7-EEB27CF6D324}" type="sibTrans" cxnId="{E9DDE97B-582F-43FD-AB74-F96F6FFD5C43}">
      <dgm:prSet/>
      <dgm:spPr/>
      <dgm:t>
        <a:bodyPr/>
        <a:lstStyle/>
        <a:p>
          <a:endParaRPr lang="ru-RU"/>
        </a:p>
      </dgm:t>
    </dgm:pt>
    <dgm:pt modelId="{5A294049-D295-4FBE-88A3-6D7A24926A80}">
      <dgm:prSet/>
      <dgm:spPr/>
      <dgm:t>
        <a:bodyPr/>
        <a:lstStyle/>
        <a:p>
          <a:r>
            <a:rPr lang="ru-RU" b="1" dirty="0" smtClean="0"/>
            <a:t>Ребёнок – </a:t>
          </a:r>
          <a:r>
            <a:rPr lang="ru-RU" b="1" dirty="0" err="1" smtClean="0"/>
            <a:t>симпатикотоник</a:t>
          </a:r>
          <a:endParaRPr lang="ru-RU" b="1" dirty="0" smtClean="0"/>
        </a:p>
        <a:p>
          <a:r>
            <a:rPr lang="ru-RU" b="1" dirty="0" smtClean="0"/>
            <a:t>10%</a:t>
          </a:r>
          <a:endParaRPr lang="ru-RU" b="1" dirty="0"/>
        </a:p>
      </dgm:t>
    </dgm:pt>
    <dgm:pt modelId="{B5E89083-EB10-45FE-BA1A-6733E55687B8}" type="parTrans" cxnId="{B0DECE52-E149-4EFD-A2E3-8037A92E1FB6}">
      <dgm:prSet/>
      <dgm:spPr/>
      <dgm:t>
        <a:bodyPr/>
        <a:lstStyle/>
        <a:p>
          <a:endParaRPr lang="ru-RU"/>
        </a:p>
      </dgm:t>
    </dgm:pt>
    <dgm:pt modelId="{DCDEEF17-4116-478E-8E24-14B0D1B29C2D}" type="sibTrans" cxnId="{B0DECE52-E149-4EFD-A2E3-8037A92E1FB6}">
      <dgm:prSet/>
      <dgm:spPr/>
      <dgm:t>
        <a:bodyPr/>
        <a:lstStyle/>
        <a:p>
          <a:endParaRPr lang="ru-RU"/>
        </a:p>
      </dgm:t>
    </dgm:pt>
    <dgm:pt modelId="{DCBD0036-C918-4833-9F8C-88F27FD010FA}" type="pres">
      <dgm:prSet presAssocID="{DEC124B1-71B7-4298-8BD2-ECBDA97B3B9A}" presName="hierChild1" presStyleCnt="0">
        <dgm:presLayoutVars>
          <dgm:chPref val="1"/>
          <dgm:dir/>
          <dgm:animOne val="branch"/>
          <dgm:animLvl val="lvl"/>
          <dgm:resizeHandles/>
        </dgm:presLayoutVars>
      </dgm:prSet>
      <dgm:spPr/>
      <dgm:t>
        <a:bodyPr/>
        <a:lstStyle/>
        <a:p>
          <a:endParaRPr lang="ru-RU"/>
        </a:p>
      </dgm:t>
    </dgm:pt>
    <dgm:pt modelId="{A9A3A1B4-D2A5-4DFE-9553-7E3AA5F719F6}" type="pres">
      <dgm:prSet presAssocID="{A369B87D-96B1-4503-A422-16F91FBE2322}" presName="hierRoot1" presStyleCnt="0"/>
      <dgm:spPr/>
    </dgm:pt>
    <dgm:pt modelId="{6A8D72D4-D3E4-439F-A394-638C83370E02}" type="pres">
      <dgm:prSet presAssocID="{A369B87D-96B1-4503-A422-16F91FBE2322}" presName="composite" presStyleCnt="0"/>
      <dgm:spPr/>
    </dgm:pt>
    <dgm:pt modelId="{CA10EFB8-B272-480F-9DF8-208F5D502332}" type="pres">
      <dgm:prSet presAssocID="{A369B87D-96B1-4503-A422-16F91FBE2322}" presName="background" presStyleLbl="node0" presStyleIdx="0" presStyleCnt="1"/>
      <dgm:spPr/>
    </dgm:pt>
    <dgm:pt modelId="{DD43B510-45DF-4915-BAD5-0B6DC26AD627}" type="pres">
      <dgm:prSet presAssocID="{A369B87D-96B1-4503-A422-16F91FBE2322}" presName="text" presStyleLbl="fgAcc0" presStyleIdx="0" presStyleCnt="1" custScaleY="31839">
        <dgm:presLayoutVars>
          <dgm:chPref val="3"/>
        </dgm:presLayoutVars>
      </dgm:prSet>
      <dgm:spPr/>
      <dgm:t>
        <a:bodyPr/>
        <a:lstStyle/>
        <a:p>
          <a:endParaRPr lang="ru-RU"/>
        </a:p>
      </dgm:t>
    </dgm:pt>
    <dgm:pt modelId="{E0EE774D-7B42-46DB-BFD1-FED49518B38E}" type="pres">
      <dgm:prSet presAssocID="{A369B87D-96B1-4503-A422-16F91FBE2322}" presName="hierChild2" presStyleCnt="0"/>
      <dgm:spPr/>
    </dgm:pt>
    <dgm:pt modelId="{F8A3F704-6313-4E2B-BE68-44E78908FDC7}" type="pres">
      <dgm:prSet presAssocID="{26080842-1589-4B49-A9B9-7E609F51A08B}" presName="Name10" presStyleLbl="parChTrans1D2" presStyleIdx="0" presStyleCnt="3"/>
      <dgm:spPr/>
      <dgm:t>
        <a:bodyPr/>
        <a:lstStyle/>
        <a:p>
          <a:endParaRPr lang="ru-RU"/>
        </a:p>
      </dgm:t>
    </dgm:pt>
    <dgm:pt modelId="{3E09AC2B-C774-4656-9469-7C0A7209F7A4}" type="pres">
      <dgm:prSet presAssocID="{FD87FF11-1D7F-44DB-A3C4-471E6D05D160}" presName="hierRoot2" presStyleCnt="0"/>
      <dgm:spPr/>
    </dgm:pt>
    <dgm:pt modelId="{8E101566-687B-4FB6-A352-2C446FF3D1C9}" type="pres">
      <dgm:prSet presAssocID="{FD87FF11-1D7F-44DB-A3C4-471E6D05D160}" presName="composite2" presStyleCnt="0"/>
      <dgm:spPr/>
    </dgm:pt>
    <dgm:pt modelId="{169898B7-AE34-4706-B43B-DB1DBE8F9F08}" type="pres">
      <dgm:prSet presAssocID="{FD87FF11-1D7F-44DB-A3C4-471E6D05D160}" presName="background2" presStyleLbl="node2" presStyleIdx="0" presStyleCnt="3"/>
      <dgm:spPr/>
    </dgm:pt>
    <dgm:pt modelId="{0D042F1C-B4CA-49C8-8BD5-1845949F73EA}" type="pres">
      <dgm:prSet presAssocID="{FD87FF11-1D7F-44DB-A3C4-471E6D05D160}" presName="text2" presStyleLbl="fgAcc2" presStyleIdx="0" presStyleCnt="3" custScaleY="58707">
        <dgm:presLayoutVars>
          <dgm:chPref val="3"/>
        </dgm:presLayoutVars>
      </dgm:prSet>
      <dgm:spPr/>
      <dgm:t>
        <a:bodyPr/>
        <a:lstStyle/>
        <a:p>
          <a:endParaRPr lang="ru-RU"/>
        </a:p>
      </dgm:t>
    </dgm:pt>
    <dgm:pt modelId="{835F5D4A-C826-496C-B928-FA0F00E6B836}" type="pres">
      <dgm:prSet presAssocID="{FD87FF11-1D7F-44DB-A3C4-471E6D05D160}" presName="hierChild3" presStyleCnt="0"/>
      <dgm:spPr/>
    </dgm:pt>
    <dgm:pt modelId="{92DBBE97-B35B-4D55-8753-E0C07C46CC94}" type="pres">
      <dgm:prSet presAssocID="{ABA6B2E1-5A3A-46B8-A3DF-1BD03EF0F591}" presName="Name17" presStyleLbl="parChTrans1D3" presStyleIdx="0" presStyleCnt="3"/>
      <dgm:spPr/>
      <dgm:t>
        <a:bodyPr/>
        <a:lstStyle/>
        <a:p>
          <a:endParaRPr lang="ru-RU"/>
        </a:p>
      </dgm:t>
    </dgm:pt>
    <dgm:pt modelId="{9C4467EF-036C-4897-A289-DD7FA37E64C5}" type="pres">
      <dgm:prSet presAssocID="{3DAE0D33-0D67-42E9-96AA-5D41FCF7570A}" presName="hierRoot3" presStyleCnt="0"/>
      <dgm:spPr/>
    </dgm:pt>
    <dgm:pt modelId="{DDFC8051-8536-434F-8D6A-7D22C92E3C04}" type="pres">
      <dgm:prSet presAssocID="{3DAE0D33-0D67-42E9-96AA-5D41FCF7570A}" presName="composite3" presStyleCnt="0"/>
      <dgm:spPr/>
    </dgm:pt>
    <dgm:pt modelId="{FFD4DEDE-6E7B-48EC-A4EF-20D82C92EB08}" type="pres">
      <dgm:prSet presAssocID="{3DAE0D33-0D67-42E9-96AA-5D41FCF7570A}" presName="background3" presStyleLbl="node3" presStyleIdx="0" presStyleCnt="3"/>
      <dgm:spPr/>
    </dgm:pt>
    <dgm:pt modelId="{379F99C1-91F5-4C59-B440-EB22B94D7F34}" type="pres">
      <dgm:prSet presAssocID="{3DAE0D33-0D67-42E9-96AA-5D41FCF7570A}" presName="text3" presStyleLbl="fgAcc3" presStyleIdx="0" presStyleCnt="3" custScaleY="70789">
        <dgm:presLayoutVars>
          <dgm:chPref val="3"/>
        </dgm:presLayoutVars>
      </dgm:prSet>
      <dgm:spPr/>
      <dgm:t>
        <a:bodyPr/>
        <a:lstStyle/>
        <a:p>
          <a:endParaRPr lang="ru-RU"/>
        </a:p>
      </dgm:t>
    </dgm:pt>
    <dgm:pt modelId="{A7E1E377-A79F-467D-947B-0AA19B4E68AD}" type="pres">
      <dgm:prSet presAssocID="{3DAE0D33-0D67-42E9-96AA-5D41FCF7570A}" presName="hierChild4" presStyleCnt="0"/>
      <dgm:spPr/>
    </dgm:pt>
    <dgm:pt modelId="{194B1A0A-C05A-4B9B-A9C2-B06E5ED3A9C9}" type="pres">
      <dgm:prSet presAssocID="{BD9479C1-DF67-4789-AD63-2EB4A69CA4F2}" presName="Name10" presStyleLbl="parChTrans1D2" presStyleIdx="1" presStyleCnt="3"/>
      <dgm:spPr/>
      <dgm:t>
        <a:bodyPr/>
        <a:lstStyle/>
        <a:p>
          <a:endParaRPr lang="ru-RU"/>
        </a:p>
      </dgm:t>
    </dgm:pt>
    <dgm:pt modelId="{B9CE07D5-A615-465C-B9B4-C726B422F9D9}" type="pres">
      <dgm:prSet presAssocID="{1307F2FA-A117-4340-A893-A9C54E684CB9}" presName="hierRoot2" presStyleCnt="0"/>
      <dgm:spPr/>
    </dgm:pt>
    <dgm:pt modelId="{47445FDE-781F-4F3C-BBD3-276E07E5F046}" type="pres">
      <dgm:prSet presAssocID="{1307F2FA-A117-4340-A893-A9C54E684CB9}" presName="composite2" presStyleCnt="0"/>
      <dgm:spPr/>
    </dgm:pt>
    <dgm:pt modelId="{C5076A25-B04F-4102-867A-1242367915AB}" type="pres">
      <dgm:prSet presAssocID="{1307F2FA-A117-4340-A893-A9C54E684CB9}" presName="background2" presStyleLbl="node2" presStyleIdx="1" presStyleCnt="3"/>
      <dgm:spPr/>
    </dgm:pt>
    <dgm:pt modelId="{2A3E1B8C-2818-492B-ACC4-D1826250BDA8}" type="pres">
      <dgm:prSet presAssocID="{1307F2FA-A117-4340-A893-A9C54E684CB9}" presName="text2" presStyleLbl="fgAcc2" presStyleIdx="1" presStyleCnt="3" custScaleY="58707">
        <dgm:presLayoutVars>
          <dgm:chPref val="3"/>
        </dgm:presLayoutVars>
      </dgm:prSet>
      <dgm:spPr/>
      <dgm:t>
        <a:bodyPr/>
        <a:lstStyle/>
        <a:p>
          <a:endParaRPr lang="ru-RU"/>
        </a:p>
      </dgm:t>
    </dgm:pt>
    <dgm:pt modelId="{1F4A2F60-9771-4B19-9D74-659A2DB02493}" type="pres">
      <dgm:prSet presAssocID="{1307F2FA-A117-4340-A893-A9C54E684CB9}" presName="hierChild3" presStyleCnt="0"/>
      <dgm:spPr/>
    </dgm:pt>
    <dgm:pt modelId="{C2A31886-471E-4030-8597-838732DFC85C}" type="pres">
      <dgm:prSet presAssocID="{31B923A3-9517-4BD9-A520-82BCCDAFC070}" presName="Name17" presStyleLbl="parChTrans1D3" presStyleIdx="1" presStyleCnt="3"/>
      <dgm:spPr/>
      <dgm:t>
        <a:bodyPr/>
        <a:lstStyle/>
        <a:p>
          <a:endParaRPr lang="ru-RU"/>
        </a:p>
      </dgm:t>
    </dgm:pt>
    <dgm:pt modelId="{2B34BE45-7B2A-4BAA-8D76-701AD8B0C1C0}" type="pres">
      <dgm:prSet presAssocID="{69F61BB4-2B0F-4F62-99ED-CE4BBF8B32F8}" presName="hierRoot3" presStyleCnt="0"/>
      <dgm:spPr/>
    </dgm:pt>
    <dgm:pt modelId="{7E6B22FA-D11D-4316-AC4A-39980C294365}" type="pres">
      <dgm:prSet presAssocID="{69F61BB4-2B0F-4F62-99ED-CE4BBF8B32F8}" presName="composite3" presStyleCnt="0"/>
      <dgm:spPr/>
    </dgm:pt>
    <dgm:pt modelId="{0BEDB6A0-A418-4F40-8E09-7743A25B04DA}" type="pres">
      <dgm:prSet presAssocID="{69F61BB4-2B0F-4F62-99ED-CE4BBF8B32F8}" presName="background3" presStyleLbl="node3" presStyleIdx="1" presStyleCnt="3"/>
      <dgm:spPr/>
    </dgm:pt>
    <dgm:pt modelId="{3CA4EF91-E14B-44C7-8187-44EEDCC42DE4}" type="pres">
      <dgm:prSet presAssocID="{69F61BB4-2B0F-4F62-99ED-CE4BBF8B32F8}" presName="text3" presStyleLbl="fgAcc3" presStyleIdx="1" presStyleCnt="3" custScaleY="70789">
        <dgm:presLayoutVars>
          <dgm:chPref val="3"/>
        </dgm:presLayoutVars>
      </dgm:prSet>
      <dgm:spPr/>
      <dgm:t>
        <a:bodyPr/>
        <a:lstStyle/>
        <a:p>
          <a:endParaRPr lang="ru-RU"/>
        </a:p>
      </dgm:t>
    </dgm:pt>
    <dgm:pt modelId="{4497CB02-69EB-4A3B-B1FE-A61A54E4627C}" type="pres">
      <dgm:prSet presAssocID="{69F61BB4-2B0F-4F62-99ED-CE4BBF8B32F8}" presName="hierChild4" presStyleCnt="0"/>
      <dgm:spPr/>
    </dgm:pt>
    <dgm:pt modelId="{0C1CB9EE-1F3E-4E7C-A5B0-7504F2692B2A}" type="pres">
      <dgm:prSet presAssocID="{E81EECCB-DF7C-422D-9499-0D6F0989C934}" presName="Name10" presStyleLbl="parChTrans1D2" presStyleIdx="2" presStyleCnt="3"/>
      <dgm:spPr/>
      <dgm:t>
        <a:bodyPr/>
        <a:lstStyle/>
        <a:p>
          <a:endParaRPr lang="ru-RU"/>
        </a:p>
      </dgm:t>
    </dgm:pt>
    <dgm:pt modelId="{4EA574ED-E35E-404A-A733-F4AB155DFABB}" type="pres">
      <dgm:prSet presAssocID="{3F75AA98-CE57-4E3E-A1EE-61FD88BD29C3}" presName="hierRoot2" presStyleCnt="0"/>
      <dgm:spPr/>
    </dgm:pt>
    <dgm:pt modelId="{4CFDD87C-8A40-4FF0-890A-1FEBCDB1C140}" type="pres">
      <dgm:prSet presAssocID="{3F75AA98-CE57-4E3E-A1EE-61FD88BD29C3}" presName="composite2" presStyleCnt="0"/>
      <dgm:spPr/>
    </dgm:pt>
    <dgm:pt modelId="{9148D993-B814-4332-831E-EC464F0C3097}" type="pres">
      <dgm:prSet presAssocID="{3F75AA98-CE57-4E3E-A1EE-61FD88BD29C3}" presName="background2" presStyleLbl="node2" presStyleIdx="2" presStyleCnt="3"/>
      <dgm:spPr/>
    </dgm:pt>
    <dgm:pt modelId="{D52E34F4-FB6F-4B5D-A9E2-6D0A69761A82}" type="pres">
      <dgm:prSet presAssocID="{3F75AA98-CE57-4E3E-A1EE-61FD88BD29C3}" presName="text2" presStyleLbl="fgAcc2" presStyleIdx="2" presStyleCnt="3" custScaleY="58707">
        <dgm:presLayoutVars>
          <dgm:chPref val="3"/>
        </dgm:presLayoutVars>
      </dgm:prSet>
      <dgm:spPr/>
      <dgm:t>
        <a:bodyPr/>
        <a:lstStyle/>
        <a:p>
          <a:endParaRPr lang="ru-RU"/>
        </a:p>
      </dgm:t>
    </dgm:pt>
    <dgm:pt modelId="{253AFEB1-10B8-4B83-8D51-5B1D0CC5A545}" type="pres">
      <dgm:prSet presAssocID="{3F75AA98-CE57-4E3E-A1EE-61FD88BD29C3}" presName="hierChild3" presStyleCnt="0"/>
      <dgm:spPr/>
    </dgm:pt>
    <dgm:pt modelId="{9E43923D-B1EF-40D6-94D2-ED038D70DACF}" type="pres">
      <dgm:prSet presAssocID="{B5E89083-EB10-45FE-BA1A-6733E55687B8}" presName="Name17" presStyleLbl="parChTrans1D3" presStyleIdx="2" presStyleCnt="3"/>
      <dgm:spPr/>
      <dgm:t>
        <a:bodyPr/>
        <a:lstStyle/>
        <a:p>
          <a:endParaRPr lang="ru-RU"/>
        </a:p>
      </dgm:t>
    </dgm:pt>
    <dgm:pt modelId="{80E4A40B-1209-4084-9D7C-E46C318E3A16}" type="pres">
      <dgm:prSet presAssocID="{5A294049-D295-4FBE-88A3-6D7A24926A80}" presName="hierRoot3" presStyleCnt="0"/>
      <dgm:spPr/>
    </dgm:pt>
    <dgm:pt modelId="{38554D60-CBB9-4AAF-8E72-09C6121ECA9C}" type="pres">
      <dgm:prSet presAssocID="{5A294049-D295-4FBE-88A3-6D7A24926A80}" presName="composite3" presStyleCnt="0"/>
      <dgm:spPr/>
    </dgm:pt>
    <dgm:pt modelId="{86891DDF-7F9A-421D-8ACF-166D8085C576}" type="pres">
      <dgm:prSet presAssocID="{5A294049-D295-4FBE-88A3-6D7A24926A80}" presName="background3" presStyleLbl="node3" presStyleIdx="2" presStyleCnt="3"/>
      <dgm:spPr/>
    </dgm:pt>
    <dgm:pt modelId="{41EC673F-A383-416C-8017-08B0F91B641F}" type="pres">
      <dgm:prSet presAssocID="{5A294049-D295-4FBE-88A3-6D7A24926A80}" presName="text3" presStyleLbl="fgAcc3" presStyleIdx="2" presStyleCnt="3" custScaleY="70789">
        <dgm:presLayoutVars>
          <dgm:chPref val="3"/>
        </dgm:presLayoutVars>
      </dgm:prSet>
      <dgm:spPr/>
      <dgm:t>
        <a:bodyPr/>
        <a:lstStyle/>
        <a:p>
          <a:endParaRPr lang="ru-RU"/>
        </a:p>
      </dgm:t>
    </dgm:pt>
    <dgm:pt modelId="{F128BA2E-F3A5-48F0-A672-1AAB7A017552}" type="pres">
      <dgm:prSet presAssocID="{5A294049-D295-4FBE-88A3-6D7A24926A80}" presName="hierChild4" presStyleCnt="0"/>
      <dgm:spPr/>
    </dgm:pt>
  </dgm:ptLst>
  <dgm:cxnLst>
    <dgm:cxn modelId="{00814E8E-DA1D-499A-82B2-BCEAB02CFD07}" type="presOf" srcId="{E81EECCB-DF7C-422D-9499-0D6F0989C934}" destId="{0C1CB9EE-1F3E-4E7C-A5B0-7504F2692B2A}" srcOrd="0" destOrd="0" presId="urn:microsoft.com/office/officeart/2005/8/layout/hierarchy1"/>
    <dgm:cxn modelId="{FE334977-B028-491F-8914-3A706D1FDD9B}" type="presOf" srcId="{26080842-1589-4B49-A9B9-7E609F51A08B}" destId="{F8A3F704-6313-4E2B-BE68-44E78908FDC7}" srcOrd="0" destOrd="0" presId="urn:microsoft.com/office/officeart/2005/8/layout/hierarchy1"/>
    <dgm:cxn modelId="{B6A17175-2AFF-4EC7-AB18-12BD4585AAE8}" type="presOf" srcId="{ABA6B2E1-5A3A-46B8-A3DF-1BD03EF0F591}" destId="{92DBBE97-B35B-4D55-8753-E0C07C46CC94}" srcOrd="0" destOrd="0" presId="urn:microsoft.com/office/officeart/2005/8/layout/hierarchy1"/>
    <dgm:cxn modelId="{8A02C508-1565-4C64-A8BE-6866D88677F4}" srcId="{A369B87D-96B1-4503-A422-16F91FBE2322}" destId="{FD87FF11-1D7F-44DB-A3C4-471E6D05D160}" srcOrd="0" destOrd="0" parTransId="{26080842-1589-4B49-A9B9-7E609F51A08B}" sibTransId="{5AD4C5FC-1420-4B8D-8ACE-9637BD24105E}"/>
    <dgm:cxn modelId="{A957C06D-5ADB-4F69-870B-67EE56FAA328}" type="presOf" srcId="{31B923A3-9517-4BD9-A520-82BCCDAFC070}" destId="{C2A31886-471E-4030-8597-838732DFC85C}" srcOrd="0" destOrd="0" presId="urn:microsoft.com/office/officeart/2005/8/layout/hierarchy1"/>
    <dgm:cxn modelId="{E9DDE97B-582F-43FD-AB74-F96F6FFD5C43}" srcId="{A369B87D-96B1-4503-A422-16F91FBE2322}" destId="{3F75AA98-CE57-4E3E-A1EE-61FD88BD29C3}" srcOrd="2" destOrd="0" parTransId="{E81EECCB-DF7C-422D-9499-0D6F0989C934}" sibTransId="{868A2D0B-BA14-4FB0-B1F7-EEB27CF6D324}"/>
    <dgm:cxn modelId="{F60365DC-B868-4F31-BBFC-E758F6502447}" srcId="{1307F2FA-A117-4340-A893-A9C54E684CB9}" destId="{69F61BB4-2B0F-4F62-99ED-CE4BBF8B32F8}" srcOrd="0" destOrd="0" parTransId="{31B923A3-9517-4BD9-A520-82BCCDAFC070}" sibTransId="{0B0CDB9A-4448-46FA-B754-D73CE8FB3EEB}"/>
    <dgm:cxn modelId="{437C7744-5D2A-4BA3-AD35-D2F962CBBF6C}" type="presOf" srcId="{3DAE0D33-0D67-42E9-96AA-5D41FCF7570A}" destId="{379F99C1-91F5-4C59-B440-EB22B94D7F34}" srcOrd="0" destOrd="0" presId="urn:microsoft.com/office/officeart/2005/8/layout/hierarchy1"/>
    <dgm:cxn modelId="{FC40091D-9B0A-4CEA-9161-37D8F9EC2ADE}" type="presOf" srcId="{69F61BB4-2B0F-4F62-99ED-CE4BBF8B32F8}" destId="{3CA4EF91-E14B-44C7-8187-44EEDCC42DE4}" srcOrd="0" destOrd="0" presId="urn:microsoft.com/office/officeart/2005/8/layout/hierarchy1"/>
    <dgm:cxn modelId="{51406D02-E16A-4C52-8CBB-CD34E7FF19C5}" type="presOf" srcId="{BD9479C1-DF67-4789-AD63-2EB4A69CA4F2}" destId="{194B1A0A-C05A-4B9B-A9C2-B06E5ED3A9C9}" srcOrd="0" destOrd="0" presId="urn:microsoft.com/office/officeart/2005/8/layout/hierarchy1"/>
    <dgm:cxn modelId="{16221811-4EC9-49A1-B176-DD615231E9ED}" type="presOf" srcId="{B5E89083-EB10-45FE-BA1A-6733E55687B8}" destId="{9E43923D-B1EF-40D6-94D2-ED038D70DACF}" srcOrd="0" destOrd="0" presId="urn:microsoft.com/office/officeart/2005/8/layout/hierarchy1"/>
    <dgm:cxn modelId="{EAEFB9B6-02D7-46A3-8F9D-16FDC8A0CA33}" srcId="{DEC124B1-71B7-4298-8BD2-ECBDA97B3B9A}" destId="{A369B87D-96B1-4503-A422-16F91FBE2322}" srcOrd="0" destOrd="0" parTransId="{5777A726-E442-4549-AF2C-5AE324830B74}" sibTransId="{A285942D-9C28-4C68-8334-046AE455E8B1}"/>
    <dgm:cxn modelId="{C5FDDEEF-BDC7-450E-A4B4-CDB8341080A6}" type="presOf" srcId="{5A294049-D295-4FBE-88A3-6D7A24926A80}" destId="{41EC673F-A383-416C-8017-08B0F91B641F}" srcOrd="0" destOrd="0" presId="urn:microsoft.com/office/officeart/2005/8/layout/hierarchy1"/>
    <dgm:cxn modelId="{1ACDD6A0-37C3-49F8-BD62-EB3A30C4D008}" type="presOf" srcId="{A369B87D-96B1-4503-A422-16F91FBE2322}" destId="{DD43B510-45DF-4915-BAD5-0B6DC26AD627}" srcOrd="0" destOrd="0" presId="urn:microsoft.com/office/officeart/2005/8/layout/hierarchy1"/>
    <dgm:cxn modelId="{B84D4A35-5E70-48CB-8AC6-1CA6B8D5C310}" srcId="{A369B87D-96B1-4503-A422-16F91FBE2322}" destId="{1307F2FA-A117-4340-A893-A9C54E684CB9}" srcOrd="1" destOrd="0" parTransId="{BD9479C1-DF67-4789-AD63-2EB4A69CA4F2}" sibTransId="{E695333B-B977-4629-B43A-DA950797B603}"/>
    <dgm:cxn modelId="{C72D5371-F47D-4C01-9147-AD12C1A2E3D0}" type="presOf" srcId="{FD87FF11-1D7F-44DB-A3C4-471E6D05D160}" destId="{0D042F1C-B4CA-49C8-8BD5-1845949F73EA}" srcOrd="0" destOrd="0" presId="urn:microsoft.com/office/officeart/2005/8/layout/hierarchy1"/>
    <dgm:cxn modelId="{D182827A-DAE1-4268-85C5-F340E23250A1}" type="presOf" srcId="{3F75AA98-CE57-4E3E-A1EE-61FD88BD29C3}" destId="{D52E34F4-FB6F-4B5D-A9E2-6D0A69761A82}" srcOrd="0" destOrd="0" presId="urn:microsoft.com/office/officeart/2005/8/layout/hierarchy1"/>
    <dgm:cxn modelId="{B0DECE52-E149-4EFD-A2E3-8037A92E1FB6}" srcId="{3F75AA98-CE57-4E3E-A1EE-61FD88BD29C3}" destId="{5A294049-D295-4FBE-88A3-6D7A24926A80}" srcOrd="0" destOrd="0" parTransId="{B5E89083-EB10-45FE-BA1A-6733E55687B8}" sibTransId="{DCDEEF17-4116-478E-8E24-14B0D1B29C2D}"/>
    <dgm:cxn modelId="{B22890A2-6516-4522-A744-88691BA74FF5}" type="presOf" srcId="{DEC124B1-71B7-4298-8BD2-ECBDA97B3B9A}" destId="{DCBD0036-C918-4833-9F8C-88F27FD010FA}" srcOrd="0" destOrd="0" presId="urn:microsoft.com/office/officeart/2005/8/layout/hierarchy1"/>
    <dgm:cxn modelId="{E5BB1A3B-0A89-43A4-828A-F5BA660BD293}" srcId="{FD87FF11-1D7F-44DB-A3C4-471E6D05D160}" destId="{3DAE0D33-0D67-42E9-96AA-5D41FCF7570A}" srcOrd="0" destOrd="0" parTransId="{ABA6B2E1-5A3A-46B8-A3DF-1BD03EF0F591}" sibTransId="{D2C972B5-5D3C-43BA-AABA-E3BE7060478E}"/>
    <dgm:cxn modelId="{B7E7DE71-2CB5-487A-BACC-C491B56B71FC}" type="presOf" srcId="{1307F2FA-A117-4340-A893-A9C54E684CB9}" destId="{2A3E1B8C-2818-492B-ACC4-D1826250BDA8}" srcOrd="0" destOrd="0" presId="urn:microsoft.com/office/officeart/2005/8/layout/hierarchy1"/>
    <dgm:cxn modelId="{258C176F-877D-4342-A8A9-8FB7CCC79957}" type="presParOf" srcId="{DCBD0036-C918-4833-9F8C-88F27FD010FA}" destId="{A9A3A1B4-D2A5-4DFE-9553-7E3AA5F719F6}" srcOrd="0" destOrd="0" presId="urn:microsoft.com/office/officeart/2005/8/layout/hierarchy1"/>
    <dgm:cxn modelId="{3D6039EF-3D4C-401B-93D6-6491B7365308}" type="presParOf" srcId="{A9A3A1B4-D2A5-4DFE-9553-7E3AA5F719F6}" destId="{6A8D72D4-D3E4-439F-A394-638C83370E02}" srcOrd="0" destOrd="0" presId="urn:microsoft.com/office/officeart/2005/8/layout/hierarchy1"/>
    <dgm:cxn modelId="{93F7E799-54F9-4ECB-9E56-5B3C5C09CCEC}" type="presParOf" srcId="{6A8D72D4-D3E4-439F-A394-638C83370E02}" destId="{CA10EFB8-B272-480F-9DF8-208F5D502332}" srcOrd="0" destOrd="0" presId="urn:microsoft.com/office/officeart/2005/8/layout/hierarchy1"/>
    <dgm:cxn modelId="{2B2CD331-1F99-454C-A0FA-44CC7A401B3C}" type="presParOf" srcId="{6A8D72D4-D3E4-439F-A394-638C83370E02}" destId="{DD43B510-45DF-4915-BAD5-0B6DC26AD627}" srcOrd="1" destOrd="0" presId="urn:microsoft.com/office/officeart/2005/8/layout/hierarchy1"/>
    <dgm:cxn modelId="{49FA09F9-27FB-4989-B18B-DD6CB6CFD27E}" type="presParOf" srcId="{A9A3A1B4-D2A5-4DFE-9553-7E3AA5F719F6}" destId="{E0EE774D-7B42-46DB-BFD1-FED49518B38E}" srcOrd="1" destOrd="0" presId="urn:microsoft.com/office/officeart/2005/8/layout/hierarchy1"/>
    <dgm:cxn modelId="{BB163642-AEEF-4566-AE20-F3A687CE3578}" type="presParOf" srcId="{E0EE774D-7B42-46DB-BFD1-FED49518B38E}" destId="{F8A3F704-6313-4E2B-BE68-44E78908FDC7}" srcOrd="0" destOrd="0" presId="urn:microsoft.com/office/officeart/2005/8/layout/hierarchy1"/>
    <dgm:cxn modelId="{844481AC-B7C9-4ABF-A924-F683A4FE5956}" type="presParOf" srcId="{E0EE774D-7B42-46DB-BFD1-FED49518B38E}" destId="{3E09AC2B-C774-4656-9469-7C0A7209F7A4}" srcOrd="1" destOrd="0" presId="urn:microsoft.com/office/officeart/2005/8/layout/hierarchy1"/>
    <dgm:cxn modelId="{D71F55B0-97CF-4CBC-9761-195DB4543191}" type="presParOf" srcId="{3E09AC2B-C774-4656-9469-7C0A7209F7A4}" destId="{8E101566-687B-4FB6-A352-2C446FF3D1C9}" srcOrd="0" destOrd="0" presId="urn:microsoft.com/office/officeart/2005/8/layout/hierarchy1"/>
    <dgm:cxn modelId="{9466543F-6A80-4780-BECD-9D12184FE891}" type="presParOf" srcId="{8E101566-687B-4FB6-A352-2C446FF3D1C9}" destId="{169898B7-AE34-4706-B43B-DB1DBE8F9F08}" srcOrd="0" destOrd="0" presId="urn:microsoft.com/office/officeart/2005/8/layout/hierarchy1"/>
    <dgm:cxn modelId="{D4A3EE37-4F27-4F93-844C-6DCA2018E5B6}" type="presParOf" srcId="{8E101566-687B-4FB6-A352-2C446FF3D1C9}" destId="{0D042F1C-B4CA-49C8-8BD5-1845949F73EA}" srcOrd="1" destOrd="0" presId="urn:microsoft.com/office/officeart/2005/8/layout/hierarchy1"/>
    <dgm:cxn modelId="{A752F52C-0F14-4B19-86FB-4FA6F3ADC222}" type="presParOf" srcId="{3E09AC2B-C774-4656-9469-7C0A7209F7A4}" destId="{835F5D4A-C826-496C-B928-FA0F00E6B836}" srcOrd="1" destOrd="0" presId="urn:microsoft.com/office/officeart/2005/8/layout/hierarchy1"/>
    <dgm:cxn modelId="{0A5CA367-C6FA-4367-AF22-A2BFA914B7F8}" type="presParOf" srcId="{835F5D4A-C826-496C-B928-FA0F00E6B836}" destId="{92DBBE97-B35B-4D55-8753-E0C07C46CC94}" srcOrd="0" destOrd="0" presId="urn:microsoft.com/office/officeart/2005/8/layout/hierarchy1"/>
    <dgm:cxn modelId="{E509D50B-EB49-435B-AAB3-59E1893E0688}" type="presParOf" srcId="{835F5D4A-C826-496C-B928-FA0F00E6B836}" destId="{9C4467EF-036C-4897-A289-DD7FA37E64C5}" srcOrd="1" destOrd="0" presId="urn:microsoft.com/office/officeart/2005/8/layout/hierarchy1"/>
    <dgm:cxn modelId="{074E92C4-0BE9-44FE-986D-EF0086C41AED}" type="presParOf" srcId="{9C4467EF-036C-4897-A289-DD7FA37E64C5}" destId="{DDFC8051-8536-434F-8D6A-7D22C92E3C04}" srcOrd="0" destOrd="0" presId="urn:microsoft.com/office/officeart/2005/8/layout/hierarchy1"/>
    <dgm:cxn modelId="{2AD1F6FC-FAFE-4AEF-A899-D8F27A7F6A37}" type="presParOf" srcId="{DDFC8051-8536-434F-8D6A-7D22C92E3C04}" destId="{FFD4DEDE-6E7B-48EC-A4EF-20D82C92EB08}" srcOrd="0" destOrd="0" presId="urn:microsoft.com/office/officeart/2005/8/layout/hierarchy1"/>
    <dgm:cxn modelId="{BF97A0CB-86A0-4757-BACB-F55536337006}" type="presParOf" srcId="{DDFC8051-8536-434F-8D6A-7D22C92E3C04}" destId="{379F99C1-91F5-4C59-B440-EB22B94D7F34}" srcOrd="1" destOrd="0" presId="urn:microsoft.com/office/officeart/2005/8/layout/hierarchy1"/>
    <dgm:cxn modelId="{CD82999A-5757-42DD-9255-912F2812774B}" type="presParOf" srcId="{9C4467EF-036C-4897-A289-DD7FA37E64C5}" destId="{A7E1E377-A79F-467D-947B-0AA19B4E68AD}" srcOrd="1" destOrd="0" presId="urn:microsoft.com/office/officeart/2005/8/layout/hierarchy1"/>
    <dgm:cxn modelId="{D1007A00-12BD-4683-AF2B-3BC06A4A67E1}" type="presParOf" srcId="{E0EE774D-7B42-46DB-BFD1-FED49518B38E}" destId="{194B1A0A-C05A-4B9B-A9C2-B06E5ED3A9C9}" srcOrd="2" destOrd="0" presId="urn:microsoft.com/office/officeart/2005/8/layout/hierarchy1"/>
    <dgm:cxn modelId="{E4823FD4-0310-4419-81A2-F5B2B16ED2DF}" type="presParOf" srcId="{E0EE774D-7B42-46DB-BFD1-FED49518B38E}" destId="{B9CE07D5-A615-465C-B9B4-C726B422F9D9}" srcOrd="3" destOrd="0" presId="urn:microsoft.com/office/officeart/2005/8/layout/hierarchy1"/>
    <dgm:cxn modelId="{C26FB0AA-629C-4656-9435-42114B4EEC59}" type="presParOf" srcId="{B9CE07D5-A615-465C-B9B4-C726B422F9D9}" destId="{47445FDE-781F-4F3C-BBD3-276E07E5F046}" srcOrd="0" destOrd="0" presId="urn:microsoft.com/office/officeart/2005/8/layout/hierarchy1"/>
    <dgm:cxn modelId="{A10A893E-A979-4352-A391-B449289D5986}" type="presParOf" srcId="{47445FDE-781F-4F3C-BBD3-276E07E5F046}" destId="{C5076A25-B04F-4102-867A-1242367915AB}" srcOrd="0" destOrd="0" presId="urn:microsoft.com/office/officeart/2005/8/layout/hierarchy1"/>
    <dgm:cxn modelId="{77776FDE-326F-4238-8B78-43A6BB4A9A30}" type="presParOf" srcId="{47445FDE-781F-4F3C-BBD3-276E07E5F046}" destId="{2A3E1B8C-2818-492B-ACC4-D1826250BDA8}" srcOrd="1" destOrd="0" presId="urn:microsoft.com/office/officeart/2005/8/layout/hierarchy1"/>
    <dgm:cxn modelId="{8EE556C1-7974-4EC5-A003-8344DDFDB715}" type="presParOf" srcId="{B9CE07D5-A615-465C-B9B4-C726B422F9D9}" destId="{1F4A2F60-9771-4B19-9D74-659A2DB02493}" srcOrd="1" destOrd="0" presId="urn:microsoft.com/office/officeart/2005/8/layout/hierarchy1"/>
    <dgm:cxn modelId="{068BBE6B-0B7E-4BD3-9D97-18513A455B66}" type="presParOf" srcId="{1F4A2F60-9771-4B19-9D74-659A2DB02493}" destId="{C2A31886-471E-4030-8597-838732DFC85C}" srcOrd="0" destOrd="0" presId="urn:microsoft.com/office/officeart/2005/8/layout/hierarchy1"/>
    <dgm:cxn modelId="{CAD5A26E-848D-4960-B50F-C6C573BA172E}" type="presParOf" srcId="{1F4A2F60-9771-4B19-9D74-659A2DB02493}" destId="{2B34BE45-7B2A-4BAA-8D76-701AD8B0C1C0}" srcOrd="1" destOrd="0" presId="urn:microsoft.com/office/officeart/2005/8/layout/hierarchy1"/>
    <dgm:cxn modelId="{F2FE4CC5-5324-4571-8C50-41023B536763}" type="presParOf" srcId="{2B34BE45-7B2A-4BAA-8D76-701AD8B0C1C0}" destId="{7E6B22FA-D11D-4316-AC4A-39980C294365}" srcOrd="0" destOrd="0" presId="urn:microsoft.com/office/officeart/2005/8/layout/hierarchy1"/>
    <dgm:cxn modelId="{B51FB9C6-8FF6-4568-BB25-C366AAEDEB03}" type="presParOf" srcId="{7E6B22FA-D11D-4316-AC4A-39980C294365}" destId="{0BEDB6A0-A418-4F40-8E09-7743A25B04DA}" srcOrd="0" destOrd="0" presId="urn:microsoft.com/office/officeart/2005/8/layout/hierarchy1"/>
    <dgm:cxn modelId="{C17445EF-2595-4F01-8B96-C8C7D365E3C1}" type="presParOf" srcId="{7E6B22FA-D11D-4316-AC4A-39980C294365}" destId="{3CA4EF91-E14B-44C7-8187-44EEDCC42DE4}" srcOrd="1" destOrd="0" presId="urn:microsoft.com/office/officeart/2005/8/layout/hierarchy1"/>
    <dgm:cxn modelId="{A2EECD8E-1B11-4E49-BA3A-F3AEA523EE17}" type="presParOf" srcId="{2B34BE45-7B2A-4BAA-8D76-701AD8B0C1C0}" destId="{4497CB02-69EB-4A3B-B1FE-A61A54E4627C}" srcOrd="1" destOrd="0" presId="urn:microsoft.com/office/officeart/2005/8/layout/hierarchy1"/>
    <dgm:cxn modelId="{3A57F85B-009F-42C7-BD8B-E1B74F2454D9}" type="presParOf" srcId="{E0EE774D-7B42-46DB-BFD1-FED49518B38E}" destId="{0C1CB9EE-1F3E-4E7C-A5B0-7504F2692B2A}" srcOrd="4" destOrd="0" presId="urn:microsoft.com/office/officeart/2005/8/layout/hierarchy1"/>
    <dgm:cxn modelId="{B15008C9-E1BD-4585-A434-549A54322249}" type="presParOf" srcId="{E0EE774D-7B42-46DB-BFD1-FED49518B38E}" destId="{4EA574ED-E35E-404A-A733-F4AB155DFABB}" srcOrd="5" destOrd="0" presId="urn:microsoft.com/office/officeart/2005/8/layout/hierarchy1"/>
    <dgm:cxn modelId="{E63C111F-2F20-4704-A76D-11DF6F4E0924}" type="presParOf" srcId="{4EA574ED-E35E-404A-A733-F4AB155DFABB}" destId="{4CFDD87C-8A40-4FF0-890A-1FEBCDB1C140}" srcOrd="0" destOrd="0" presId="urn:microsoft.com/office/officeart/2005/8/layout/hierarchy1"/>
    <dgm:cxn modelId="{C2DC4797-87AE-4FAF-B458-89FE02E3CC03}" type="presParOf" srcId="{4CFDD87C-8A40-4FF0-890A-1FEBCDB1C140}" destId="{9148D993-B814-4332-831E-EC464F0C3097}" srcOrd="0" destOrd="0" presId="urn:microsoft.com/office/officeart/2005/8/layout/hierarchy1"/>
    <dgm:cxn modelId="{66010D23-DC76-4543-80ED-D76542311578}" type="presParOf" srcId="{4CFDD87C-8A40-4FF0-890A-1FEBCDB1C140}" destId="{D52E34F4-FB6F-4B5D-A9E2-6D0A69761A82}" srcOrd="1" destOrd="0" presId="urn:microsoft.com/office/officeart/2005/8/layout/hierarchy1"/>
    <dgm:cxn modelId="{B4EE43CD-1C0F-4B06-BDBC-A607B57ADAED}" type="presParOf" srcId="{4EA574ED-E35E-404A-A733-F4AB155DFABB}" destId="{253AFEB1-10B8-4B83-8D51-5B1D0CC5A545}" srcOrd="1" destOrd="0" presId="urn:microsoft.com/office/officeart/2005/8/layout/hierarchy1"/>
    <dgm:cxn modelId="{05E387C1-8EDB-4124-A4A3-CC156732C9C3}" type="presParOf" srcId="{253AFEB1-10B8-4B83-8D51-5B1D0CC5A545}" destId="{9E43923D-B1EF-40D6-94D2-ED038D70DACF}" srcOrd="0" destOrd="0" presId="urn:microsoft.com/office/officeart/2005/8/layout/hierarchy1"/>
    <dgm:cxn modelId="{E0A16D95-3E55-4B67-BD9C-0BC60223A2D6}" type="presParOf" srcId="{253AFEB1-10B8-4B83-8D51-5B1D0CC5A545}" destId="{80E4A40B-1209-4084-9D7C-E46C318E3A16}" srcOrd="1" destOrd="0" presId="urn:microsoft.com/office/officeart/2005/8/layout/hierarchy1"/>
    <dgm:cxn modelId="{6462C016-E03C-4674-936B-9B0BF228FE61}" type="presParOf" srcId="{80E4A40B-1209-4084-9D7C-E46C318E3A16}" destId="{38554D60-CBB9-4AAF-8E72-09C6121ECA9C}" srcOrd="0" destOrd="0" presId="urn:microsoft.com/office/officeart/2005/8/layout/hierarchy1"/>
    <dgm:cxn modelId="{BF5AFE01-029C-47FC-AFC3-8C1119F17BC0}" type="presParOf" srcId="{38554D60-CBB9-4AAF-8E72-09C6121ECA9C}" destId="{86891DDF-7F9A-421D-8ACF-166D8085C576}" srcOrd="0" destOrd="0" presId="urn:microsoft.com/office/officeart/2005/8/layout/hierarchy1"/>
    <dgm:cxn modelId="{12E55B28-E8D9-4674-BF21-EDA99EFCC6C1}" type="presParOf" srcId="{38554D60-CBB9-4AAF-8E72-09C6121ECA9C}" destId="{41EC673F-A383-416C-8017-08B0F91B641F}" srcOrd="1" destOrd="0" presId="urn:microsoft.com/office/officeart/2005/8/layout/hierarchy1"/>
    <dgm:cxn modelId="{85B847DF-4AAB-4B61-9216-02F6ED72C9A9}" type="presParOf" srcId="{80E4A40B-1209-4084-9D7C-E46C318E3A16}" destId="{F128BA2E-F3A5-48F0-A672-1AAB7A0175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A04B4-977C-41BD-8B4C-F699F8E852C8}">
      <dsp:nvSpPr>
        <dsp:cNvPr id="0" name=""/>
        <dsp:cNvSpPr/>
      </dsp:nvSpPr>
      <dsp:spPr>
        <a:xfrm>
          <a:off x="3732" y="26589"/>
          <a:ext cx="4275534" cy="45259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Симпатическая	</a:t>
          </a:r>
          <a:endParaRPr lang="ru-RU" sz="3300" kern="1200" dirty="0"/>
        </a:p>
      </dsp:txBody>
      <dsp:txXfrm>
        <a:off x="3732" y="1836974"/>
        <a:ext cx="4275534" cy="1810384"/>
      </dsp:txXfrm>
    </dsp:sp>
    <dsp:sp modelId="{3BDB84DD-DB2C-4033-AF56-E1530D100651}">
      <dsp:nvSpPr>
        <dsp:cNvPr id="0" name=""/>
        <dsp:cNvSpPr/>
      </dsp:nvSpPr>
      <dsp:spPr>
        <a:xfrm>
          <a:off x="762002" y="274643"/>
          <a:ext cx="2758995" cy="215661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C963-2A49-481F-818A-3BE332E0E24F}">
      <dsp:nvSpPr>
        <dsp:cNvPr id="0" name=""/>
        <dsp:cNvSpPr/>
      </dsp:nvSpPr>
      <dsp:spPr>
        <a:xfrm>
          <a:off x="4407533" y="15075"/>
          <a:ext cx="4275534" cy="45259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Парасимпатическая </a:t>
          </a:r>
          <a:endParaRPr lang="ru-RU" sz="3300" kern="1200" dirty="0"/>
        </a:p>
      </dsp:txBody>
      <dsp:txXfrm>
        <a:off x="4407533" y="1825459"/>
        <a:ext cx="4275534" cy="1810384"/>
      </dsp:txXfrm>
    </dsp:sp>
    <dsp:sp modelId="{FCEA4621-DB02-4C66-B9D8-5DB40EAB6619}">
      <dsp:nvSpPr>
        <dsp:cNvPr id="0" name=""/>
        <dsp:cNvSpPr/>
      </dsp:nvSpPr>
      <dsp:spPr>
        <a:xfrm>
          <a:off x="5029202" y="274643"/>
          <a:ext cx="2727390" cy="2110561"/>
        </a:xfrm>
        <a:prstGeom prst="ellipse">
          <a:avLst/>
        </a:prstGeom>
        <a:blipFill rotWithShape="0">
          <a:blip xmlns:r="http://schemas.openxmlformats.org/officeDocument/2006/relationships" r:embed="rId2">
            <a:lum bright="20000" contrast="30000"/>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2C789-0D5B-45BF-B476-D3B7C830D67C}">
      <dsp:nvSpPr>
        <dsp:cNvPr id="0" name=""/>
        <dsp:cNvSpPr/>
      </dsp:nvSpPr>
      <dsp:spPr>
        <a:xfrm>
          <a:off x="347472" y="3620769"/>
          <a:ext cx="7991856" cy="678894"/>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3923D-B1EF-40D6-94D2-ED038D70DACF}">
      <dsp:nvSpPr>
        <dsp:cNvPr id="0" name=""/>
        <dsp:cNvSpPr/>
      </dsp:nvSpPr>
      <dsp:spPr>
        <a:xfrm>
          <a:off x="7400448" y="2679464"/>
          <a:ext cx="91440" cy="735484"/>
        </a:xfrm>
        <a:custGeom>
          <a:avLst/>
          <a:gdLst/>
          <a:ahLst/>
          <a:cxnLst/>
          <a:rect l="0" t="0" r="0" b="0"/>
          <a:pathLst>
            <a:path>
              <a:moveTo>
                <a:pt x="45720" y="0"/>
              </a:moveTo>
              <a:lnTo>
                <a:pt x="45720" y="73548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CB9EE-1F3E-4E7C-A5B0-7504F2692B2A}">
      <dsp:nvSpPr>
        <dsp:cNvPr id="0" name=""/>
        <dsp:cNvSpPr/>
      </dsp:nvSpPr>
      <dsp:spPr>
        <a:xfrm>
          <a:off x="4355306" y="1001236"/>
          <a:ext cx="3090862" cy="735484"/>
        </a:xfrm>
        <a:custGeom>
          <a:avLst/>
          <a:gdLst/>
          <a:ahLst/>
          <a:cxnLst/>
          <a:rect l="0" t="0" r="0" b="0"/>
          <a:pathLst>
            <a:path>
              <a:moveTo>
                <a:pt x="0" y="0"/>
              </a:moveTo>
              <a:lnTo>
                <a:pt x="0" y="501211"/>
              </a:lnTo>
              <a:lnTo>
                <a:pt x="3090862" y="501211"/>
              </a:lnTo>
              <a:lnTo>
                <a:pt x="3090862" y="73548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31886-471E-4030-8597-838732DFC85C}">
      <dsp:nvSpPr>
        <dsp:cNvPr id="0" name=""/>
        <dsp:cNvSpPr/>
      </dsp:nvSpPr>
      <dsp:spPr>
        <a:xfrm>
          <a:off x="4309586" y="2679464"/>
          <a:ext cx="91440" cy="735484"/>
        </a:xfrm>
        <a:custGeom>
          <a:avLst/>
          <a:gdLst/>
          <a:ahLst/>
          <a:cxnLst/>
          <a:rect l="0" t="0" r="0" b="0"/>
          <a:pathLst>
            <a:path>
              <a:moveTo>
                <a:pt x="45720" y="0"/>
              </a:moveTo>
              <a:lnTo>
                <a:pt x="45720" y="73548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B1A0A-C05A-4B9B-A9C2-B06E5ED3A9C9}">
      <dsp:nvSpPr>
        <dsp:cNvPr id="0" name=""/>
        <dsp:cNvSpPr/>
      </dsp:nvSpPr>
      <dsp:spPr>
        <a:xfrm>
          <a:off x="4309586" y="1001236"/>
          <a:ext cx="91440" cy="735484"/>
        </a:xfrm>
        <a:custGeom>
          <a:avLst/>
          <a:gdLst/>
          <a:ahLst/>
          <a:cxnLst/>
          <a:rect l="0" t="0" r="0" b="0"/>
          <a:pathLst>
            <a:path>
              <a:moveTo>
                <a:pt x="45720" y="0"/>
              </a:moveTo>
              <a:lnTo>
                <a:pt x="45720" y="73548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BBE97-B35B-4D55-8753-E0C07C46CC94}">
      <dsp:nvSpPr>
        <dsp:cNvPr id="0" name=""/>
        <dsp:cNvSpPr/>
      </dsp:nvSpPr>
      <dsp:spPr>
        <a:xfrm>
          <a:off x="1218723" y="2679464"/>
          <a:ext cx="91440" cy="735484"/>
        </a:xfrm>
        <a:custGeom>
          <a:avLst/>
          <a:gdLst/>
          <a:ahLst/>
          <a:cxnLst/>
          <a:rect l="0" t="0" r="0" b="0"/>
          <a:pathLst>
            <a:path>
              <a:moveTo>
                <a:pt x="45720" y="0"/>
              </a:moveTo>
              <a:lnTo>
                <a:pt x="45720" y="73548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3F704-6313-4E2B-BE68-44E78908FDC7}">
      <dsp:nvSpPr>
        <dsp:cNvPr id="0" name=""/>
        <dsp:cNvSpPr/>
      </dsp:nvSpPr>
      <dsp:spPr>
        <a:xfrm>
          <a:off x="1264443" y="1001236"/>
          <a:ext cx="3090862" cy="735484"/>
        </a:xfrm>
        <a:custGeom>
          <a:avLst/>
          <a:gdLst/>
          <a:ahLst/>
          <a:cxnLst/>
          <a:rect l="0" t="0" r="0" b="0"/>
          <a:pathLst>
            <a:path>
              <a:moveTo>
                <a:pt x="3090862" y="0"/>
              </a:moveTo>
              <a:lnTo>
                <a:pt x="3090862" y="501211"/>
              </a:lnTo>
              <a:lnTo>
                <a:pt x="0" y="501211"/>
              </a:lnTo>
              <a:lnTo>
                <a:pt x="0" y="73548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0EFB8-B272-480F-9DF8-208F5D502332}">
      <dsp:nvSpPr>
        <dsp:cNvPr id="0" name=""/>
        <dsp:cNvSpPr/>
      </dsp:nvSpPr>
      <dsp:spPr>
        <a:xfrm>
          <a:off x="3090862" y="489952"/>
          <a:ext cx="2528887" cy="51128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3B510-45DF-4915-BAD5-0B6DC26AD627}">
      <dsp:nvSpPr>
        <dsp:cNvPr id="0" name=""/>
        <dsp:cNvSpPr/>
      </dsp:nvSpPr>
      <dsp:spPr>
        <a:xfrm>
          <a:off x="3371850" y="756890"/>
          <a:ext cx="2528887" cy="511284"/>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t>ИВТ</a:t>
          </a:r>
          <a:endParaRPr lang="ru-RU" sz="2800" b="1" kern="1200" dirty="0"/>
        </a:p>
      </dsp:txBody>
      <dsp:txXfrm>
        <a:off x="3386825" y="771865"/>
        <a:ext cx="2498937" cy="481334"/>
      </dsp:txXfrm>
    </dsp:sp>
    <dsp:sp modelId="{169898B7-AE34-4706-B43B-DB1DBE8F9F08}">
      <dsp:nvSpPr>
        <dsp:cNvPr id="0" name=""/>
        <dsp:cNvSpPr/>
      </dsp:nvSpPr>
      <dsp:spPr>
        <a:xfrm>
          <a:off x="0" y="1736721"/>
          <a:ext cx="2528887" cy="94274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42F1C-B4CA-49C8-8BD5-1845949F73EA}">
      <dsp:nvSpPr>
        <dsp:cNvPr id="0" name=""/>
        <dsp:cNvSpPr/>
      </dsp:nvSpPr>
      <dsp:spPr>
        <a:xfrm>
          <a:off x="280987" y="2003659"/>
          <a:ext cx="2528887" cy="942742"/>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err="1" smtClean="0"/>
            <a:t>Парасимпатикотонический</a:t>
          </a:r>
          <a:r>
            <a:rPr lang="ru-RU" sz="1500" b="1" kern="1200" dirty="0" smtClean="0"/>
            <a:t> </a:t>
          </a:r>
          <a:endParaRPr lang="ru-RU" sz="1500" b="1" kern="1200" dirty="0"/>
        </a:p>
      </dsp:txBody>
      <dsp:txXfrm>
        <a:off x="308599" y="2031271"/>
        <a:ext cx="2473663" cy="887518"/>
      </dsp:txXfrm>
    </dsp:sp>
    <dsp:sp modelId="{FFD4DEDE-6E7B-48EC-A4EF-20D82C92EB08}">
      <dsp:nvSpPr>
        <dsp:cNvPr id="0" name=""/>
        <dsp:cNvSpPr/>
      </dsp:nvSpPr>
      <dsp:spPr>
        <a:xfrm>
          <a:off x="0" y="3414948"/>
          <a:ext cx="2528887" cy="113676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F99C1-91F5-4C59-B440-EB22B94D7F34}">
      <dsp:nvSpPr>
        <dsp:cNvPr id="0" name=""/>
        <dsp:cNvSpPr/>
      </dsp:nvSpPr>
      <dsp:spPr>
        <a:xfrm>
          <a:off x="280987" y="3681887"/>
          <a:ext cx="2528887" cy="113676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err="1" smtClean="0"/>
            <a:t>Ребёнок-ваготоник</a:t>
          </a:r>
          <a:endParaRPr lang="ru-RU" sz="1500" b="1" kern="1200" dirty="0" smtClean="0"/>
        </a:p>
        <a:p>
          <a:pPr lvl="0" algn="ctr" defTabSz="666750">
            <a:lnSpc>
              <a:spcPct val="90000"/>
            </a:lnSpc>
            <a:spcBef>
              <a:spcPct val="0"/>
            </a:spcBef>
            <a:spcAft>
              <a:spcPct val="35000"/>
            </a:spcAft>
          </a:pPr>
          <a:r>
            <a:rPr lang="ru-RU" sz="1500" b="1" kern="1200" dirty="0" smtClean="0"/>
            <a:t>40%</a:t>
          </a:r>
          <a:endParaRPr lang="ru-RU" sz="1500" b="1" kern="1200" dirty="0"/>
        </a:p>
      </dsp:txBody>
      <dsp:txXfrm>
        <a:off x="314282" y="3715182"/>
        <a:ext cx="2462297" cy="1070170"/>
      </dsp:txXfrm>
    </dsp:sp>
    <dsp:sp modelId="{C5076A25-B04F-4102-867A-1242367915AB}">
      <dsp:nvSpPr>
        <dsp:cNvPr id="0" name=""/>
        <dsp:cNvSpPr/>
      </dsp:nvSpPr>
      <dsp:spPr>
        <a:xfrm>
          <a:off x="3090862" y="1736721"/>
          <a:ext cx="2528887" cy="94274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E1B8C-2818-492B-ACC4-D1826250BDA8}">
      <dsp:nvSpPr>
        <dsp:cNvPr id="0" name=""/>
        <dsp:cNvSpPr/>
      </dsp:nvSpPr>
      <dsp:spPr>
        <a:xfrm>
          <a:off x="3371850" y="2003659"/>
          <a:ext cx="2528887" cy="942742"/>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err="1" smtClean="0"/>
            <a:t>Нормотонический</a:t>
          </a:r>
          <a:endParaRPr lang="ru-RU" sz="1500" b="1" kern="1200" dirty="0"/>
        </a:p>
      </dsp:txBody>
      <dsp:txXfrm>
        <a:off x="3399462" y="2031271"/>
        <a:ext cx="2473663" cy="887518"/>
      </dsp:txXfrm>
    </dsp:sp>
    <dsp:sp modelId="{0BEDB6A0-A418-4F40-8E09-7743A25B04DA}">
      <dsp:nvSpPr>
        <dsp:cNvPr id="0" name=""/>
        <dsp:cNvSpPr/>
      </dsp:nvSpPr>
      <dsp:spPr>
        <a:xfrm>
          <a:off x="3090862" y="3414948"/>
          <a:ext cx="2528887" cy="113676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4EF91-E14B-44C7-8187-44EEDCC42DE4}">
      <dsp:nvSpPr>
        <dsp:cNvPr id="0" name=""/>
        <dsp:cNvSpPr/>
      </dsp:nvSpPr>
      <dsp:spPr>
        <a:xfrm>
          <a:off x="3371850" y="3681887"/>
          <a:ext cx="2528887" cy="113676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t>Ребёнок –</a:t>
          </a:r>
          <a:r>
            <a:rPr lang="ru-RU" sz="1500" b="1" kern="1200" dirty="0" err="1" smtClean="0"/>
            <a:t>эйтоник</a:t>
          </a:r>
          <a:endParaRPr lang="ru-RU" sz="1500" b="1" kern="1200" dirty="0" smtClean="0"/>
        </a:p>
        <a:p>
          <a:pPr lvl="0" algn="ctr" defTabSz="666750">
            <a:lnSpc>
              <a:spcPct val="90000"/>
            </a:lnSpc>
            <a:spcBef>
              <a:spcPct val="0"/>
            </a:spcBef>
            <a:spcAft>
              <a:spcPct val="35000"/>
            </a:spcAft>
          </a:pPr>
          <a:r>
            <a:rPr lang="ru-RU" sz="1500" b="1" kern="1200" dirty="0" smtClean="0"/>
            <a:t>50%</a:t>
          </a:r>
          <a:endParaRPr lang="ru-RU" sz="1500" b="1" kern="1200" dirty="0"/>
        </a:p>
      </dsp:txBody>
      <dsp:txXfrm>
        <a:off x="3405145" y="3715182"/>
        <a:ext cx="2462297" cy="1070170"/>
      </dsp:txXfrm>
    </dsp:sp>
    <dsp:sp modelId="{9148D993-B814-4332-831E-EC464F0C3097}">
      <dsp:nvSpPr>
        <dsp:cNvPr id="0" name=""/>
        <dsp:cNvSpPr/>
      </dsp:nvSpPr>
      <dsp:spPr>
        <a:xfrm>
          <a:off x="6181725" y="1736721"/>
          <a:ext cx="2528887" cy="94274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E34F4-FB6F-4B5D-A9E2-6D0A69761A82}">
      <dsp:nvSpPr>
        <dsp:cNvPr id="0" name=""/>
        <dsp:cNvSpPr/>
      </dsp:nvSpPr>
      <dsp:spPr>
        <a:xfrm>
          <a:off x="6462712" y="2003659"/>
          <a:ext cx="2528887" cy="942742"/>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err="1" smtClean="0"/>
            <a:t>Симпатикотонический</a:t>
          </a:r>
          <a:r>
            <a:rPr lang="ru-RU" sz="1500" b="1" kern="1200" dirty="0" smtClean="0"/>
            <a:t> </a:t>
          </a:r>
          <a:endParaRPr lang="ru-RU" sz="1500" b="1" kern="1200" dirty="0"/>
        </a:p>
      </dsp:txBody>
      <dsp:txXfrm>
        <a:off x="6490324" y="2031271"/>
        <a:ext cx="2473663" cy="887518"/>
      </dsp:txXfrm>
    </dsp:sp>
    <dsp:sp modelId="{86891DDF-7F9A-421D-8ACF-166D8085C576}">
      <dsp:nvSpPr>
        <dsp:cNvPr id="0" name=""/>
        <dsp:cNvSpPr/>
      </dsp:nvSpPr>
      <dsp:spPr>
        <a:xfrm>
          <a:off x="6181725" y="3414948"/>
          <a:ext cx="2528887" cy="113676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C673F-A383-416C-8017-08B0F91B641F}">
      <dsp:nvSpPr>
        <dsp:cNvPr id="0" name=""/>
        <dsp:cNvSpPr/>
      </dsp:nvSpPr>
      <dsp:spPr>
        <a:xfrm>
          <a:off x="6462712" y="3681887"/>
          <a:ext cx="2528887" cy="113676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dirty="0" smtClean="0"/>
            <a:t>Ребёнок – </a:t>
          </a:r>
          <a:r>
            <a:rPr lang="ru-RU" sz="1500" b="1" kern="1200" dirty="0" err="1" smtClean="0"/>
            <a:t>симпатикотоник</a:t>
          </a:r>
          <a:endParaRPr lang="ru-RU" sz="1500" b="1" kern="1200" dirty="0" smtClean="0"/>
        </a:p>
        <a:p>
          <a:pPr lvl="0" algn="ctr" defTabSz="666750">
            <a:lnSpc>
              <a:spcPct val="90000"/>
            </a:lnSpc>
            <a:spcBef>
              <a:spcPct val="0"/>
            </a:spcBef>
            <a:spcAft>
              <a:spcPct val="35000"/>
            </a:spcAft>
          </a:pPr>
          <a:r>
            <a:rPr lang="ru-RU" sz="1500" b="1" kern="1200" dirty="0" smtClean="0"/>
            <a:t>10%</a:t>
          </a:r>
          <a:endParaRPr lang="ru-RU" sz="1500" b="1" kern="1200" dirty="0"/>
        </a:p>
      </dsp:txBody>
      <dsp:txXfrm>
        <a:off x="6496007" y="3715182"/>
        <a:ext cx="2462297" cy="1070170"/>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B540F4B-BF50-4E31-848B-F45F06A6A3E9}" type="datetimeFigureOut">
              <a:rPr lang="ru-RU"/>
              <a:pPr>
                <a:defRPr/>
              </a:pPr>
              <a:t>01.11.2015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3EAA734-F10D-4366-A369-B881F9A406FB}" type="slidenum">
              <a:rPr lang="ru-RU"/>
              <a:pPr>
                <a:defRPr/>
              </a:pPr>
              <a:t>‹#›</a:t>
            </a:fld>
            <a:endParaRPr lang="ru-RU"/>
          </a:p>
        </p:txBody>
      </p:sp>
    </p:spTree>
    <p:extLst>
      <p:ext uri="{BB962C8B-B14F-4D97-AF65-F5344CB8AC3E}">
        <p14:creationId xmlns:p14="http://schemas.microsoft.com/office/powerpoint/2010/main" val="27564275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40" units="1/cm"/>
          <inkml:channelProperty channel="Y" name="resolution" value="40" units="1/cm"/>
        </inkml:channelProperties>
      </inkml:inkSource>
      <inkml:timestamp xml:id="ts0" timeString="2012-10-18T11:46:35.64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2123 0,'0'0,"0"20,0-20,0 20,0-20,0 20,0 0,0 0,0-20,0 19,0-19,0 20,0 0,0-20,0 20,0-20,0 20,0-20,0 20,0 0,0-20,0 19,0-19,0 20,0-20,0 20,0 0,0-20,0 20,0-20,0 20,0-20,0 19,0-19,0 20,0 0,0-20,0 20,0-20,0 20,0-20,0 20,0-1,0-19,0 20,0-20,0 20,0-20,0 20,0 0,0-20,0 20,0 0,0-1,0-19,0 20,0-20,0 20,0 0,0 0,0-20,0 20,0-20,0 19,0 1,0 0,0-20,0 20,0-20,0 20,0-20,0 20,0 0,0-20,0 19,0-19,0 20,0-20,0 20,0 0,0-20,0 20,0-20,0 20,0-20,0 19,0 1,0-20,0 20,0-20,0 20,0-20,0 0,0 20,0-20,0 20,0-20,0 20,0-20,0 19,0 1,0-20,0 20,0-20,0 20,0-20,0 20,0 0,0-20,0 19,0-19,0 20,0-20,0 20,0 0,0-20,0 20,0-20,0 20,0-20,0 19,0-19,0 0,0 20,0-20,0 20,0-20,0 20,0-20,0 20,0 0,0-20,0 20,0-20,0 19,0-19,0 20,0 0,0-20,0 20,0-20,0 20,0-20,0 0,0 20,0-20,0 19,0-19,0 20,0-20,0 20,0 0,0-20,0 0,0 20,0-20,0 20,0-20,0 19,0-19,0 20,0-20,0 0,0 20,0-20,0 20,0-20,0 20,0-20,0 20,0 0,0-20,0 19,0 1,0 0,0 0,0-20,0 40,0-40,0 19,0 1,0-20,0 20,0 0,0-20,0 0,0-20,-20 0,20 20,0-20,-20 20,20-19,0 19,-20 0,20-20,0 0,-19 20,19-20,0 0,0 20,0-20,-20 20,20-19</inkml:trace>
  <inkml:trace contextRef="#ctx0" brushRef="#br0" timeOffset="8860">2163 2024,'0'20,"0"-40,0 1,0 19,0-20,0 0,0 20,0 0,0-20,0 0,0 20,0-20,0 20,0-19,0 19,0 0,0-20,0 20,19-20</inkml:trace>
  <inkml:trace contextRef="#ctx0" brushRef="#br0" timeOffset="13156">0 2024,'0'0,"0"0,20 0,-20 0,19 0,-19 0,20 0,-20 0,0 0,0 0,20 0,-20 0,20 0,-20 0,20 0,-20 0,20 0,-1 0,1 0,-20 0,40 0,-20 0,-20 0,20 0,-1 0,1 0,-20 0,20 0,0 0,-20 0,20 0,0 0,0 0,19 0,-39 0,0 0,20 0,-20 0,20 0,-20 0,40 0,-40 0,19 0,1 0,-20 0,20 0,0 0,0 0,0 0,-1 0,-19 0,20 0,-20 0,20 0,-20 0,20 0,0 0,0 0,0 0,-1 0,-19 0,20 0,0 0,0 0,-20 0,20 0,-20 0,39 0,-39 0,20 0,-20 0,20 0,0 0,0 0,0 0,0 0,-1 0,1 0,-20 0,20 0,0 0,-20 0,20 0,-20 0,20 0,-20 0,19 0,1 0,-20 0,20 0,0 0,0 0,0 0,-20 0,20 0,-20 0,19 0,1 0,-20 0,20 0,-20 0,20 0,20 0,-21 0,1 0,20 0,-20 0,0 0,-20 0,19 0,1 0,-20 0,20 0,0 0,-20 0,20 0,-20 0,20 0,-20 0,20 0,-1 0,1 0,-20 0,20 0,-20 0,20 0,0 0,-20 0,20 0,-20 0,19 0,-19 0,20 0,0 0,-20 0,20 0,20 0,-21 0,1 0,-20 0</inkml:trace>
  <inkml:trace contextRef="#ctx0" brushRef="#br0" timeOffset="16875">2004 2005,'-20'0,"20"0,0-20,-20 20,20-20,-20 20,0 0,20-20,0 0,-19 20,19-20</inkml:trace>
  <inkml:trace contextRef="#ctx0" brushRef="#br0" timeOffset="21141">2004 2084,'-20'0,"20"0,0 20,-20-20,20 0,0 20,-20-20,20 0,-20 0,20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579F5E-1923-4925-9B38-9150529089A1}" type="datetimeFigureOut">
              <a:rPr lang="ru-RU"/>
              <a:pPr>
                <a:defRPr/>
              </a:pPr>
              <a:t>01.11.2015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2F9677-AFFD-413C-8C25-239377C99BBF}" type="slidenum">
              <a:rPr lang="ru-RU"/>
              <a:pPr>
                <a:defRPr/>
              </a:pPr>
              <a:t>‹#›</a:t>
            </a:fld>
            <a:endParaRPr lang="ru-RU"/>
          </a:p>
        </p:txBody>
      </p:sp>
    </p:spTree>
    <p:extLst>
      <p:ext uri="{BB962C8B-B14F-4D97-AF65-F5344CB8AC3E}">
        <p14:creationId xmlns:p14="http://schemas.microsoft.com/office/powerpoint/2010/main" val="172745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97A9624-F411-462D-B73E-B34370D229A3}" type="slidenum">
              <a:rPr lang="ru-RU" altLang="ru-RU" smtClean="0"/>
              <a:pPr eaLnBrk="1" hangingPunct="1"/>
              <a:t>2</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B89601A-1E93-41DC-9295-745B90EF694E}" type="slidenum">
              <a:rPr lang="ru-RU" altLang="ru-RU" smtClean="0"/>
              <a:pPr eaLnBrk="1" hangingPunct="1"/>
              <a:t>25</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Местный дермографизм является реакцией кожных капилляров в виде полоской покраснения кожи, вызываемой проведением с нажимом рукояткой неврологического молоточка.  Вместо молоточка использовался тупой конец карандаша.</a:t>
            </a:r>
          </a:p>
          <a:p>
            <a:pPr eaLnBrk="1" hangingPunct="1">
              <a:spcBef>
                <a:spcPct val="0"/>
              </a:spcBef>
            </a:pPr>
            <a:r>
              <a:rPr lang="ru-RU" altLang="ru-RU" i="1" smtClean="0"/>
              <a:t>Принцип оценки</a:t>
            </a:r>
            <a:r>
              <a:rPr lang="ru-RU" altLang="ru-RU" smtClean="0"/>
              <a:t>: обычный красный дермографизм – нормальное явление, очень разлитой (широкая полоса покраснения) или слишком длительно удерживающийся (стойкий) дермографизм  -  признак преобладания парасимпатической возбудимости; белый дермографизм – проявление  повышенной возбудимости симпатического отдела вегетативной нервной системы.</a:t>
            </a:r>
          </a:p>
          <a:p>
            <a:pPr eaLnBrk="1" hangingPunct="1">
              <a:spcBef>
                <a:spcPct val="0"/>
              </a:spcBef>
            </a:pPr>
            <a:endParaRPr lang="ru-RU" altLang="ru-RU"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BF59046-0333-4854-991B-BB8C231A1F92}" type="slidenum">
              <a:rPr lang="ru-RU" altLang="ru-RU" smtClean="0"/>
              <a:pPr eaLnBrk="1" hangingPunct="1"/>
              <a:t>26</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Пульс считается за 30 секунд сразу после всех упражнений (Р1),  за 30 секунд через 2 минуты восстановления (Р2) и за 30 секунд через 4 минуты восстановления (Р3). Рассчитывается индекс Кверга (ИК) по формуле:</a:t>
            </a:r>
          </a:p>
          <a:p>
            <a:pPr eaLnBrk="1" hangingPunct="1">
              <a:spcBef>
                <a:spcPct val="0"/>
              </a:spcBef>
            </a:pPr>
            <a:endParaRPr lang="ru-RU" alt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8BBC3E3-1038-4A60-A99C-2BDC735BB3D6}" type="slidenum">
              <a:rPr lang="ru-RU" altLang="ru-RU" smtClean="0"/>
              <a:pPr eaLnBrk="1" hangingPunct="1"/>
              <a:t>28</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313AA30-AF74-4F35-9AE7-D479DE604D27}" type="slidenum">
              <a:rPr lang="ru-RU" altLang="ru-RU" smtClean="0"/>
              <a:pPr eaLnBrk="1" hangingPunct="1"/>
              <a:t>31</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9081BF8-E6C2-4F70-A304-BD5E9B3B6E1C}" type="slidenum">
              <a:rPr lang="ru-RU" altLang="ru-RU" smtClean="0"/>
              <a:pPr eaLnBrk="1" hangingPunct="1"/>
              <a:t>4</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Для оценки ИВТ использовались специальные сводные таблицы вегетативных проявлений после заполнения которых  определялся тип исходного вегетативного тонуса (ваготонический, симпатикотонический, нормотонический или смешанный) Для оценки исходного вегетативного тонуса подсчитывалось количество набранных симпатикотонических и ваготонических признаков. Затем, пользуясь приведенной ниже схемой (таблица 3), оценивался исходный вегетативный тонус</a:t>
            </a:r>
          </a:p>
          <a:p>
            <a:pPr eaLnBrk="1" hangingPunct="1">
              <a:spcBef>
                <a:spcPct val="0"/>
              </a:spcBef>
            </a:pPr>
            <a:r>
              <a:rPr lang="ru-RU" altLang="ru-RU" smtClean="0"/>
              <a:t>Для оценки исходного вегетативного тонуса подсчитывалось количество набранных симпатикотонических и ваготонических признаков. Затем, пользуясь приведенной ниже схемой (таблица 3), оценивался исходный вегетативный тонус. </a:t>
            </a:r>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04FD1DF-405B-4952-B545-1ECC61123B04}" type="slidenum">
              <a:rPr lang="ru-RU" altLang="ru-RU" smtClean="0"/>
              <a:pPr eaLnBrk="1" hangingPunct="1"/>
              <a:t>17</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Количественная оценка исходного вегетативного тонуса отражена в таблице </a:t>
            </a:r>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BB54C18-0507-4583-8C1E-087C3712586F}" type="slidenum">
              <a:rPr lang="ru-RU" altLang="ru-RU" smtClean="0"/>
              <a:pPr eaLnBrk="1" hangingPunct="1"/>
              <a:t>18</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 </a:t>
            </a:r>
          </a:p>
          <a:p>
            <a:pPr eaLnBrk="1" hangingPunct="1">
              <a:spcBef>
                <a:spcPct val="0"/>
              </a:spcBef>
            </a:pPr>
            <a:r>
              <a:rPr lang="ru-RU" altLang="ru-RU" smtClean="0"/>
              <a:t>Из диаграммы 2  видно, что преобладающую часть – 70% (16 чел.) составляют симпатикотоники, нормотоники - 4 человека (17%), со смешанным типом ИВТ – 2 чел. (9%) и лишь 1 чел. (4%) относится к  ваготоникам.</a:t>
            </a:r>
          </a:p>
          <a:p>
            <a:pPr eaLnBrk="1" hangingPunct="1">
              <a:spcBef>
                <a:spcPct val="0"/>
              </a:spcBef>
            </a:pPr>
            <a:r>
              <a:rPr lang="ru-RU" altLang="ru-RU" b="1" smtClean="0"/>
              <a:t>Симпатикотония</a:t>
            </a:r>
            <a:r>
              <a:rPr lang="ru-RU" altLang="ru-RU" smtClean="0"/>
              <a:t> характеризуется сухостью кожи, холодными конечностями, блеском глаз,  тахикардией, тахипноэ, повышением АД. Имеется и определенный личностный коррелят — инициативность, выносливость и вместе с тем тревожность, беспокойный сон. </a:t>
            </a:r>
          </a:p>
          <a:p>
            <a:pPr eaLnBrk="1" hangingPunct="1">
              <a:spcBef>
                <a:spcPct val="0"/>
              </a:spcBef>
            </a:pPr>
            <a:r>
              <a:rPr lang="ru-RU" altLang="ru-RU" smtClean="0"/>
              <a:t>При </a:t>
            </a:r>
            <a:r>
              <a:rPr lang="ru-RU" altLang="ru-RU" b="1" smtClean="0"/>
              <a:t>ваготонии</a:t>
            </a:r>
            <a:r>
              <a:rPr lang="ru-RU" altLang="ru-RU" smtClean="0"/>
              <a:t> отмечается холодная и влажная кожа, потливость, брадикардия,  дыхательная аритмия, склонность к обморокам. Больные медлительны, флегматичны, нерешительны, склонны к депрессии, маловыносливы . </a:t>
            </a:r>
          </a:p>
          <a:p>
            <a:pPr eaLnBrk="1" hangingPunct="1">
              <a:spcBef>
                <a:spcPct val="0"/>
              </a:spcBef>
            </a:pPr>
            <a:r>
              <a:rPr lang="ru-RU" altLang="ru-RU" smtClean="0"/>
              <a:t>Таким образом,  зная тип исходного вегетативного тонуса, можно во многом объяснить  индивидуальные особенности функционирования организма для составления  программы развития и самосовершенствования каждого человека.</a:t>
            </a:r>
          </a:p>
          <a:p>
            <a:pPr eaLnBrk="1" hangingPunct="1">
              <a:spcBef>
                <a:spcPct val="0"/>
              </a:spcBef>
            </a:pPr>
            <a:r>
              <a:rPr lang="ru-RU" altLang="ru-RU" smtClean="0"/>
              <a:t> </a:t>
            </a:r>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3811E8F-FBEC-48DA-B73E-75B34CFE03AF}" type="slidenum">
              <a:rPr lang="ru-RU" altLang="ru-RU" smtClean="0"/>
              <a:pPr eaLnBrk="1" hangingPunct="1"/>
              <a:t>19</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Вегетативные рефлексы  используются для оценки функционального состояния организма и особенно состояния вегетативной нервной си­стемы (оценки влияния симпатического или парасимпатического ее отдела).</a:t>
            </a:r>
          </a:p>
          <a:p>
            <a:pPr eaLnBrk="1" hangingPunct="1">
              <a:spcBef>
                <a:spcPct val="0"/>
              </a:spcBef>
            </a:pPr>
            <a:endParaRPr lang="ru-RU" alt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D139575-4C80-40BA-87CB-39509B570C30}" type="slidenum">
              <a:rPr lang="ru-RU" altLang="ru-RU" smtClean="0"/>
              <a:pPr eaLnBrk="1" hangingPunct="1"/>
              <a:t>20</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Вегетативные рефлексы  используются для оценки функционального состояния организма и особенно состояния вегетативной нервной си­стемы (оценки влияния симпатического или парасимпатического ее отдела).</a:t>
            </a:r>
          </a:p>
          <a:p>
            <a:pPr eaLnBrk="1" hangingPunct="1">
              <a:spcBef>
                <a:spcPct val="0"/>
              </a:spcBef>
            </a:pPr>
            <a:r>
              <a:rPr lang="ru-RU" altLang="ru-RU" smtClean="0"/>
              <a:t>У обследуемого после 10-15 минут спокойного пребывания в позе сидя проверяется  устойчивость пульса. Для этого проводятся  подсчеты пульса каждые 15 секунд с интервалами 10-15 секунд. После установления устойчивого пульса производят его подсчеты 4 раза подряд  по 15 секунд. Суммируя полученные данные, находится  частота пульса (ЧП) за одну минуту. Затем с интервалами 20-40 секунд производятся повторные замеры артериального давления крови (АД) до тех пор, </a:t>
            </a:r>
          </a:p>
          <a:p>
            <a:pPr eaLnBrk="1" hangingPunct="1">
              <a:spcBef>
                <a:spcPct val="0"/>
              </a:spcBef>
            </a:pPr>
            <a:endParaRPr lang="ru-RU" altLang="ru-RU"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85FC271-E7EC-4FCE-B385-98DA90C15AB9}" type="slidenum">
              <a:rPr lang="ru-RU" altLang="ru-RU" smtClean="0"/>
              <a:pPr eaLnBrk="1" hangingPunct="1"/>
              <a:t>21</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После 3-5 минутного отдыха устанавливается исходная ЧП в позе сидя, затем нужно нажать большими пальцами на глазные яблоки испытуемого и в течение 30секунд держать его в таком положении. Сразу после прекращения надавливания в течение 30 секунд подсчитать пульс. Из последнего значения ЧП, умноженного на 2, вычитают исходную ЧП. По разнице ЧП находят показатель тонуса ВНС из таблицы</a:t>
            </a:r>
          </a:p>
        </p:txBody>
      </p:sp>
      <p:sp>
        <p:nvSpPr>
          <p:cNvPr id="522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950551B-69DD-428E-B83D-99E24E994AC0}" type="slidenum">
              <a:rPr lang="ru-RU" altLang="ru-RU" smtClean="0"/>
              <a:pPr eaLnBrk="1" hangingPunct="1"/>
              <a:t>23</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Определяют исходную ЧП. Затем испытуемый делает максимальный вдох, задерживает дыхание на предельно возможное время. ЧП подсчитывается на протяжении всей задержки дыхания и после задержки в пределах  1 минуты. </a:t>
            </a:r>
          </a:p>
          <a:p>
            <a:pPr eaLnBrk="1" hangingPunct="1">
              <a:spcBef>
                <a:spcPct val="0"/>
              </a:spcBef>
            </a:pPr>
            <a:r>
              <a:rPr lang="ru-RU" altLang="ru-RU" smtClean="0"/>
              <a:t>Рассчитывается индекс пробы Штанге по формуле:</a:t>
            </a:r>
          </a:p>
          <a:p>
            <a:pPr eaLnBrk="1" hangingPunct="1">
              <a:spcBef>
                <a:spcPct val="0"/>
              </a:spcBef>
            </a:pPr>
            <a:r>
              <a:rPr lang="ru-RU" altLang="ru-RU" smtClean="0"/>
              <a:t>ИПШ = ((ЧП во время апноэ) + (ЧП после апноэ))/2 — ЧП исходное </a:t>
            </a:r>
          </a:p>
          <a:p>
            <a:pPr algn="ctr" eaLnBrk="1" hangingPunct="1">
              <a:spcBef>
                <a:spcPct val="0"/>
              </a:spcBef>
            </a:pPr>
            <a:r>
              <a:rPr lang="ru-RU" altLang="ru-RU" smtClean="0"/>
              <a:t>(апноэ - задержка дыхания).</a:t>
            </a:r>
          </a:p>
          <a:p>
            <a:pPr algn="ctr" eaLnBrk="1" hangingPunct="1">
              <a:spcBef>
                <a:spcPct val="0"/>
              </a:spcBef>
            </a:pPr>
            <a:r>
              <a:rPr lang="ru-RU" altLang="ru-RU" smtClean="0"/>
              <a:t>Чем меньше показатель, тем лучше устойчивость организма к кислородной недостаточности (норма 1,0). </a:t>
            </a:r>
          </a:p>
          <a:p>
            <a:pPr eaLnBrk="1" hangingPunct="1">
              <a:spcBef>
                <a:spcPct val="0"/>
              </a:spcBef>
            </a:pPr>
            <a:endParaRPr lang="ru-RU" altLang="ru-RU" smtClean="0"/>
          </a:p>
        </p:txBody>
      </p:sp>
      <p:sp>
        <p:nvSpPr>
          <p:cNvPr id="532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D047B68-7307-4577-8A25-EEAA8591A66B}" type="slidenum">
              <a:rPr lang="ru-RU" altLang="ru-RU" smtClean="0"/>
              <a:pPr eaLnBrk="1" hangingPunct="1"/>
              <a:t>24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0823BE2D-02EC-4B4B-BEB9-DFB9FB39BD45}" type="slidenum">
              <a:rPr lang="ru-RU"/>
              <a:pPr>
                <a:defRPr/>
              </a:pPr>
              <a:t>‹#›</a:t>
            </a:fld>
            <a:endParaRPr lang="ru-RU"/>
          </a:p>
        </p:txBody>
      </p:sp>
    </p:spTree>
    <p:extLst>
      <p:ext uri="{BB962C8B-B14F-4D97-AF65-F5344CB8AC3E}">
        <p14:creationId xmlns:p14="http://schemas.microsoft.com/office/powerpoint/2010/main" val="86171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82DA261-363C-474F-AAB2-D0359D1FDD35}" type="slidenum">
              <a:rPr lang="ru-RU"/>
              <a:pPr>
                <a:defRPr/>
              </a:pPr>
              <a:t>‹#›</a:t>
            </a:fld>
            <a:endParaRPr lang="ru-RU"/>
          </a:p>
        </p:txBody>
      </p:sp>
    </p:spTree>
    <p:extLst>
      <p:ext uri="{BB962C8B-B14F-4D97-AF65-F5344CB8AC3E}">
        <p14:creationId xmlns:p14="http://schemas.microsoft.com/office/powerpoint/2010/main" val="6177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7E2FBA-595A-43DD-9E28-5BC21BC0DD28}" type="slidenum">
              <a:rPr lang="ru-RU"/>
              <a:pPr>
                <a:defRPr/>
              </a:pPr>
              <a:t>‹#›</a:t>
            </a:fld>
            <a:endParaRPr lang="ru-RU"/>
          </a:p>
        </p:txBody>
      </p:sp>
    </p:spTree>
    <p:extLst>
      <p:ext uri="{BB962C8B-B14F-4D97-AF65-F5344CB8AC3E}">
        <p14:creationId xmlns:p14="http://schemas.microsoft.com/office/powerpoint/2010/main" val="254528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9C54D0FF-98ED-437A-AA74-A22C72859C2C}" type="slidenum">
              <a:rPr lang="ru-RU"/>
              <a:pPr>
                <a:defRPr/>
              </a:pPr>
              <a:t>‹#›</a:t>
            </a:fld>
            <a:endParaRPr lang="ru-RU"/>
          </a:p>
        </p:txBody>
      </p:sp>
    </p:spTree>
    <p:extLst>
      <p:ext uri="{BB962C8B-B14F-4D97-AF65-F5344CB8AC3E}">
        <p14:creationId xmlns:p14="http://schemas.microsoft.com/office/powerpoint/2010/main" val="104303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CECFAD2-444F-4D27-982D-8F773E90DC55}" type="slidenum">
              <a:rPr lang="ru-RU"/>
              <a:pPr>
                <a:defRPr/>
              </a:pPr>
              <a:t>‹#›</a:t>
            </a:fld>
            <a:endParaRPr lang="ru-RU"/>
          </a:p>
        </p:txBody>
      </p:sp>
    </p:spTree>
    <p:extLst>
      <p:ext uri="{BB962C8B-B14F-4D97-AF65-F5344CB8AC3E}">
        <p14:creationId xmlns:p14="http://schemas.microsoft.com/office/powerpoint/2010/main" val="6038077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8FF5A87-87CA-46BC-A733-31B2964EBDFA}" type="slidenum">
              <a:rPr lang="ru-RU"/>
              <a:pPr>
                <a:defRPr/>
              </a:pPr>
              <a:t>‹#›</a:t>
            </a:fld>
            <a:endParaRPr lang="ru-RU"/>
          </a:p>
        </p:txBody>
      </p:sp>
    </p:spTree>
    <p:extLst>
      <p:ext uri="{BB962C8B-B14F-4D97-AF65-F5344CB8AC3E}">
        <p14:creationId xmlns:p14="http://schemas.microsoft.com/office/powerpoint/2010/main" val="53147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22F85C9D-0D67-4156-8A24-09417877204C}" type="slidenum">
              <a:rPr lang="ru-RU"/>
              <a:pPr>
                <a:defRPr/>
              </a:pPr>
              <a:t>‹#›</a:t>
            </a:fld>
            <a:endParaRPr lang="ru-RU"/>
          </a:p>
        </p:txBody>
      </p:sp>
    </p:spTree>
    <p:extLst>
      <p:ext uri="{BB962C8B-B14F-4D97-AF65-F5344CB8AC3E}">
        <p14:creationId xmlns:p14="http://schemas.microsoft.com/office/powerpoint/2010/main" val="131398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DC60F6E-1171-4161-BA07-E155038744A4}" type="slidenum">
              <a:rPr lang="ru-RU"/>
              <a:pPr>
                <a:defRPr/>
              </a:pPr>
              <a:t>‹#›</a:t>
            </a:fld>
            <a:endParaRPr lang="ru-RU"/>
          </a:p>
        </p:txBody>
      </p:sp>
    </p:spTree>
    <p:extLst>
      <p:ext uri="{BB962C8B-B14F-4D97-AF65-F5344CB8AC3E}">
        <p14:creationId xmlns:p14="http://schemas.microsoft.com/office/powerpoint/2010/main" val="381293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2701E66F-3ADF-483C-AF9A-0F1EC8D43DE3}" type="slidenum">
              <a:rPr lang="ru-RU"/>
              <a:pPr>
                <a:defRPr/>
              </a:pPr>
              <a:t>‹#›</a:t>
            </a:fld>
            <a:endParaRPr lang="ru-RU"/>
          </a:p>
        </p:txBody>
      </p:sp>
    </p:spTree>
    <p:extLst>
      <p:ext uri="{BB962C8B-B14F-4D97-AF65-F5344CB8AC3E}">
        <p14:creationId xmlns:p14="http://schemas.microsoft.com/office/powerpoint/2010/main" val="207813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1E82B5C2-3131-4E09-AD48-C30F1F379A3B}" type="slidenum">
              <a:rPr lang="ru-RU"/>
              <a:pPr>
                <a:defRPr/>
              </a:pPr>
              <a:t>‹#›</a:t>
            </a:fld>
            <a:endParaRPr lang="ru-RU"/>
          </a:p>
        </p:txBody>
      </p:sp>
    </p:spTree>
    <p:extLst>
      <p:ext uri="{BB962C8B-B14F-4D97-AF65-F5344CB8AC3E}">
        <p14:creationId xmlns:p14="http://schemas.microsoft.com/office/powerpoint/2010/main" val="195657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AE76278D-965D-41E4-87BE-950C88F81C3B}" type="slidenum">
              <a:rPr lang="ru-RU"/>
              <a:pPr>
                <a:defRPr/>
              </a:pPr>
              <a:t>‹#›</a:t>
            </a:fld>
            <a:endParaRPr lang="ru-RU"/>
          </a:p>
        </p:txBody>
      </p:sp>
    </p:spTree>
    <p:extLst>
      <p:ext uri="{BB962C8B-B14F-4D97-AF65-F5344CB8AC3E}">
        <p14:creationId xmlns:p14="http://schemas.microsoft.com/office/powerpoint/2010/main" val="115597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8E5B0A87-7B6D-4346-994D-3C810FE08EDE}"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09" r:id="rId4"/>
    <p:sldLayoutId id="2147483815" r:id="rId5"/>
    <p:sldLayoutId id="2147483810" r:id="rId6"/>
    <p:sldLayoutId id="2147483816" r:id="rId7"/>
    <p:sldLayoutId id="2147483817" r:id="rId8"/>
    <p:sldLayoutId id="2147483818" r:id="rId9"/>
    <p:sldLayoutId id="2147483811" r:id="rId10"/>
    <p:sldLayoutId id="214748381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osas.ru/metodyi_lecheniya._nedostatki_svoystv/issledovanie_vegetativnogo_tonusa.html" TargetMode="External"/><Relationship Id="rId3" Type="http://schemas.openxmlformats.org/officeDocument/2006/relationships/hyperlink" Target="http://nashaucheba.ru/v20752/%D1%81%D0%BE%D0%BB%D0%BE%D0%B4%D0%BA%D0%BE%D0%B2_%D0%B0.%D1%81.,_%D1%81%D0%BE%D0%BB%D0%BE%D0%B3%D1%83%D0%B1_%D0%B5.%D0%B1._%D1%84%D0%B8%D0%B7%D0%B8%D0%BE%D0%BB%D0%BE%D0%B3%D0%B8%D1%8F_%D1%87%D0%B5%D0%BB%D0%BE%D0%B2%D0%B5%D0%BA%D0%B0._%D0%BE%D0%B1%D1%89%D0%B0%D1%8F._%D1%81%D0%BF%D0%BE%D1%80%D1%82%D0%B8%D0%B2%D0%BD%D0%B0%D1%8F._%D0%B2%D0%BE%D0%B7%D1%80%D0%B0%D1%81%D1%82%D0%BD%D0%B0%D1%8F" TargetMode="External"/><Relationship Id="rId7" Type="http://schemas.openxmlformats.org/officeDocument/2006/relationships/hyperlink" Target="http://pan-at.ru/vsd.php" TargetMode="External"/><Relationship Id="rId2" Type="http://schemas.openxmlformats.org/officeDocument/2006/relationships/hyperlink" Target="#z15"/><Relationship Id="rId1" Type="http://schemas.openxmlformats.org/officeDocument/2006/relationships/slideLayout" Target="../slideLayouts/slideLayout2.xml"/><Relationship Id="rId6" Type="http://schemas.openxmlformats.org/officeDocument/2006/relationships/hyperlink" Target="http://www.astromeridian.ru/medicina/3/1890.html" TargetMode="External"/><Relationship Id="rId5" Type="http://schemas.openxmlformats.org/officeDocument/2006/relationships/hyperlink" Target="http://zdd.1september.ru/article.php?ID=200602105" TargetMode="External"/><Relationship Id="rId4" Type="http://schemas.openxmlformats.org/officeDocument/2006/relationships/hyperlink" Target="http://yogin.by/metody-issledovaniya-vegetativnoj-nervnoj-sistem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1042987" y="685800"/>
            <a:ext cx="66246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200000"/>
              </a:lnSpc>
            </a:pPr>
            <a:r>
              <a:rPr lang="ru-RU" altLang="ru-RU" dirty="0" smtClean="0"/>
              <a:t>Представлена презентация к исследовательской  работе учащихся по биологии</a:t>
            </a:r>
          </a:p>
          <a:p>
            <a:pPr algn="ctr" eaLnBrk="1" hangingPunct="1">
              <a:lnSpc>
                <a:spcPct val="200000"/>
              </a:lnSpc>
            </a:pPr>
            <a:r>
              <a:rPr lang="ru-RU" sz="1600" b="1" dirty="0"/>
              <a:t>«Тонус вегетативной нервной системы </a:t>
            </a:r>
            <a:br>
              <a:rPr lang="ru-RU" sz="1600" b="1" dirty="0"/>
            </a:br>
            <a:r>
              <a:rPr lang="ru-RU" sz="1600" b="1" dirty="0"/>
              <a:t>как один из факторов определения уровня здоровья»</a:t>
            </a:r>
            <a:endParaRPr lang="ru-RU" sz="1600" dirty="0"/>
          </a:p>
          <a:p>
            <a:pPr algn="ctr" eaLnBrk="1" hangingPunct="1">
              <a:lnSpc>
                <a:spcPct val="200000"/>
              </a:lnSpc>
            </a:pPr>
            <a:endParaRPr lang="ru-RU" altLang="ru-RU" dirty="0" smtClean="0"/>
          </a:p>
          <a:p>
            <a:pPr algn="ctr" eaLnBrk="1" hangingPunct="1">
              <a:lnSpc>
                <a:spcPct val="200000"/>
              </a:lnSpc>
            </a:pPr>
            <a:endParaRPr lang="ru-RU" altLang="ru-RU" b="1" dirty="0"/>
          </a:p>
        </p:txBody>
      </p:sp>
      <p:sp>
        <p:nvSpPr>
          <p:cNvPr id="2051" name="Прямоугольник 4"/>
          <p:cNvSpPr>
            <a:spLocks noChangeArrowheads="1"/>
          </p:cNvSpPr>
          <p:nvPr/>
        </p:nvSpPr>
        <p:spPr bwMode="auto">
          <a:xfrm>
            <a:off x="1042988" y="2997200"/>
            <a:ext cx="741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ru-RU" altLang="ru-RU" b="1" dirty="0"/>
          </a:p>
          <a:p>
            <a:pPr algn="r" eaLnBrk="1" hangingPunct="1"/>
            <a:endParaRPr lang="ru-RU" altLang="ru-RU" b="1" dirty="0"/>
          </a:p>
          <a:p>
            <a:pPr algn="r" eaLnBrk="1" hangingPunct="1"/>
            <a:r>
              <a:rPr lang="ru-RU" altLang="ru-RU" b="1" dirty="0"/>
              <a:t>Автор материала</a:t>
            </a:r>
            <a:r>
              <a:rPr lang="ru-RU" altLang="ru-RU" dirty="0"/>
              <a:t>:</a:t>
            </a:r>
          </a:p>
          <a:p>
            <a:pPr algn="r" eaLnBrk="1" hangingPunct="1"/>
            <a:r>
              <a:rPr lang="ru-RU" altLang="ru-RU" dirty="0"/>
              <a:t> </a:t>
            </a:r>
            <a:r>
              <a:rPr lang="ru-RU" altLang="ru-RU" i="1" dirty="0"/>
              <a:t>Медведева Татьяна Александровна,</a:t>
            </a:r>
            <a:endParaRPr lang="ru-RU" altLang="ru-RU" dirty="0"/>
          </a:p>
          <a:p>
            <a:pPr algn="r" eaLnBrk="1" hangingPunct="1"/>
            <a:r>
              <a:rPr lang="ru-RU" altLang="ru-RU" i="1" dirty="0"/>
              <a:t>учитель биологии</a:t>
            </a:r>
          </a:p>
          <a:p>
            <a:pPr algn="r" eaLnBrk="1" hangingPunct="1"/>
            <a:r>
              <a:rPr lang="ru-RU" altLang="ru-RU" i="1" dirty="0"/>
              <a:t>высшей квалификационной категории</a:t>
            </a:r>
          </a:p>
          <a:p>
            <a:pPr algn="r" eaLnBrk="1" hangingPunct="1"/>
            <a:r>
              <a:rPr lang="ru-RU" altLang="ru-RU" dirty="0"/>
              <a:t>МБОУ Арбатская средняя школа</a:t>
            </a:r>
          </a:p>
          <a:p>
            <a:pPr algn="r" eaLnBrk="1" hangingPunct="1"/>
            <a:r>
              <a:rPr lang="ru-RU" altLang="ru-RU" dirty="0" smtClean="0"/>
              <a:t>с. </a:t>
            </a:r>
            <a:r>
              <a:rPr lang="ru-RU" altLang="ru-RU" dirty="0" err="1" smtClean="0"/>
              <a:t>Арбаты</a:t>
            </a:r>
            <a:endParaRPr lang="ru-RU" altLang="ru-RU" dirty="0" smtClean="0"/>
          </a:p>
          <a:p>
            <a:pPr algn="r" eaLnBrk="1" hangingPunct="1"/>
            <a:r>
              <a:rPr lang="ru-RU" altLang="ru-RU" dirty="0" err="1" smtClean="0"/>
              <a:t>Таштыпский</a:t>
            </a:r>
            <a:r>
              <a:rPr lang="ru-RU" altLang="ru-RU" dirty="0" smtClean="0"/>
              <a:t> район</a:t>
            </a:r>
            <a:endParaRPr lang="ru-RU" altLang="ru-RU" dirty="0"/>
          </a:p>
          <a:p>
            <a:pPr algn="r" eaLnBrk="1" hangingPunct="1"/>
            <a:r>
              <a:rPr lang="ru-RU" altLang="ru-RU" dirty="0" smtClean="0"/>
              <a:t>Республика </a:t>
            </a:r>
            <a:r>
              <a:rPr lang="ru-RU" altLang="ru-RU" dirty="0"/>
              <a:t>Хакасия</a:t>
            </a:r>
          </a:p>
          <a:p>
            <a:pPr algn="r" eaLnBrk="1" hangingPunct="1"/>
            <a:r>
              <a:rPr lang="ru-RU" altLang="ru-RU" dirty="0" smtClean="0"/>
              <a:t>2015г</a:t>
            </a:r>
            <a:r>
              <a:rPr lang="ru-RU" altLang="ru-RU" dirty="0"/>
              <a:t>.</a:t>
            </a:r>
          </a:p>
          <a:p>
            <a:pPr algn="r" eaLnBrk="1" hangingPunct="1"/>
            <a:endParaRPr lang="ru-RU" altLang="ru-RU" dirty="0"/>
          </a:p>
          <a:p>
            <a:pPr algn="r" eaLnBrk="1" hangingPunct="1"/>
            <a:endParaRPr lang="ru-RU" altLang="ru-RU" dirty="0"/>
          </a:p>
          <a:p>
            <a:pPr algn="r" eaLnBrk="1" hangingPunct="1"/>
            <a:endParaRPr lang="ru-RU" altLang="ru-RU" dirty="0"/>
          </a:p>
        </p:txBody>
      </p:sp>
    </p:spTree>
    <p:extLst>
      <p:ext uri="{BB962C8B-B14F-4D97-AF65-F5344CB8AC3E}">
        <p14:creationId xmlns:p14="http://schemas.microsoft.com/office/powerpoint/2010/main" val="235608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Вегетативная нервная система</a:t>
            </a:r>
            <a:endParaRPr lang="ru-RU" dirty="0"/>
          </a:p>
        </p:txBody>
      </p:sp>
      <p:graphicFrame>
        <p:nvGraphicFramePr>
          <p:cNvPr id="4" name="Содержимое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43000"/>
          </a:xfrm>
        </p:spPr>
        <p:txBody>
          <a:bodyPr/>
          <a:lstStyle/>
          <a:p>
            <a:pPr>
              <a:defRPr/>
            </a:pPr>
            <a:r>
              <a:rPr lang="ru-RU" dirty="0" smtClean="0"/>
              <a:t>Норма – </a:t>
            </a:r>
            <a:r>
              <a:rPr lang="ru-RU" sz="2700" dirty="0" smtClean="0"/>
              <a:t>сердце и сосуды моментально реагируют на любые изменения внешней среды</a:t>
            </a:r>
            <a:endParaRPr lang="ru-RU" sz="2700" dirty="0"/>
          </a:p>
        </p:txBody>
      </p:sp>
      <p:pic>
        <p:nvPicPr>
          <p:cNvPr id="4" name="Содержимое 3" descr="prichin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057400"/>
            <a:ext cx="5238750" cy="3482975"/>
          </a:xfrm>
        </p:spPr>
      </p:pic>
      <p:sp>
        <p:nvSpPr>
          <p:cNvPr id="5" name="Прямоугольник 4"/>
          <p:cNvSpPr/>
          <p:nvPr/>
        </p:nvSpPr>
        <p:spPr>
          <a:xfrm>
            <a:off x="6172200" y="2133600"/>
            <a:ext cx="1981200" cy="132343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ru-RU"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6" name="Прямоугольник 5"/>
          <p:cNvSpPr/>
          <p:nvPr/>
        </p:nvSpPr>
        <p:spPr>
          <a:xfrm>
            <a:off x="5867400" y="3810000"/>
            <a:ext cx="2743200" cy="2862322"/>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Синдром </a:t>
            </a:r>
            <a:r>
              <a:rPr lang="ru-RU"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вегето-сосудистой</a:t>
            </a: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дистонии</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defRPr/>
            </a:pPr>
            <a:r>
              <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ВСД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686800" cy="838200"/>
          </a:xfrm>
        </p:spPr>
        <p:txBody>
          <a:bodyPr/>
          <a:lstStyle/>
          <a:p>
            <a:pPr>
              <a:defRPr/>
            </a:pPr>
            <a:r>
              <a:rPr lang="ru-RU" dirty="0" smtClean="0"/>
              <a:t>Исходный вегетативный тонус - </a:t>
            </a:r>
            <a:r>
              <a:rPr lang="ru-RU" dirty="0" err="1" smtClean="0"/>
              <a:t>ивт</a:t>
            </a:r>
            <a:endParaRPr lang="ru-RU" dirty="0"/>
          </a:p>
        </p:txBody>
      </p:sp>
      <p:sp>
        <p:nvSpPr>
          <p:cNvPr id="21507" name="Содержимое 2"/>
          <p:cNvSpPr>
            <a:spLocks noGrp="1"/>
          </p:cNvSpPr>
          <p:nvPr>
            <p:ph idx="1"/>
          </p:nvPr>
        </p:nvSpPr>
        <p:spPr>
          <a:xfrm>
            <a:off x="304800" y="1066800"/>
            <a:ext cx="8686800" cy="4525963"/>
          </a:xfrm>
        </p:spPr>
        <p:txBody>
          <a:bodyPr/>
          <a:lstStyle/>
          <a:p>
            <a:pPr algn="ctr"/>
            <a:r>
              <a:rPr lang="ru-RU" altLang="ru-RU" b="1" smtClean="0">
                <a:solidFill>
                  <a:srgbClr val="002060"/>
                </a:solidFill>
              </a:rPr>
              <a:t>Тип ИВТ </a:t>
            </a:r>
            <a:r>
              <a:rPr lang="ru-RU" altLang="ru-RU" smtClean="0">
                <a:solidFill>
                  <a:srgbClr val="002060"/>
                </a:solidFill>
              </a:rPr>
              <a:t>– </a:t>
            </a:r>
            <a:r>
              <a:rPr lang="ru-RU" altLang="ru-RU" b="1" i="1" smtClean="0">
                <a:solidFill>
                  <a:srgbClr val="002060"/>
                </a:solidFill>
              </a:rPr>
              <a:t>определяет характер дистонии детей</a:t>
            </a:r>
          </a:p>
        </p:txBody>
      </p:sp>
      <p:graphicFrame>
        <p:nvGraphicFramePr>
          <p:cNvPr id="4" name="Схема 3"/>
          <p:cNvGraphicFramePr/>
          <p:nvPr/>
        </p:nvGraphicFramePr>
        <p:xfrm>
          <a:off x="76200" y="1752600"/>
          <a:ext cx="89916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Методы исследования</a:t>
            </a:r>
            <a:endParaRPr lang="ru-RU" dirty="0"/>
          </a:p>
        </p:txBody>
      </p:sp>
      <p:sp>
        <p:nvSpPr>
          <p:cNvPr id="3" name="Содержимое 2"/>
          <p:cNvSpPr>
            <a:spLocks noGrp="1"/>
          </p:cNvSpPr>
          <p:nvPr>
            <p:ph idx="1"/>
          </p:nvPr>
        </p:nvSpPr>
        <p:spPr>
          <a:xfrm>
            <a:off x="0" y="1554163"/>
            <a:ext cx="9144000" cy="4999037"/>
          </a:xfrm>
          <a:blipFill>
            <a:blip r:embed="rId2"/>
            <a:tile tx="0" ty="0" sx="100000" sy="100000" flip="none" algn="tl"/>
          </a:blipFill>
        </p:spPr>
        <p:txBody>
          <a:bodyPr/>
          <a:lstStyle/>
          <a:p>
            <a:pPr lvl="1">
              <a:lnSpc>
                <a:spcPct val="150000"/>
              </a:lnSpc>
              <a:buClr>
                <a:schemeClr val="accent1">
                  <a:lumMod val="10000"/>
                </a:schemeClr>
              </a:buClr>
              <a:buFont typeface="Arial" pitchFamily="34" charset="0"/>
              <a:buChar char="•"/>
              <a:defRPr/>
            </a:pPr>
            <a:r>
              <a:rPr lang="ru-RU" b="1" i="1" dirty="0" smtClean="0"/>
              <a:t>теоретический</a:t>
            </a:r>
            <a:r>
              <a:rPr lang="ru-RU" b="1" dirty="0" smtClean="0"/>
              <a:t>: </a:t>
            </a:r>
            <a:r>
              <a:rPr lang="ru-RU" dirty="0" smtClean="0">
                <a:solidFill>
                  <a:srgbClr val="002060"/>
                </a:solidFill>
              </a:rPr>
              <a:t>изучение и анализ научно-публицистической литературы и </a:t>
            </a:r>
            <a:r>
              <a:rPr lang="ru-RU" dirty="0" err="1" smtClean="0">
                <a:solidFill>
                  <a:srgbClr val="002060"/>
                </a:solidFill>
              </a:rPr>
              <a:t>Интернет-источников</a:t>
            </a:r>
            <a:endParaRPr lang="ru-RU" dirty="0" smtClean="0">
              <a:solidFill>
                <a:srgbClr val="002060"/>
              </a:solidFill>
            </a:endParaRPr>
          </a:p>
          <a:p>
            <a:pPr lvl="1">
              <a:lnSpc>
                <a:spcPct val="150000"/>
              </a:lnSpc>
              <a:buClr>
                <a:schemeClr val="accent1">
                  <a:lumMod val="10000"/>
                </a:schemeClr>
              </a:buClr>
              <a:buFont typeface="Arial" pitchFamily="34" charset="0"/>
              <a:buChar char="•"/>
              <a:defRPr/>
            </a:pPr>
            <a:r>
              <a:rPr lang="ru-RU" b="1" i="1" dirty="0" smtClean="0"/>
              <a:t>эмпирический</a:t>
            </a:r>
            <a:r>
              <a:rPr lang="ru-RU" dirty="0" smtClean="0"/>
              <a:t>: </a:t>
            </a:r>
          </a:p>
          <a:p>
            <a:pPr lvl="2">
              <a:lnSpc>
                <a:spcPct val="150000"/>
              </a:lnSpc>
              <a:buClr>
                <a:schemeClr val="accent1">
                  <a:lumMod val="10000"/>
                </a:schemeClr>
              </a:buClr>
              <a:buFont typeface="Arial" pitchFamily="34" charset="0"/>
              <a:buChar char="•"/>
              <a:defRPr/>
            </a:pPr>
            <a:r>
              <a:rPr lang="ru-RU" dirty="0" smtClean="0">
                <a:solidFill>
                  <a:srgbClr val="002060"/>
                </a:solidFill>
              </a:rPr>
              <a:t>Эксперимент</a:t>
            </a:r>
          </a:p>
          <a:p>
            <a:pPr lvl="2">
              <a:lnSpc>
                <a:spcPct val="150000"/>
              </a:lnSpc>
              <a:buClr>
                <a:schemeClr val="accent1">
                  <a:lumMod val="10000"/>
                </a:schemeClr>
              </a:buClr>
              <a:buFont typeface="Arial" pitchFamily="34" charset="0"/>
              <a:buChar char="•"/>
              <a:defRPr/>
            </a:pPr>
            <a:r>
              <a:rPr lang="ru-RU" dirty="0" smtClean="0">
                <a:solidFill>
                  <a:srgbClr val="002060"/>
                </a:solidFill>
              </a:rPr>
              <a:t>Анкетирование </a:t>
            </a:r>
          </a:p>
          <a:p>
            <a:pPr lvl="2">
              <a:lnSpc>
                <a:spcPct val="150000"/>
              </a:lnSpc>
              <a:buClr>
                <a:schemeClr val="accent1">
                  <a:lumMod val="10000"/>
                </a:schemeClr>
              </a:buClr>
              <a:buFont typeface="Arial" pitchFamily="34" charset="0"/>
              <a:buChar char="•"/>
              <a:defRPr/>
            </a:pPr>
            <a:r>
              <a:rPr lang="ru-RU" dirty="0" smtClean="0">
                <a:solidFill>
                  <a:srgbClr val="002060"/>
                </a:solidFill>
              </a:rPr>
              <a:t>Статистико-математические методы обработки данных</a:t>
            </a:r>
          </a:p>
          <a:p>
            <a:pPr>
              <a:buFont typeface="Wingdings 2" pitchFamily="18" charset="2"/>
              <a:buNone/>
              <a:defRPr/>
            </a:pPr>
            <a:endParaRPr lang="ru-RU" dirty="0"/>
          </a:p>
        </p:txBody>
      </p:sp>
      <p:pic>
        <p:nvPicPr>
          <p:cNvPr id="22532" name="Picture 5" descr="C:\Documents and Settings\root\Мои документы\Мои рисунки\рисунки_анимация  для сайта\knigi1\книги1\5f8350820dd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992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838200"/>
          </a:xfrm>
        </p:spPr>
        <p:txBody>
          <a:bodyPr/>
          <a:lstStyle/>
          <a:p>
            <a:pPr>
              <a:defRPr/>
            </a:pPr>
            <a:r>
              <a:rPr lang="ru-RU" dirty="0" smtClean="0"/>
              <a:t>Оценка состояния ВНС</a:t>
            </a:r>
            <a:endParaRPr lang="ru-RU" dirty="0"/>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373" t="20380" r="23483" b="14803"/>
          <a:stretch>
            <a:fillRect/>
          </a:stretch>
        </p:blipFill>
        <p:spPr>
          <a:xfrm>
            <a:off x="228600" y="990600"/>
            <a:ext cx="4724400" cy="5867400"/>
          </a:xfrm>
          <a:noFill/>
          <a:ln>
            <a:solidFill>
              <a:schemeClr val="tx1"/>
            </a:solidFill>
            <a:miter lim="800000"/>
            <a:headEnd/>
            <a:tailEnd/>
          </a:ln>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l="39899" t="20380" r="26009" b="59418"/>
          <a:stretch>
            <a:fillRect/>
          </a:stretch>
        </p:blipFill>
        <p:spPr bwMode="auto">
          <a:xfrm>
            <a:off x="2133600" y="990600"/>
            <a:ext cx="668655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76800" y="4191000"/>
            <a:ext cx="4267200" cy="1200150"/>
          </a:xfrm>
          <a:prstGeom prst="rect">
            <a:avLst/>
          </a:prstGeom>
          <a:blipFill>
            <a:blip r:embed="rId3"/>
            <a:tile tx="0" ty="0" sx="100000" sy="100000" flip="none" algn="tl"/>
          </a:blipFill>
        </p:spPr>
        <p:txBody>
          <a:bodyPr>
            <a:spAutoFit/>
          </a:bodyPr>
          <a:lstStyle/>
          <a:p>
            <a:pPr algn="ctr">
              <a:defRPr/>
            </a:pPr>
            <a:r>
              <a:rPr lang="ru-RU" sz="2400" b="1" dirty="0">
                <a:solidFill>
                  <a:schemeClr val="accent1">
                    <a:lumMod val="10000"/>
                  </a:schemeClr>
                </a:solidFill>
              </a:rPr>
              <a:t>В случае положительного ответа – баллы суммируются</a:t>
            </a:r>
          </a:p>
        </p:txBody>
      </p:sp>
      <p:sp>
        <p:nvSpPr>
          <p:cNvPr id="6" name="TextBox 5"/>
          <p:cNvSpPr txBox="1"/>
          <p:nvPr/>
        </p:nvSpPr>
        <p:spPr>
          <a:xfrm>
            <a:off x="4648200" y="5657850"/>
            <a:ext cx="4495800" cy="1200150"/>
          </a:xfrm>
          <a:prstGeom prst="rect">
            <a:avLst/>
          </a:prstGeom>
          <a:blipFill>
            <a:blip r:embed="rId3"/>
            <a:tile tx="0" ty="0" sx="100000" sy="100000" flip="none" algn="tl"/>
          </a:blipFill>
        </p:spPr>
        <p:txBody>
          <a:bodyPr>
            <a:spAutoFit/>
          </a:bodyPr>
          <a:lstStyle/>
          <a:p>
            <a:pPr algn="ctr">
              <a:defRPr/>
            </a:pPr>
            <a:r>
              <a:rPr lang="el-GR" sz="2400" b="1" dirty="0">
                <a:solidFill>
                  <a:schemeClr val="accent1">
                    <a:lumMod val="10000"/>
                  </a:schemeClr>
                </a:solidFill>
              </a:rPr>
              <a:t>Σ</a:t>
            </a:r>
            <a:r>
              <a:rPr lang="en-US" sz="2400" b="1" dirty="0">
                <a:solidFill>
                  <a:schemeClr val="accent1">
                    <a:lumMod val="10000"/>
                  </a:schemeClr>
                </a:solidFill>
              </a:rPr>
              <a:t> &lt; 15 </a:t>
            </a:r>
            <a:r>
              <a:rPr lang="ru-RU" sz="2400" b="1" dirty="0">
                <a:solidFill>
                  <a:schemeClr val="accent1">
                    <a:lumMod val="10000"/>
                  </a:schemeClr>
                </a:solidFill>
              </a:rPr>
              <a:t>здоров,</a:t>
            </a:r>
          </a:p>
          <a:p>
            <a:pPr algn="ctr">
              <a:defRPr/>
            </a:pPr>
            <a:r>
              <a:rPr lang="ru-RU" sz="2400" b="1" dirty="0">
                <a:solidFill>
                  <a:schemeClr val="accent1">
                    <a:lumMod val="10000"/>
                  </a:schemeClr>
                </a:solidFill>
              </a:rPr>
              <a:t>Иначе – можно говорить о наличии ВСД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686800" cy="685800"/>
          </a:xfrm>
        </p:spPr>
        <p:txBody>
          <a:bodyPr/>
          <a:lstStyle/>
          <a:p>
            <a:pPr>
              <a:defRPr/>
            </a:pPr>
            <a:r>
              <a:rPr lang="ru-RU" dirty="0" smtClean="0"/>
              <a:t>Оценка состояния ВНС</a:t>
            </a:r>
            <a:endParaRPr lang="ru-RU" dirty="0"/>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l="27499" t="14166" r="14375" b="19167"/>
          <a:stretch>
            <a:fillRect/>
          </a:stretch>
        </p:blipFill>
        <p:spPr bwMode="auto">
          <a:xfrm>
            <a:off x="990600" y="685800"/>
            <a:ext cx="6858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838200"/>
          </a:xfrm>
        </p:spPr>
        <p:txBody>
          <a:bodyPr/>
          <a:lstStyle/>
          <a:p>
            <a:pPr>
              <a:defRPr/>
            </a:pPr>
            <a:r>
              <a:rPr lang="ru-RU" dirty="0" smtClean="0"/>
              <a:t>Оценка состояния ВНС</a:t>
            </a:r>
            <a:endParaRPr lang="ru-RU" dirty="0"/>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39" t="33649" r="26970" b="35887"/>
          <a:stretch>
            <a:fillRect/>
          </a:stretch>
        </p:blipFill>
        <p:spPr>
          <a:xfrm>
            <a:off x="457200" y="990600"/>
            <a:ext cx="5638800" cy="3060700"/>
          </a:xfrm>
          <a:noFill/>
          <a:ln>
            <a:solidFill>
              <a:schemeClr val="tx1"/>
            </a:solidFill>
            <a:miter lim="800000"/>
            <a:headEnd/>
            <a:tailEnd/>
          </a:ln>
        </p:spPr>
      </p:pic>
      <p:graphicFrame>
        <p:nvGraphicFramePr>
          <p:cNvPr id="7" name="Содержимое 4"/>
          <p:cNvGraphicFramePr>
            <a:graphicFrameLocks/>
          </p:cNvGraphicFramePr>
          <p:nvPr/>
        </p:nvGraphicFramePr>
        <p:xfrm>
          <a:off x="3352800" y="4419600"/>
          <a:ext cx="4876800" cy="2225676"/>
        </p:xfrm>
        <a:graphic>
          <a:graphicData uri="http://schemas.openxmlformats.org/drawingml/2006/table">
            <a:tbl>
              <a:tblPr firstRow="1" bandRow="1">
                <a:tableStyleId>{912C8C85-51F0-491E-9774-3900AFEF0FD7}</a:tableStyleId>
              </a:tblPr>
              <a:tblGrid>
                <a:gridCol w="2786744"/>
                <a:gridCol w="2090056"/>
              </a:tblGrid>
              <a:tr h="370946">
                <a:tc gridSpan="2">
                  <a:txBody>
                    <a:bodyPr/>
                    <a:lstStyle/>
                    <a:p>
                      <a:pPr algn="ctr">
                        <a:spcAft>
                          <a:spcPts val="0"/>
                        </a:spcAft>
                      </a:pPr>
                      <a:r>
                        <a:rPr lang="ru-RU" sz="2400" dirty="0">
                          <a:solidFill>
                            <a:schemeClr val="bg2">
                              <a:lumMod val="25000"/>
                            </a:schemeClr>
                          </a:solidFill>
                        </a:rPr>
                        <a:t>Статистические характеристики</a:t>
                      </a:r>
                      <a:endParaRPr lang="ru-RU" sz="2400" dirty="0">
                        <a:solidFill>
                          <a:schemeClr val="bg2">
                            <a:lumMod val="25000"/>
                          </a:schemeClr>
                        </a:solidFill>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ru-RU"/>
                    </a:p>
                  </a:txBody>
                  <a:tcPr/>
                </a:tc>
              </a:tr>
              <a:tr h="370946">
                <a:tc>
                  <a:txBody>
                    <a:bodyPr/>
                    <a:lstStyle/>
                    <a:p>
                      <a:pPr>
                        <a:spcAft>
                          <a:spcPts val="0"/>
                        </a:spcAft>
                      </a:pPr>
                      <a:r>
                        <a:rPr lang="ru-RU" sz="2400" dirty="0" err="1"/>
                        <a:t>min</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ru-RU" sz="2400" dirty="0"/>
                        <a:t>3</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70946">
                <a:tc>
                  <a:txBody>
                    <a:bodyPr/>
                    <a:lstStyle/>
                    <a:p>
                      <a:pPr>
                        <a:spcAft>
                          <a:spcPts val="0"/>
                        </a:spcAft>
                      </a:pPr>
                      <a:r>
                        <a:rPr lang="ru-RU" sz="2400"/>
                        <a:t> max</a:t>
                      </a:r>
                      <a:endParaRPr lang="ru-RU" sz="240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ru-RU" sz="2400" dirty="0"/>
                        <a:t>47</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70946">
                <a:tc>
                  <a:txBody>
                    <a:bodyPr/>
                    <a:lstStyle/>
                    <a:p>
                      <a:pPr>
                        <a:spcAft>
                          <a:spcPts val="0"/>
                        </a:spcAft>
                      </a:pPr>
                      <a:r>
                        <a:rPr lang="ru-RU" sz="2400" dirty="0" smtClean="0"/>
                        <a:t>размах </a:t>
                      </a:r>
                      <a:r>
                        <a:rPr lang="ru-RU" sz="2400" dirty="0"/>
                        <a:t>ряда</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ru-RU" sz="2400" dirty="0"/>
                        <a:t>44</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70946">
                <a:tc>
                  <a:txBody>
                    <a:bodyPr/>
                    <a:lstStyle/>
                    <a:p>
                      <a:pPr>
                        <a:spcAft>
                          <a:spcPts val="0"/>
                        </a:spcAft>
                      </a:pPr>
                      <a:r>
                        <a:rPr lang="ru-RU" sz="2400"/>
                        <a:t>мода ряда</a:t>
                      </a:r>
                      <a:endParaRPr lang="ru-RU" sz="240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ru-RU" sz="2400" dirty="0"/>
                        <a:t>10</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70946">
                <a:tc>
                  <a:txBody>
                    <a:bodyPr/>
                    <a:lstStyle/>
                    <a:p>
                      <a:pPr>
                        <a:spcAft>
                          <a:spcPts val="0"/>
                        </a:spcAft>
                      </a:pPr>
                      <a:r>
                        <a:rPr lang="ru-RU" sz="2400"/>
                        <a:t>mediana</a:t>
                      </a:r>
                      <a:endParaRPr lang="ru-RU" sz="240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algn="r">
                        <a:spcAft>
                          <a:spcPts val="0"/>
                        </a:spcAft>
                      </a:pPr>
                      <a:r>
                        <a:rPr lang="ru-RU" sz="2400" dirty="0"/>
                        <a:t>20</a:t>
                      </a:r>
                      <a:endParaRPr lang="ru-RU" sz="2400" dirty="0">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0" y="381000"/>
            <a:ext cx="3429000" cy="838200"/>
          </a:xfrm>
        </p:spPr>
        <p:txBody>
          <a:bodyPr>
            <a:normAutofit fontScale="90000"/>
          </a:bodyPr>
          <a:lstStyle/>
          <a:p>
            <a:pPr algn="ctr" eaLnBrk="1" fontAlgn="auto" hangingPunct="1">
              <a:spcAft>
                <a:spcPts val="0"/>
              </a:spcAft>
              <a:defRPr/>
            </a:pPr>
            <a:r>
              <a:rPr lang="ru-RU" sz="4000" dirty="0" smtClean="0"/>
              <a:t>Определение ИВТ</a:t>
            </a:r>
          </a:p>
        </p:txBody>
      </p:sp>
      <p:pic>
        <p:nvPicPr>
          <p:cNvPr id="26627" name="Содержимое 4" descr="Безымянный.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228600"/>
            <a:ext cx="2605088" cy="3581400"/>
          </a:xfrm>
          <a:ln>
            <a:solidFill>
              <a:schemeClr val="tx1"/>
            </a:solidFill>
            <a:miter lim="800000"/>
            <a:headEnd/>
            <a:tailEnd/>
          </a:ln>
        </p:spPr>
      </p:pic>
      <p:graphicFrame>
        <p:nvGraphicFramePr>
          <p:cNvPr id="4" name="Таблица 3"/>
          <p:cNvGraphicFramePr>
            <a:graphicFrameLocks noGrp="1"/>
          </p:cNvGraphicFramePr>
          <p:nvPr/>
        </p:nvGraphicFramePr>
        <p:xfrm>
          <a:off x="228600" y="4876800"/>
          <a:ext cx="8686800" cy="1463676"/>
        </p:xfrm>
        <a:graphic>
          <a:graphicData uri="http://schemas.openxmlformats.org/drawingml/2006/table">
            <a:tbl>
              <a:tblPr/>
              <a:tblGrid>
                <a:gridCol w="2384425"/>
                <a:gridCol w="2997200"/>
                <a:gridCol w="3305175"/>
              </a:tblGrid>
              <a:tr h="487892">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Тип исходного вегетативного тонуса</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Количество набранных </a:t>
                      </a:r>
                      <a:br>
                        <a:rPr kumimoji="0" lang="ru-RU" sz="1600" b="1" i="0" u="none" strike="noStrike" cap="none" normalizeH="0" baseline="0" smtClean="0">
                          <a:ln>
                            <a:noFill/>
                          </a:ln>
                          <a:solidFill>
                            <a:schemeClr val="tx1"/>
                          </a:solidFill>
                          <a:effectLst/>
                          <a:latin typeface="Times New Roman" pitchFamily="18" charset="0"/>
                          <a:cs typeface="Times New Roman" pitchFamily="18" charset="0"/>
                        </a:rPr>
                      </a:b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ваготонических признаков</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Количество набранных симпатикотонических признаков</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243946">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Ваготонический</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Более 4</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Менее 2</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243946">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Симпатикотонический</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Не более 4</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Более 2</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243946">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Нормотонический</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Менее 4</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Менее 2</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243946">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Смешанный</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Более 4</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47625"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Более 2</a:t>
                      </a:r>
                    </a:p>
                  </a:txBody>
                  <a:tcPr marL="66819" marR="668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bl>
          </a:graphicData>
        </a:graphic>
      </p:graphicFrame>
      <p:sp>
        <p:nvSpPr>
          <p:cNvPr id="25604" name="Rectangle 4"/>
          <p:cNvSpPr>
            <a:spLocks noChangeArrowheads="1"/>
          </p:cNvSpPr>
          <p:nvPr/>
        </p:nvSpPr>
        <p:spPr bwMode="auto">
          <a:xfrm>
            <a:off x="838200" y="4267200"/>
            <a:ext cx="7696200" cy="400050"/>
          </a:xfrm>
          <a:prstGeom prst="rect">
            <a:avLst/>
          </a:prstGeom>
          <a:blipFill dpi="0" rotWithShape="1">
            <a:blip r:embed="rId4"/>
            <a:srcRect/>
            <a:tile tx="0" ty="0" sx="100000" sy="100000" flip="none" algn="tl"/>
          </a:blipFill>
          <a:ln w="9525">
            <a:solidFill>
              <a:schemeClr val="tx1"/>
            </a:solidFill>
            <a:miter lim="800000"/>
            <a:headEnd/>
            <a:tailEnd/>
          </a:ln>
        </p:spPr>
        <p:txBody>
          <a:bodyPr anchor="ctr">
            <a:spAutoFit/>
          </a:bodyPr>
          <a:lstStyle>
            <a:lvl1pPr indent="403225"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sz="2000" b="1">
                <a:cs typeface="Times New Roman" pitchFamily="18" charset="0"/>
              </a:rPr>
              <a:t>Схема для оценки исходного вегетативного  тонуса</a:t>
            </a:r>
            <a:endParaRPr lang="ru-RU" altLang="ru-RU" sz="2000"/>
          </a:p>
        </p:txBody>
      </p:sp>
      <p:pic>
        <p:nvPicPr>
          <p:cNvPr id="6" name="Содержимое 4" descr="Безымянный.JPG"/>
          <p:cNvPicPr>
            <a:picLocks noChangeAspect="1"/>
          </p:cNvPicPr>
          <p:nvPr/>
        </p:nvPicPr>
        <p:blipFill>
          <a:blip r:embed="rId3">
            <a:extLst>
              <a:ext uri="{28A0092B-C50C-407E-A947-70E740481C1C}">
                <a14:useLocalDpi xmlns:a14="http://schemas.microsoft.com/office/drawing/2010/main" val="0"/>
              </a:ext>
            </a:extLst>
          </a:blip>
          <a:srcRect r="-1234" b="65874"/>
          <a:stretch>
            <a:fillRect/>
          </a:stretch>
        </p:blipFill>
        <p:spPr bwMode="auto">
          <a:xfrm>
            <a:off x="304800" y="1143000"/>
            <a:ext cx="62484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p:cTn id="12" dur="1000" fill="hold"/>
                                        <p:tgtEl>
                                          <p:spTgt spid="25604"/>
                                        </p:tgtEl>
                                        <p:attrNameLst>
                                          <p:attrName>ppt_w</p:attrName>
                                        </p:attrNameLst>
                                      </p:cBhvr>
                                      <p:tavLst>
                                        <p:tav tm="0">
                                          <p:val>
                                            <p:strVal val="#ppt_w*0.70"/>
                                          </p:val>
                                        </p:tav>
                                        <p:tav tm="100000">
                                          <p:val>
                                            <p:strVal val="#ppt_w"/>
                                          </p:val>
                                        </p:tav>
                                      </p:tavLst>
                                    </p:anim>
                                    <p:anim calcmode="lin" valueType="num">
                                      <p:cBhvr>
                                        <p:cTn id="13" dur="1000" fill="hold"/>
                                        <p:tgtEl>
                                          <p:spTgt spid="25604"/>
                                        </p:tgtEl>
                                        <p:attrNameLst>
                                          <p:attrName>ppt_h</p:attrName>
                                        </p:attrNameLst>
                                      </p:cBhvr>
                                      <p:tavLst>
                                        <p:tav tm="0">
                                          <p:val>
                                            <p:strVal val="#ppt_h"/>
                                          </p:val>
                                        </p:tav>
                                        <p:tav tm="100000">
                                          <p:val>
                                            <p:strVal val="#ppt_h"/>
                                          </p:val>
                                        </p:tav>
                                      </p:tavLst>
                                    </p:anim>
                                    <p:animEffect transition="in" filter="fade">
                                      <p:cBhvr>
                                        <p:cTn id="14" dur="1000"/>
                                        <p:tgtEl>
                                          <p:spTgt spid="25604"/>
                                        </p:tgtEl>
                                      </p:cBhvr>
                                    </p:animEffect>
                                  </p:childTnLst>
                                </p:cTn>
                              </p:par>
                              <p:par>
                                <p:cTn id="15" presetID="5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4648200" cy="762000"/>
          </a:xfrm>
        </p:spPr>
        <p:txBody>
          <a:bodyPr/>
          <a:lstStyle/>
          <a:p>
            <a:pPr>
              <a:defRPr/>
            </a:pPr>
            <a:r>
              <a:rPr lang="ru-RU" dirty="0" smtClean="0"/>
              <a:t>Определение  ИВТ</a:t>
            </a:r>
            <a:endParaRPr lang="ru-RU" dirty="0"/>
          </a:p>
        </p:txBody>
      </p:sp>
      <p:pic>
        <p:nvPicPr>
          <p:cNvPr id="27651"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0624" t="18958" r="13898" b="15906"/>
          <a:stretch>
            <a:fillRect/>
          </a:stretch>
        </p:blipFill>
        <p:spPr>
          <a:xfrm>
            <a:off x="838200" y="762000"/>
            <a:ext cx="6750050" cy="59436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4648200" cy="762000"/>
          </a:xfrm>
        </p:spPr>
        <p:txBody>
          <a:bodyPr/>
          <a:lstStyle/>
          <a:p>
            <a:pPr>
              <a:defRPr/>
            </a:pPr>
            <a:r>
              <a:rPr lang="ru-RU" dirty="0" smtClean="0"/>
              <a:t>Определение  ИВТ</a:t>
            </a:r>
            <a:endParaRPr lang="ru-RU" dirty="0"/>
          </a:p>
        </p:txBody>
      </p:sp>
      <p:graphicFrame>
        <p:nvGraphicFramePr>
          <p:cNvPr id="10" name="Диаграмма 9"/>
          <p:cNvGraphicFramePr>
            <a:graphicFrameLocks/>
          </p:cNvGraphicFramePr>
          <p:nvPr/>
        </p:nvGraphicFramePr>
        <p:xfrm>
          <a:off x="0" y="1143000"/>
          <a:ext cx="8991600" cy="4352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1219200"/>
            <a:ext cx="8686800" cy="3429000"/>
          </a:xfrm>
          <a:blipFill>
            <a:blip r:embed="rId3"/>
            <a:tile tx="0" ty="0" sx="100000" sy="100000" flip="none" algn="tl"/>
          </a:blipFill>
        </p:spPr>
        <p:txBody>
          <a:bodyPr/>
          <a:lstStyle/>
          <a:p>
            <a:pPr algn="ctr" eaLnBrk="1" fontAlgn="auto" hangingPunct="1">
              <a:lnSpc>
                <a:spcPct val="150000"/>
              </a:lnSpc>
              <a:spcAft>
                <a:spcPts val="0"/>
              </a:spcAft>
              <a:defRPr/>
            </a:pPr>
            <a:r>
              <a:rPr lang="ru-RU" sz="2400" b="1" dirty="0" smtClean="0"/>
              <a:t>Исследовательская работа на тему:</a:t>
            </a:r>
            <a:br>
              <a:rPr lang="ru-RU" sz="2400" b="1" dirty="0" smtClean="0"/>
            </a:br>
            <a:r>
              <a:rPr lang="ru-RU" sz="4400" b="1" dirty="0" smtClean="0"/>
              <a:t>«</a:t>
            </a:r>
            <a:r>
              <a:rPr lang="ru-RU" sz="3200" b="1" dirty="0" smtClean="0"/>
              <a:t>тонус вегетативной нервной системы как один из факторов определения  уровня здоровья учащихся»</a:t>
            </a:r>
          </a:p>
        </p:txBody>
      </p:sp>
      <p:sp>
        <p:nvSpPr>
          <p:cNvPr id="5" name="Подзаголовок 4"/>
          <p:cNvSpPr>
            <a:spLocks noGrp="1"/>
          </p:cNvSpPr>
          <p:nvPr>
            <p:ph type="subTitle" idx="1"/>
          </p:nvPr>
        </p:nvSpPr>
        <p:spPr>
          <a:xfrm>
            <a:off x="457200" y="5029200"/>
            <a:ext cx="8458200" cy="914400"/>
          </a:xfrm>
        </p:spPr>
        <p:txBody>
          <a:bodyPr>
            <a:normAutofit/>
          </a:bodyPr>
          <a:lstStyle/>
          <a:p>
            <a:pPr eaLnBrk="1" fontAlgn="auto" hangingPunct="1">
              <a:spcAft>
                <a:spcPts val="0"/>
              </a:spcAft>
              <a:buFont typeface="Wingdings 2"/>
              <a:buNone/>
              <a:defRPr/>
            </a:pPr>
            <a:endParaRPr lang="ru-RU" dirty="0"/>
          </a:p>
        </p:txBody>
      </p:sp>
      <p:pic>
        <p:nvPicPr>
          <p:cNvPr id="11268" name="Picture 6" descr="C:\Documents and Settings\root\Рабочий стол\ВНС конференция-\100_2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9784">
            <a:off x="6324600" y="49530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Исследование вегетативных рефлексов</a:t>
            </a:r>
            <a:endParaRPr lang="ru-RU" dirty="0"/>
          </a:p>
        </p:txBody>
      </p:sp>
      <p:sp>
        <p:nvSpPr>
          <p:cNvPr id="3" name="Содержимое 2"/>
          <p:cNvSpPr>
            <a:spLocks noGrp="1"/>
          </p:cNvSpPr>
          <p:nvPr>
            <p:ph sz="half" idx="1"/>
          </p:nvPr>
        </p:nvSpPr>
        <p:spPr>
          <a:xfrm>
            <a:off x="152400" y="1600200"/>
            <a:ext cx="4191000" cy="2590800"/>
          </a:xfrm>
          <a:blipFill>
            <a:blip r:embed="rId3"/>
            <a:tile tx="0" ty="0" sx="100000" sy="100000" flip="none" algn="tl"/>
          </a:blipFill>
        </p:spPr>
        <p:txBody>
          <a:bodyPr/>
          <a:lstStyle/>
          <a:p>
            <a:pPr marL="88900" indent="-88900" algn="ctr">
              <a:defRPr/>
            </a:pPr>
            <a:r>
              <a:rPr lang="ru-RU" b="1" dirty="0" smtClean="0">
                <a:solidFill>
                  <a:schemeClr val="bg2">
                    <a:lumMod val="25000"/>
                  </a:schemeClr>
                </a:solidFill>
              </a:rPr>
              <a:t>Опыт №1 </a:t>
            </a:r>
          </a:p>
          <a:p>
            <a:pPr marL="88900" indent="-88900" algn="ctr">
              <a:defRPr/>
            </a:pPr>
            <a:r>
              <a:rPr lang="ru-RU" b="1" i="1" dirty="0" smtClean="0">
                <a:solidFill>
                  <a:schemeClr val="bg2">
                    <a:lumMod val="25000"/>
                  </a:schemeClr>
                </a:solidFill>
              </a:rPr>
              <a:t>Определение «вегетативного индекса» по </a:t>
            </a:r>
            <a:r>
              <a:rPr lang="ru-RU" b="1" i="1" dirty="0" err="1" smtClean="0">
                <a:solidFill>
                  <a:schemeClr val="bg2">
                    <a:lumMod val="25000"/>
                  </a:schemeClr>
                </a:solidFill>
              </a:rPr>
              <a:t>Кардю</a:t>
            </a:r>
            <a:r>
              <a:rPr lang="ru-RU" b="1" i="1" dirty="0" smtClean="0">
                <a:solidFill>
                  <a:schemeClr val="bg2">
                    <a:lumMod val="25000"/>
                  </a:schemeClr>
                </a:solidFill>
              </a:rPr>
              <a:t> (ВИ)</a:t>
            </a:r>
            <a:r>
              <a:rPr lang="ru-RU" b="1" dirty="0" smtClean="0"/>
              <a:t> </a:t>
            </a:r>
          </a:p>
          <a:p>
            <a:pPr algn="ctr">
              <a:buFont typeface="Wingdings 2" pitchFamily="18" charset="2"/>
              <a:buNone/>
              <a:defRPr/>
            </a:pPr>
            <a:r>
              <a:rPr lang="ru-RU" sz="3200" b="1" dirty="0" smtClean="0">
                <a:solidFill>
                  <a:srgbClr val="C00000"/>
                </a:solidFill>
              </a:rPr>
              <a:t>ВИ=(1 – Д / ЧП) * 100</a:t>
            </a:r>
          </a:p>
          <a:p>
            <a:pPr indent="917575">
              <a:buFont typeface="Wingdings 2" pitchFamily="18" charset="2"/>
              <a:buNone/>
              <a:defRPr/>
            </a:pPr>
            <a:endParaRPr lang="ru-RU" b="1" dirty="0"/>
          </a:p>
        </p:txBody>
      </p:sp>
      <p:pic>
        <p:nvPicPr>
          <p:cNvPr id="29700" name="Picture 6" descr="C:\Documents and Settings\root\Рабочий стол\ВНС конференция-\100_2235.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1524000"/>
            <a:ext cx="4343400" cy="3257550"/>
          </a:xfrm>
          <a:noFill/>
        </p:spPr>
      </p:pic>
      <p:sp>
        <p:nvSpPr>
          <p:cNvPr id="10" name="Прямоугольник 9"/>
          <p:cNvSpPr/>
          <p:nvPr/>
        </p:nvSpPr>
        <p:spPr>
          <a:xfrm>
            <a:off x="228600" y="4953000"/>
            <a:ext cx="8763000" cy="1557338"/>
          </a:xfrm>
          <a:prstGeom prst="rect">
            <a:avLst/>
          </a:prstGeom>
        </p:spPr>
        <p:txBody>
          <a:bodyPr>
            <a:spAutoFit/>
          </a:bodyPr>
          <a:lstStyle/>
          <a:p>
            <a:pPr marL="342900" indent="-74613" eaLnBrk="0" hangingPunct="0">
              <a:spcBef>
                <a:spcPct val="20000"/>
              </a:spcBef>
              <a:buClr>
                <a:srgbClr val="DDE9EC"/>
              </a:buClr>
              <a:buSzPct val="70000"/>
              <a:defRPr/>
            </a:pPr>
            <a:r>
              <a:rPr lang="ru-RU" sz="2800" b="1" dirty="0">
                <a:solidFill>
                  <a:srgbClr val="464653"/>
                </a:solidFill>
                <a:latin typeface="Franklin Gothic Book"/>
                <a:cs typeface="+mn-cs"/>
              </a:rPr>
              <a:t>ВИ &gt;0 – преобладание возбуждающих влияний (СП)</a:t>
            </a:r>
          </a:p>
          <a:p>
            <a:pPr marL="342900" indent="-74613" eaLnBrk="0" hangingPunct="0">
              <a:spcBef>
                <a:spcPct val="20000"/>
              </a:spcBef>
              <a:buClr>
                <a:srgbClr val="DDE9EC"/>
              </a:buClr>
              <a:buSzPct val="70000"/>
              <a:defRPr/>
            </a:pPr>
            <a:r>
              <a:rPr lang="ru-RU" sz="2800" b="1" dirty="0">
                <a:solidFill>
                  <a:srgbClr val="464653"/>
                </a:solidFill>
                <a:latin typeface="Franklin Gothic Book"/>
                <a:cs typeface="+mn-cs"/>
              </a:rPr>
              <a:t>ВИ&lt;0  - преобладание тормозных  (ПС) </a:t>
            </a:r>
          </a:p>
          <a:p>
            <a:pPr marL="342900" indent="-74613" eaLnBrk="0" hangingPunct="0">
              <a:spcBef>
                <a:spcPct val="20000"/>
              </a:spcBef>
              <a:buClr>
                <a:srgbClr val="DDE9EC"/>
              </a:buClr>
              <a:buSzPct val="70000"/>
              <a:defRPr/>
            </a:pPr>
            <a:r>
              <a:rPr lang="ru-RU" sz="2800" b="1" dirty="0">
                <a:solidFill>
                  <a:srgbClr val="464653"/>
                </a:solidFill>
                <a:latin typeface="Franklin Gothic Book"/>
                <a:cs typeface="+mn-cs"/>
              </a:rPr>
              <a:t>ВИ=0  - функциональное равновесие</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Исследование вегетативных рефлексов</a:t>
            </a:r>
            <a:endParaRPr lang="ru-RU" dirty="0"/>
          </a:p>
        </p:txBody>
      </p:sp>
      <p:sp>
        <p:nvSpPr>
          <p:cNvPr id="3" name="Содержимое 2"/>
          <p:cNvSpPr>
            <a:spLocks noGrp="1"/>
          </p:cNvSpPr>
          <p:nvPr>
            <p:ph sz="half" idx="1"/>
          </p:nvPr>
        </p:nvSpPr>
        <p:spPr>
          <a:xfrm>
            <a:off x="0" y="1447800"/>
            <a:ext cx="4800600" cy="2819400"/>
          </a:xfrm>
          <a:blipFill>
            <a:blip r:embed="rId3"/>
            <a:tile tx="0" ty="0" sx="100000" sy="100000" flip="none" algn="tl"/>
          </a:blipFill>
        </p:spPr>
        <p:txBody>
          <a:bodyPr/>
          <a:lstStyle/>
          <a:p>
            <a:pPr marL="88900" indent="-88900" algn="ctr">
              <a:defRPr/>
            </a:pPr>
            <a:r>
              <a:rPr lang="ru-RU" b="1" dirty="0" smtClean="0">
                <a:solidFill>
                  <a:schemeClr val="bg2">
                    <a:lumMod val="25000"/>
                  </a:schemeClr>
                </a:solidFill>
              </a:rPr>
              <a:t>Опыт № 2</a:t>
            </a:r>
          </a:p>
          <a:p>
            <a:pPr marL="88900" indent="-88900" algn="ctr">
              <a:defRPr/>
            </a:pPr>
            <a:r>
              <a:rPr lang="ru-RU" b="1" dirty="0" smtClean="0"/>
              <a:t>Проба «сидя-стоя» (ИСС) (Н. Е. Тесленко) </a:t>
            </a:r>
            <a:endParaRPr lang="ru-RU" dirty="0" smtClean="0"/>
          </a:p>
          <a:p>
            <a:pPr marL="0" indent="0">
              <a:defRPr/>
            </a:pPr>
            <a:r>
              <a:rPr lang="ru-RU" sz="3200" b="1" dirty="0" smtClean="0">
                <a:solidFill>
                  <a:srgbClr val="C00000"/>
                </a:solidFill>
                <a:latin typeface="Tahoma" pitchFamily="34" charset="0"/>
                <a:cs typeface="Arial" charset="0"/>
              </a:rPr>
              <a:t> </a:t>
            </a:r>
            <a:r>
              <a:rPr lang="ru-RU" sz="3200" b="1" dirty="0" err="1" smtClean="0">
                <a:solidFill>
                  <a:srgbClr val="C00000"/>
                </a:solidFill>
                <a:latin typeface="Tahoma" pitchFamily="34" charset="0"/>
                <a:cs typeface="Arial" charset="0"/>
              </a:rPr>
              <a:t>ЧПстоя</a:t>
            </a:r>
            <a:r>
              <a:rPr lang="ru-RU" sz="3200" b="1" dirty="0" smtClean="0">
                <a:solidFill>
                  <a:srgbClr val="C00000"/>
                </a:solidFill>
                <a:latin typeface="Tahoma" pitchFamily="34" charset="0"/>
                <a:cs typeface="Arial" charset="0"/>
              </a:rPr>
              <a:t> – </a:t>
            </a:r>
            <a:r>
              <a:rPr lang="ru-RU" sz="3200" b="1" dirty="0" err="1" smtClean="0">
                <a:solidFill>
                  <a:srgbClr val="C00000"/>
                </a:solidFill>
                <a:latin typeface="Tahoma" pitchFamily="34" charset="0"/>
                <a:cs typeface="Arial" charset="0"/>
              </a:rPr>
              <a:t>ЧПсидя</a:t>
            </a:r>
            <a:r>
              <a:rPr lang="ru-RU" sz="3200" b="1" dirty="0" smtClean="0">
                <a:solidFill>
                  <a:srgbClr val="C00000"/>
                </a:solidFill>
                <a:latin typeface="Tahoma" pitchFamily="34" charset="0"/>
                <a:cs typeface="Arial" charset="0"/>
              </a:rPr>
              <a:t> =</a:t>
            </a:r>
          </a:p>
          <a:p>
            <a:pPr marL="88900" indent="-88900" algn="ctr">
              <a:defRPr/>
            </a:pPr>
            <a:r>
              <a:rPr lang="ru-RU" sz="3200" b="1" dirty="0" smtClean="0">
                <a:solidFill>
                  <a:srgbClr val="C00000"/>
                </a:solidFill>
                <a:latin typeface="Tahoma" pitchFamily="34" charset="0"/>
                <a:cs typeface="Arial" charset="0"/>
              </a:rPr>
              <a:t>= Разница</a:t>
            </a:r>
          </a:p>
          <a:p>
            <a:pPr indent="917575">
              <a:buFont typeface="Wingdings 2" pitchFamily="18" charset="2"/>
              <a:buNone/>
              <a:defRPr/>
            </a:pPr>
            <a:endParaRPr lang="ru-RU" b="1" dirty="0"/>
          </a:p>
        </p:txBody>
      </p:sp>
      <p:sp>
        <p:nvSpPr>
          <p:cNvPr id="30724" name="Прямоугольник 9"/>
          <p:cNvSpPr>
            <a:spLocks noChangeArrowheads="1"/>
          </p:cNvSpPr>
          <p:nvPr/>
        </p:nvSpPr>
        <p:spPr bwMode="auto">
          <a:xfrm>
            <a:off x="0" y="4979988"/>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358775"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spcBef>
                <a:spcPct val="20000"/>
              </a:spcBef>
              <a:buClr>
                <a:srgbClr val="DDE9EC"/>
              </a:buClr>
              <a:buSzPct val="70000"/>
            </a:pPr>
            <a:r>
              <a:rPr lang="ru-RU" altLang="ru-RU" sz="2800">
                <a:solidFill>
                  <a:srgbClr val="464653"/>
                </a:solidFill>
                <a:latin typeface="Franklin Gothic Book" pitchFamily="34" charset="0"/>
              </a:rPr>
              <a:t>Табл. (для мужчин, женщин – пересечение строки </a:t>
            </a:r>
            <a:r>
              <a:rPr lang="ru-RU" altLang="ru-RU" sz="2800" b="1">
                <a:solidFill>
                  <a:srgbClr val="464653"/>
                </a:solidFill>
                <a:latin typeface="Franklin Gothic Book" pitchFamily="34" charset="0"/>
              </a:rPr>
              <a:t>«пульс сидя</a:t>
            </a:r>
            <a:r>
              <a:rPr lang="ru-RU" altLang="ru-RU" sz="2800">
                <a:solidFill>
                  <a:srgbClr val="464653"/>
                </a:solidFill>
                <a:latin typeface="Franklin Gothic Book" pitchFamily="34" charset="0"/>
              </a:rPr>
              <a:t>» со столбцом – </a:t>
            </a:r>
            <a:r>
              <a:rPr lang="ru-RU" altLang="ru-RU" sz="2800" b="1">
                <a:solidFill>
                  <a:srgbClr val="464653"/>
                </a:solidFill>
                <a:latin typeface="Franklin Gothic Book" pitchFamily="34" charset="0"/>
              </a:rPr>
              <a:t>«изменение пульса в позе стоя»</a:t>
            </a:r>
            <a:r>
              <a:rPr lang="ru-RU" altLang="ru-RU" sz="3200" b="1">
                <a:solidFill>
                  <a:srgbClr val="C00000"/>
                </a:solidFill>
              </a:rPr>
              <a:t>  - индекс (ИСС)</a:t>
            </a:r>
            <a:r>
              <a:rPr lang="ru-RU" altLang="ru-RU" sz="2800" b="1">
                <a:solidFill>
                  <a:srgbClr val="464653"/>
                </a:solidFill>
                <a:latin typeface="Franklin Gothic Book" pitchFamily="34" charset="0"/>
              </a:rPr>
              <a:t>, характеризующий тонус ВНС</a:t>
            </a:r>
            <a:endParaRPr lang="ru-RU" altLang="ru-RU" sz="3200" b="1">
              <a:solidFill>
                <a:srgbClr val="C00000"/>
              </a:solidFill>
            </a:endParaRPr>
          </a:p>
        </p:txBody>
      </p:sp>
      <p:pic>
        <p:nvPicPr>
          <p:cNvPr id="30725" name="Picture 2" descr="C:\Documents and Settings\root\Рабочий стол\ВНС конференция-\100_2238.JPG"/>
          <p:cNvPicPr>
            <a:picLocks noGrp="1" noChangeAspect="1" noChangeArrowheads="1"/>
          </p:cNvPicPr>
          <p:nvPr>
            <p:ph sz="half" idx="2"/>
          </p:nvPr>
        </p:nvPicPr>
        <p:blipFill>
          <a:blip r:embed="rId4">
            <a:lum bright="10000"/>
            <a:extLst>
              <a:ext uri="{28A0092B-C50C-407E-A947-70E740481C1C}">
                <a14:useLocalDpi xmlns:a14="http://schemas.microsoft.com/office/drawing/2010/main" val="0"/>
              </a:ext>
            </a:extLst>
          </a:blip>
          <a:srcRect/>
          <a:stretch>
            <a:fillRect/>
          </a:stretch>
        </p:blipFill>
        <p:spPr>
          <a:xfrm>
            <a:off x="4572000" y="1295400"/>
            <a:ext cx="4343400" cy="32575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b="1" dirty="0" err="1" smtClean="0"/>
              <a:t>Индексовая</a:t>
            </a:r>
            <a:r>
              <a:rPr lang="ru-RU" b="1" dirty="0" smtClean="0"/>
              <a:t> оценка результатов пробы «сидя-стоя»</a:t>
            </a:r>
            <a:r>
              <a:rPr lang="ru-RU" dirty="0" smtClean="0"/>
              <a:t/>
            </a:r>
            <a:br>
              <a:rPr lang="ru-RU" dirty="0" smtClean="0"/>
            </a:br>
            <a:endParaRPr lang="ru-RU" dirty="0"/>
          </a:p>
        </p:txBody>
      </p:sp>
      <p:pic>
        <p:nvPicPr>
          <p:cNvPr id="102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373" t="14487" r="24747" b="16486"/>
          <a:stretch>
            <a:fillRect/>
          </a:stretch>
        </p:blipFill>
        <p:spPr>
          <a:xfrm>
            <a:off x="2286000" y="1219200"/>
            <a:ext cx="3987800" cy="5451475"/>
          </a:xfrm>
          <a:noFill/>
          <a:ln>
            <a:solidFill>
              <a:schemeClr val="tx1"/>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1026" name="Ink 3"/>
              <p14:cNvContentPartPr>
                <a14:cpLocks xmlns:a14="http://schemas.microsoft.com/office/drawing/2010/main" noRot="1" noChangeAspect="1" noEditPoints="1" noChangeArrowheads="1" noChangeShapeType="1"/>
              </p14:cNvContentPartPr>
              <p14:nvPr/>
            </p14:nvContentPartPr>
            <p14:xfrm>
              <a:off x="2851150" y="1992313"/>
              <a:ext cx="785813" cy="765175"/>
            </p14:xfrm>
          </p:contentPart>
        </mc:Choice>
        <mc:Fallback xmlns="">
          <p:pic>
            <p:nvPicPr>
              <p:cNvPr id="1026" name="Ink 3"/>
              <p:cNvPicPr>
                <a:picLocks noRot="1" noChangeAspect="1" noEditPoints="1" noChangeArrowheads="1" noChangeShapeType="1"/>
              </p:cNvPicPr>
              <p:nvPr/>
            </p:nvPicPr>
            <p:blipFill>
              <a:blip r:embed="rId4"/>
              <a:stretch>
                <a:fillRect/>
              </a:stretch>
            </p:blipFill>
            <p:spPr>
              <a:xfrm>
                <a:off x="2841791" y="1982951"/>
                <a:ext cx="804531" cy="78389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Исследование вегетативных рефлексов</a:t>
            </a:r>
            <a:endParaRPr lang="ru-RU" dirty="0"/>
          </a:p>
        </p:txBody>
      </p:sp>
      <p:sp>
        <p:nvSpPr>
          <p:cNvPr id="3" name="Содержимое 2"/>
          <p:cNvSpPr>
            <a:spLocks noGrp="1"/>
          </p:cNvSpPr>
          <p:nvPr>
            <p:ph sz="half" idx="1"/>
          </p:nvPr>
        </p:nvSpPr>
        <p:spPr>
          <a:xfrm>
            <a:off x="0" y="1447800"/>
            <a:ext cx="5105400" cy="2819400"/>
          </a:xfrm>
          <a:blipFill>
            <a:blip r:embed="rId3"/>
            <a:tile tx="0" ty="0" sx="100000" sy="100000" flip="none" algn="tl"/>
          </a:blipFill>
          <a:ln>
            <a:solidFill>
              <a:schemeClr val="tx1"/>
            </a:solidFill>
          </a:ln>
        </p:spPr>
        <p:txBody>
          <a:bodyPr/>
          <a:lstStyle/>
          <a:p>
            <a:pPr marL="88900" indent="-88900" algn="ctr">
              <a:defRPr/>
            </a:pPr>
            <a:r>
              <a:rPr lang="ru-RU" b="1" dirty="0" smtClean="0">
                <a:solidFill>
                  <a:schemeClr val="bg2">
                    <a:lumMod val="25000"/>
                  </a:schemeClr>
                </a:solidFill>
              </a:rPr>
              <a:t>Опыт № 3</a:t>
            </a:r>
          </a:p>
          <a:p>
            <a:pPr marL="88900" indent="-88900" algn="ctr">
              <a:defRPr/>
            </a:pPr>
            <a:r>
              <a:rPr lang="ru-RU" b="1" dirty="0" smtClean="0"/>
              <a:t> Проба  </a:t>
            </a:r>
            <a:r>
              <a:rPr lang="ru-RU" b="1" dirty="0" err="1" smtClean="0"/>
              <a:t>Ашнера-Данини</a:t>
            </a:r>
            <a:r>
              <a:rPr lang="ru-RU" b="1" dirty="0" smtClean="0"/>
              <a:t> (ИПА) </a:t>
            </a:r>
            <a:r>
              <a:rPr lang="ru-RU" sz="3200" b="1" dirty="0" smtClean="0">
                <a:solidFill>
                  <a:srgbClr val="C00000"/>
                </a:solidFill>
                <a:latin typeface="Tahoma" pitchFamily="34" charset="0"/>
                <a:cs typeface="Arial" charset="0"/>
              </a:rPr>
              <a:t> </a:t>
            </a:r>
          </a:p>
          <a:p>
            <a:pPr marL="88900" indent="-88900" algn="ctr">
              <a:defRPr/>
            </a:pPr>
            <a:r>
              <a:rPr lang="ru-RU" sz="3200" b="1" dirty="0" err="1" smtClean="0">
                <a:solidFill>
                  <a:srgbClr val="C00000"/>
                </a:solidFill>
                <a:latin typeface="Tahoma" pitchFamily="34" charset="0"/>
                <a:cs typeface="Arial" charset="0"/>
              </a:rPr>
              <a:t>ЧПпосл</a:t>
            </a:r>
            <a:r>
              <a:rPr lang="ru-RU" sz="3200" b="1" dirty="0" smtClean="0">
                <a:solidFill>
                  <a:srgbClr val="C00000"/>
                </a:solidFill>
                <a:latin typeface="Tahoma" pitchFamily="34" charset="0"/>
                <a:cs typeface="Arial" charset="0"/>
              </a:rPr>
              <a:t>. *2 – </a:t>
            </a:r>
            <a:r>
              <a:rPr lang="ru-RU" sz="3200" b="1" dirty="0" err="1" smtClean="0">
                <a:solidFill>
                  <a:srgbClr val="C00000"/>
                </a:solidFill>
                <a:latin typeface="Tahoma" pitchFamily="34" charset="0"/>
                <a:cs typeface="Arial" charset="0"/>
              </a:rPr>
              <a:t>ЧПисх.=</a:t>
            </a:r>
            <a:r>
              <a:rPr lang="ru-RU" sz="3200" b="1" dirty="0" smtClean="0">
                <a:solidFill>
                  <a:srgbClr val="C00000"/>
                </a:solidFill>
                <a:latin typeface="Tahoma" pitchFamily="34" charset="0"/>
                <a:cs typeface="Arial" charset="0"/>
              </a:rPr>
              <a:t>  = Разница</a:t>
            </a:r>
          </a:p>
          <a:p>
            <a:pPr indent="917575">
              <a:buFont typeface="Wingdings 2" pitchFamily="18" charset="2"/>
              <a:buNone/>
              <a:defRPr/>
            </a:pPr>
            <a:endParaRPr lang="ru-RU" b="1" dirty="0"/>
          </a:p>
        </p:txBody>
      </p:sp>
      <p:sp>
        <p:nvSpPr>
          <p:cNvPr id="31748" name="Прямоугольник 9"/>
          <p:cNvSpPr>
            <a:spLocks noChangeArrowheads="1"/>
          </p:cNvSpPr>
          <p:nvPr/>
        </p:nvSpPr>
        <p:spPr bwMode="auto">
          <a:xfrm>
            <a:off x="0" y="48006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indent="358775"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spcBef>
                <a:spcPct val="20000"/>
              </a:spcBef>
              <a:buClr>
                <a:srgbClr val="DDE9EC"/>
              </a:buClr>
              <a:buSzPct val="70000"/>
            </a:pPr>
            <a:r>
              <a:rPr lang="ru-RU" altLang="ru-RU" sz="2800" b="1">
                <a:solidFill>
                  <a:srgbClr val="464653"/>
                </a:solidFill>
                <a:latin typeface="Franklin Gothic Book" pitchFamily="34" charset="0"/>
              </a:rPr>
              <a:t>По разнице ЧП из таблицы </a:t>
            </a:r>
            <a:r>
              <a:rPr lang="ru-RU" altLang="ru-RU" sz="2800" b="1" i="1">
                <a:solidFill>
                  <a:srgbClr val="464653"/>
                </a:solidFill>
                <a:latin typeface="Franklin Gothic Book" pitchFamily="34" charset="0"/>
              </a:rPr>
              <a:t>«Оценка тонуса нервной системы»</a:t>
            </a:r>
            <a:r>
              <a:rPr lang="ru-RU" altLang="ru-RU" sz="3200" b="1">
                <a:solidFill>
                  <a:srgbClr val="C00000"/>
                </a:solidFill>
              </a:rPr>
              <a:t> - индекс (ИПА)</a:t>
            </a:r>
            <a:r>
              <a:rPr lang="ru-RU" altLang="ru-RU" sz="2800" b="1">
                <a:solidFill>
                  <a:srgbClr val="464653"/>
                </a:solidFill>
                <a:latin typeface="Franklin Gothic Book" pitchFamily="34" charset="0"/>
              </a:rPr>
              <a:t>, характеризующий тонус ВНС</a:t>
            </a:r>
            <a:endParaRPr lang="ru-RU" altLang="ru-RU" sz="3200" b="1">
              <a:solidFill>
                <a:srgbClr val="C00000"/>
              </a:solidFill>
            </a:endParaRPr>
          </a:p>
        </p:txBody>
      </p:sp>
      <p:pic>
        <p:nvPicPr>
          <p:cNvPr id="31749" name="Содержимое 6" descr="100_2316.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81600" y="1447800"/>
            <a:ext cx="3657600" cy="2743200"/>
          </a:xfrm>
          <a:ln>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Исследование вегетативных рефлексов</a:t>
            </a:r>
            <a:endParaRPr lang="ru-RU" dirty="0"/>
          </a:p>
        </p:txBody>
      </p:sp>
      <p:sp>
        <p:nvSpPr>
          <p:cNvPr id="3" name="Содержимое 2"/>
          <p:cNvSpPr>
            <a:spLocks noGrp="1"/>
          </p:cNvSpPr>
          <p:nvPr>
            <p:ph sz="half" idx="1"/>
          </p:nvPr>
        </p:nvSpPr>
        <p:spPr>
          <a:xfrm>
            <a:off x="0" y="1600200"/>
            <a:ext cx="5257800" cy="3200400"/>
          </a:xfrm>
          <a:blipFill>
            <a:blip r:embed="rId3"/>
            <a:tile tx="0" ty="0" sx="100000" sy="100000" flip="none" algn="tl"/>
          </a:blipFill>
        </p:spPr>
        <p:txBody>
          <a:bodyPr/>
          <a:lstStyle/>
          <a:p>
            <a:pPr marL="88900" indent="-88900" algn="ctr">
              <a:defRPr/>
            </a:pPr>
            <a:r>
              <a:rPr lang="ru-RU" b="1" dirty="0" smtClean="0">
                <a:solidFill>
                  <a:schemeClr val="bg2">
                    <a:lumMod val="25000"/>
                  </a:schemeClr>
                </a:solidFill>
              </a:rPr>
              <a:t>Опыт № 4</a:t>
            </a:r>
          </a:p>
          <a:p>
            <a:pPr marL="88900" indent="-88900" algn="ctr">
              <a:defRPr/>
            </a:pPr>
            <a:r>
              <a:rPr lang="ru-RU" b="1" dirty="0" smtClean="0">
                <a:solidFill>
                  <a:schemeClr val="tx1"/>
                </a:solidFill>
              </a:rPr>
              <a:t>Проба Штанге  (ИПШ)</a:t>
            </a:r>
          </a:p>
          <a:p>
            <a:pPr>
              <a:defRPr/>
            </a:pPr>
            <a:r>
              <a:rPr lang="ru-RU" b="1" dirty="0" smtClean="0">
                <a:solidFill>
                  <a:srgbClr val="C00000"/>
                </a:solidFill>
                <a:latin typeface="Tahoma" pitchFamily="34" charset="0"/>
                <a:cs typeface="Arial" charset="0"/>
              </a:rPr>
              <a:t>ИПШ = ((ЧП во время апноэ) + (ЧП после апноэ))/2 — ЧП исх. </a:t>
            </a:r>
          </a:p>
          <a:p>
            <a:pPr algn="ctr">
              <a:defRPr/>
            </a:pPr>
            <a:r>
              <a:rPr lang="ru-RU" b="1" dirty="0" smtClean="0">
                <a:solidFill>
                  <a:schemeClr val="tx1"/>
                </a:solidFill>
              </a:rPr>
              <a:t>(апноэ - задержка дыхания)</a:t>
            </a:r>
          </a:p>
          <a:p>
            <a:pPr marL="88900" indent="-88900" algn="ctr">
              <a:defRPr/>
            </a:pPr>
            <a:endParaRPr lang="ru-RU" dirty="0" smtClean="0">
              <a:solidFill>
                <a:schemeClr val="tx1"/>
              </a:solidFill>
            </a:endParaRPr>
          </a:p>
          <a:p>
            <a:pPr marL="88900" indent="-88900" algn="ctr">
              <a:defRPr/>
            </a:pPr>
            <a:r>
              <a:rPr lang="ru-RU" sz="3200" b="1" dirty="0" smtClean="0">
                <a:solidFill>
                  <a:srgbClr val="C00000"/>
                </a:solidFill>
                <a:latin typeface="Tahoma" pitchFamily="34" charset="0"/>
                <a:cs typeface="Arial" charset="0"/>
              </a:rPr>
              <a:t> </a:t>
            </a:r>
          </a:p>
          <a:p>
            <a:pPr indent="917575">
              <a:buFont typeface="Wingdings 2" pitchFamily="18" charset="2"/>
              <a:buNone/>
              <a:defRPr/>
            </a:pPr>
            <a:endParaRPr lang="ru-RU" b="1" dirty="0"/>
          </a:p>
        </p:txBody>
      </p:sp>
      <p:sp>
        <p:nvSpPr>
          <p:cNvPr id="32772" name="Прямоугольник 9"/>
          <p:cNvSpPr>
            <a:spLocks noChangeArrowheads="1"/>
          </p:cNvSpPr>
          <p:nvPr/>
        </p:nvSpPr>
        <p:spPr bwMode="auto">
          <a:xfrm>
            <a:off x="0" y="5181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altLang="ru-RU" sz="2800"/>
              <a:t>Чем меньше показатель, тем лучше устойчивость организма к кислородной недостаточности </a:t>
            </a:r>
          </a:p>
          <a:p>
            <a:pPr algn="ctr" eaLnBrk="1" hangingPunct="1"/>
            <a:r>
              <a:rPr lang="ru-RU" altLang="ru-RU" sz="2800"/>
              <a:t>(норма 1,0). </a:t>
            </a:r>
          </a:p>
        </p:txBody>
      </p:sp>
      <p:pic>
        <p:nvPicPr>
          <p:cNvPr id="32773" name="Содержимое 8" descr="100_2309.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1752600"/>
            <a:ext cx="3581400" cy="26860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pPr>
              <a:defRPr/>
            </a:pPr>
            <a:r>
              <a:rPr lang="ru-RU" dirty="0" smtClean="0"/>
              <a:t>Оценка тонуса нервной системы</a:t>
            </a:r>
            <a:endParaRPr lang="ru-RU" dirty="0"/>
          </a:p>
        </p:txBody>
      </p:sp>
      <p:graphicFrame>
        <p:nvGraphicFramePr>
          <p:cNvPr id="14" name="Содержимое 13"/>
          <p:cNvGraphicFramePr>
            <a:graphicFrameLocks noGrp="1"/>
          </p:cNvGraphicFramePr>
          <p:nvPr>
            <p:ph idx="1"/>
          </p:nvPr>
        </p:nvGraphicFramePr>
        <p:xfrm>
          <a:off x="0" y="1676400"/>
          <a:ext cx="8991600" cy="3449921"/>
        </p:xfrm>
        <a:graphic>
          <a:graphicData uri="http://schemas.openxmlformats.org/drawingml/2006/table">
            <a:tbl>
              <a:tblPr/>
              <a:tblGrid>
                <a:gridCol w="1828800"/>
                <a:gridCol w="1143000"/>
                <a:gridCol w="1447800"/>
                <a:gridCol w="1447800"/>
                <a:gridCol w="1389063"/>
                <a:gridCol w="1735137"/>
              </a:tblGrid>
              <a:tr h="54859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Оценка тонуса нервной системы по величине показателей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 баллах)</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22884">
                <a:tc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Преобладание тонуса парасимпатической иннервации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Относительное равновесие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Преобладание тонуса симпатической иннервации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hMerge="1">
                  <a:txBody>
                    <a:bodyPr/>
                    <a:lstStyle/>
                    <a:p>
                      <a:endParaRPr lang="ru-RU"/>
                    </a:p>
                  </a:txBody>
                  <a:tcPr/>
                </a:tc>
              </a:tr>
              <a:tr h="37144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баллы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r>
              <a:tr h="48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Вегетативный индекс (ВИ)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 – 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15</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 + 30</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r>
              <a:tr h="731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Разницы ЧП в пробе Ашнера-Данини (ИПА)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-10 – 15</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-4 – 9</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3</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4</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BFB"/>
                    </a:solidFill>
                  </a:tcPr>
                </a:tc>
              </a:tr>
              <a:tr h="487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Индекс пробы Штанге  (ИПШ)</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 – 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15</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+16 + 30</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 31</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7F8"/>
                    </a:solidFill>
                  </a:tcPr>
                </a:tc>
              </a:tr>
            </a:tbl>
          </a:graphicData>
        </a:graphic>
      </p:graphicFrame>
      <p:sp>
        <p:nvSpPr>
          <p:cNvPr id="33839" name="Rectangle 1"/>
          <p:cNvSpPr>
            <a:spLocks noChangeArrowheads="1"/>
          </p:cNvSpPr>
          <p:nvPr/>
        </p:nvSpPr>
        <p:spPr bwMode="auto">
          <a:xfrm>
            <a:off x="0" y="5715000"/>
            <a:ext cx="9144000" cy="9239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just"/>
            <a:r>
              <a:rPr lang="ru-RU" altLang="ru-RU" b="1">
                <a:solidFill>
                  <a:schemeClr val="tx2"/>
                </a:solidFill>
                <a:cs typeface="Times New Roman" pitchFamily="18" charset="0"/>
              </a:rPr>
              <a:t>Интегральные показатели дают представление о вегетативных взаимоотношениях внутри системы, а сумма показателей в разных системах позволяет судить об исходном вегетативном тонусе организма</a:t>
            </a:r>
            <a:endParaRPr lang="ru-RU" alt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dirty="0" smtClean="0"/>
              <a:t>Исследование кожного дермографизма</a:t>
            </a:r>
            <a:endParaRPr lang="ru-RU" dirty="0"/>
          </a:p>
        </p:txBody>
      </p:sp>
      <p:sp>
        <p:nvSpPr>
          <p:cNvPr id="3" name="Содержимое 2"/>
          <p:cNvSpPr>
            <a:spLocks noGrp="1"/>
          </p:cNvSpPr>
          <p:nvPr>
            <p:ph sz="half" idx="1"/>
          </p:nvPr>
        </p:nvSpPr>
        <p:spPr>
          <a:xfrm>
            <a:off x="0" y="1752600"/>
            <a:ext cx="4191000" cy="1828800"/>
          </a:xfrm>
          <a:blipFill>
            <a:blip r:embed="rId3"/>
            <a:tile tx="0" ty="0" sx="100000" sy="100000" flip="none" algn="tl"/>
          </a:blipFill>
          <a:ln>
            <a:solidFill>
              <a:schemeClr val="tx1"/>
            </a:solidFill>
          </a:ln>
        </p:spPr>
        <p:txBody>
          <a:bodyPr/>
          <a:lstStyle/>
          <a:p>
            <a:pPr marL="88900" indent="-88900" algn="ctr">
              <a:defRPr/>
            </a:pPr>
            <a:r>
              <a:rPr lang="ru-RU" b="1" dirty="0" smtClean="0"/>
              <a:t>Опыт № 5.  Исследование кожного дермографизма</a:t>
            </a:r>
          </a:p>
          <a:p>
            <a:pPr marL="88900" indent="-88900" algn="ctr">
              <a:defRPr/>
            </a:pPr>
            <a:r>
              <a:rPr lang="ru-RU" sz="3200" b="1" dirty="0" smtClean="0">
                <a:solidFill>
                  <a:srgbClr val="C00000"/>
                </a:solidFill>
                <a:latin typeface="Tahoma" pitchFamily="34" charset="0"/>
                <a:cs typeface="Arial" charset="0"/>
              </a:rPr>
              <a:t> </a:t>
            </a:r>
          </a:p>
          <a:p>
            <a:pPr indent="917575">
              <a:buFont typeface="Wingdings 2" pitchFamily="18" charset="2"/>
              <a:buNone/>
              <a:defRPr/>
            </a:pPr>
            <a:endParaRPr lang="ru-RU" b="1" dirty="0"/>
          </a:p>
        </p:txBody>
      </p:sp>
      <p:pic>
        <p:nvPicPr>
          <p:cNvPr id="34820" name="Содержимое 11" descr="100_2321.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1828800"/>
            <a:ext cx="4343400" cy="3257550"/>
          </a:xfrm>
          <a:ln>
            <a:solidFill>
              <a:schemeClr val="tx1"/>
            </a:solidFill>
            <a:miter lim="800000"/>
            <a:headEnd/>
            <a:tailEnd/>
          </a:ln>
        </p:spPr>
      </p:pic>
      <p:sp>
        <p:nvSpPr>
          <p:cNvPr id="10" name="Прямоугольник 9"/>
          <p:cNvSpPr/>
          <p:nvPr/>
        </p:nvSpPr>
        <p:spPr>
          <a:xfrm>
            <a:off x="0" y="5257800"/>
            <a:ext cx="9144000" cy="954088"/>
          </a:xfrm>
          <a:prstGeom prst="rect">
            <a:avLst/>
          </a:prstGeom>
          <a:blipFill>
            <a:blip r:embed="rId3"/>
            <a:tile tx="0" ty="0" sx="100000" sy="100000" flip="none" algn="tl"/>
          </a:blipFill>
          <a:ln>
            <a:solidFill>
              <a:schemeClr val="tx1"/>
            </a:solidFill>
          </a:ln>
        </p:spPr>
        <p:txBody>
          <a:bodyPr>
            <a:spAutoFit/>
          </a:bodyPr>
          <a:lstStyle/>
          <a:p>
            <a:pPr marL="92075" indent="358775" algn="ctr" eaLnBrk="0" hangingPunct="0">
              <a:spcBef>
                <a:spcPct val="20000"/>
              </a:spcBef>
              <a:buClr>
                <a:srgbClr val="DDE9EC"/>
              </a:buClr>
              <a:buSzPct val="70000"/>
              <a:defRPr/>
            </a:pPr>
            <a:r>
              <a:rPr lang="ru-RU" sz="2800" b="1" dirty="0">
                <a:solidFill>
                  <a:schemeClr val="tx2"/>
                </a:solidFill>
                <a:latin typeface="+mn-lt"/>
                <a:cs typeface="+mn-cs"/>
              </a:rPr>
              <a:t>обычный красный дермографизм – нормальное явление</a:t>
            </a:r>
          </a:p>
        </p:txBody>
      </p:sp>
      <p:pic>
        <p:nvPicPr>
          <p:cNvPr id="34822" name="Рисунок 12" descr="100_2320.JPG"/>
          <p:cNvPicPr>
            <a:picLocks noChangeAspect="1"/>
          </p:cNvPicPr>
          <p:nvPr/>
        </p:nvPicPr>
        <p:blipFill>
          <a:blip r:embed="rId5">
            <a:extLst>
              <a:ext uri="{28A0092B-C50C-407E-A947-70E740481C1C}">
                <a14:useLocalDpi xmlns:a14="http://schemas.microsoft.com/office/drawing/2010/main" val="0"/>
              </a:ext>
            </a:extLst>
          </a:blip>
          <a:srcRect l="36111" t="32639" r="45660" b="22221"/>
          <a:stretch>
            <a:fillRect/>
          </a:stretch>
        </p:blipFill>
        <p:spPr bwMode="auto">
          <a:xfrm>
            <a:off x="4191000" y="1295400"/>
            <a:ext cx="1752600" cy="325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609600"/>
            <a:ext cx="9144000" cy="838200"/>
          </a:xfrm>
        </p:spPr>
        <p:txBody>
          <a:bodyPr>
            <a:normAutofit fontScale="90000"/>
          </a:bodyPr>
          <a:lstStyle/>
          <a:p>
            <a:pPr algn="ctr">
              <a:defRPr/>
            </a:pPr>
            <a:r>
              <a:rPr lang="ru-RU" sz="3100" b="1" dirty="0" smtClean="0"/>
              <a:t>Сводная таблица результатов исследования вегетативных рефлексов и тонуса ВНС учащихся </a:t>
            </a:r>
            <a:r>
              <a:rPr lang="ru-RU" dirty="0" smtClean="0"/>
              <a:t/>
            </a:r>
            <a:br>
              <a:rPr lang="ru-RU" dirty="0" smtClean="0"/>
            </a:br>
            <a:endParaRPr lang="ru-RU" dirty="0"/>
          </a:p>
        </p:txBody>
      </p:sp>
      <p:pic>
        <p:nvPicPr>
          <p:cNvPr id="35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042" t="16837" r="14136" b="15819"/>
          <a:stretch>
            <a:fillRect/>
          </a:stretch>
        </p:blipFill>
        <p:spPr>
          <a:xfrm>
            <a:off x="2047875" y="1447800"/>
            <a:ext cx="5915025" cy="5257800"/>
          </a:xfrm>
          <a:noFill/>
          <a:ln>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ru-RU" b="1" i="1" dirty="0" smtClean="0"/>
              <a:t>Определение уровня здоровья</a:t>
            </a:r>
            <a:r>
              <a:rPr lang="ru-RU" dirty="0" smtClean="0"/>
              <a:t> </a:t>
            </a:r>
          </a:p>
        </p:txBody>
      </p:sp>
      <p:sp>
        <p:nvSpPr>
          <p:cNvPr id="36867" name="Rectangle 3"/>
          <p:cNvSpPr>
            <a:spLocks noGrp="1" noChangeArrowheads="1"/>
          </p:cNvSpPr>
          <p:nvPr>
            <p:ph idx="1"/>
          </p:nvPr>
        </p:nvSpPr>
        <p:spPr>
          <a:xfrm>
            <a:off x="0" y="1447800"/>
            <a:ext cx="8991600" cy="3124200"/>
          </a:xfrm>
          <a:blipFill dpi="0" rotWithShape="1">
            <a:blip r:embed="rId3"/>
            <a:srcRect/>
            <a:tile tx="0" ty="0" sx="100000" sy="100000" flip="none" algn="tl"/>
          </a:blipFill>
        </p:spPr>
        <p:txBody>
          <a:bodyPr/>
          <a:lstStyle/>
          <a:p>
            <a:pPr eaLnBrk="1" hangingPunct="1">
              <a:buFont typeface="Wingdings 2" pitchFamily="18" charset="2"/>
              <a:buNone/>
            </a:pPr>
            <a:r>
              <a:rPr lang="ru-RU" altLang="ru-RU" b="1" smtClean="0">
                <a:solidFill>
                  <a:schemeClr val="tx1"/>
                </a:solidFill>
              </a:rPr>
              <a:t>Опыт № 6 Тест Кверга (нагрузочный)</a:t>
            </a:r>
            <a:endParaRPr lang="ru-RU" altLang="ru-RU" smtClean="0">
              <a:solidFill>
                <a:schemeClr val="tx1"/>
              </a:solidFill>
            </a:endParaRPr>
          </a:p>
          <a:p>
            <a:pPr algn="ctr">
              <a:buFont typeface="Wingdings 2" pitchFamily="18" charset="2"/>
              <a:buNone/>
            </a:pPr>
            <a:r>
              <a:rPr lang="ru-RU" altLang="ru-RU" b="1" i="1" smtClean="0">
                <a:solidFill>
                  <a:schemeClr val="tx1"/>
                </a:solidFill>
              </a:rPr>
              <a:t>4 упражнения, следующих одно за другим без перерыва</a:t>
            </a:r>
            <a:r>
              <a:rPr lang="ru-RU" altLang="ru-RU" smtClean="0"/>
              <a:t>: </a:t>
            </a:r>
          </a:p>
          <a:p>
            <a:pPr>
              <a:buClr>
                <a:schemeClr val="tx2"/>
              </a:buClr>
            </a:pPr>
            <a:r>
              <a:rPr lang="ru-RU" altLang="ru-RU" sz="2000" smtClean="0">
                <a:solidFill>
                  <a:schemeClr val="tx1"/>
                </a:solidFill>
              </a:rPr>
              <a:t>30 приседаний за 30 секунд;</a:t>
            </a:r>
          </a:p>
          <a:p>
            <a:pPr>
              <a:buClr>
                <a:schemeClr val="tx2"/>
              </a:buClr>
            </a:pPr>
            <a:r>
              <a:rPr lang="ru-RU" altLang="ru-RU" sz="2000" smtClean="0">
                <a:solidFill>
                  <a:schemeClr val="tx1"/>
                </a:solidFill>
              </a:rPr>
              <a:t>Бег с максимальной скоростью не ниже 180 шагов в минуту–30 секунд;</a:t>
            </a:r>
          </a:p>
          <a:p>
            <a:pPr>
              <a:buClr>
                <a:schemeClr val="tx2"/>
              </a:buClr>
            </a:pPr>
            <a:r>
              <a:rPr lang="ru-RU" altLang="ru-RU" sz="2000" smtClean="0">
                <a:solidFill>
                  <a:schemeClr val="tx1"/>
                </a:solidFill>
              </a:rPr>
              <a:t>Бег на месте с частотой 150 шагов/мин.–3 минуты;</a:t>
            </a:r>
          </a:p>
          <a:p>
            <a:pPr>
              <a:buClr>
                <a:schemeClr val="tx2"/>
              </a:buClr>
            </a:pPr>
            <a:r>
              <a:rPr lang="ru-RU" altLang="ru-RU" sz="2000" smtClean="0">
                <a:solidFill>
                  <a:schemeClr val="tx1"/>
                </a:solidFill>
              </a:rPr>
              <a:t>Прыжки со скакалкой–1 минута.  </a:t>
            </a:r>
          </a:p>
          <a:p>
            <a:pPr eaLnBrk="1" hangingPunct="1"/>
            <a:endParaRPr lang="ru-RU" altLang="ru-RU" smtClean="0"/>
          </a:p>
        </p:txBody>
      </p:sp>
      <p:sp>
        <p:nvSpPr>
          <p:cNvPr id="36868" name="Прямоугольник 3"/>
          <p:cNvSpPr>
            <a:spLocks noChangeArrowheads="1"/>
          </p:cNvSpPr>
          <p:nvPr/>
        </p:nvSpPr>
        <p:spPr bwMode="auto">
          <a:xfrm>
            <a:off x="1447800" y="4724400"/>
            <a:ext cx="61785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altLang="ru-RU" b="1"/>
              <a:t>Индекс Кверга по формуле:</a:t>
            </a:r>
          </a:p>
          <a:p>
            <a:pPr eaLnBrk="1" hangingPunct="1"/>
            <a:r>
              <a:rPr lang="ru-RU" altLang="ru-RU" sz="3200" b="1">
                <a:solidFill>
                  <a:srgbClr val="FF0000"/>
                </a:solidFill>
              </a:rPr>
              <a:t>ИК=15000 : Р1 + Р2 + Р3</a:t>
            </a:r>
            <a:endParaRPr lang="ru-RU" altLang="ru-RU" sz="3200">
              <a:solidFill>
                <a:srgbClr val="FF0000"/>
              </a:solidFill>
            </a:endParaRPr>
          </a:p>
        </p:txBody>
      </p:sp>
      <p:sp>
        <p:nvSpPr>
          <p:cNvPr id="36869" name="Rectangle 4"/>
          <p:cNvSpPr>
            <a:spLocks noChangeArrowheads="1"/>
          </p:cNvSpPr>
          <p:nvPr/>
        </p:nvSpPr>
        <p:spPr bwMode="auto">
          <a:xfrm>
            <a:off x="0" y="5791200"/>
            <a:ext cx="9144000" cy="12001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0663"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ru-RU" altLang="ru-RU" b="1">
                <a:cs typeface="Times New Roman" pitchFamily="18" charset="0"/>
              </a:rPr>
              <a:t>Оценка теста по ИК:</a:t>
            </a:r>
            <a:endParaRPr lang="ru-RU" altLang="ru-RU" b="1"/>
          </a:p>
          <a:p>
            <a:pPr algn="just"/>
            <a:r>
              <a:rPr lang="ru-RU" altLang="ru-RU">
                <a:cs typeface="Times New Roman" pitchFamily="18" charset="0"/>
              </a:rPr>
              <a:t>Более </a:t>
            </a:r>
            <a:r>
              <a:rPr lang="ru-RU" altLang="ru-RU" b="1">
                <a:cs typeface="Times New Roman" pitchFamily="18" charset="0"/>
              </a:rPr>
              <a:t>105</a:t>
            </a:r>
            <a:r>
              <a:rPr lang="ru-RU" altLang="ru-RU">
                <a:cs typeface="Times New Roman" pitchFamily="18" charset="0"/>
              </a:rPr>
              <a:t> – высокий уровень здоровья;</a:t>
            </a:r>
            <a:endParaRPr lang="ru-RU" altLang="ru-RU"/>
          </a:p>
          <a:p>
            <a:pPr algn="just"/>
            <a:r>
              <a:rPr lang="ru-RU" altLang="ru-RU">
                <a:cs typeface="Times New Roman" pitchFamily="18" charset="0"/>
              </a:rPr>
              <a:t>От </a:t>
            </a:r>
            <a:r>
              <a:rPr lang="ru-RU" altLang="ru-RU" b="1">
                <a:cs typeface="Times New Roman" pitchFamily="18" charset="0"/>
              </a:rPr>
              <a:t>80</a:t>
            </a:r>
            <a:r>
              <a:rPr lang="ru-RU" altLang="ru-RU">
                <a:cs typeface="Times New Roman" pitchFamily="18" charset="0"/>
              </a:rPr>
              <a:t> до </a:t>
            </a:r>
            <a:r>
              <a:rPr lang="ru-RU" altLang="ru-RU" b="1">
                <a:cs typeface="Times New Roman" pitchFamily="18" charset="0"/>
              </a:rPr>
              <a:t>100</a:t>
            </a:r>
            <a:r>
              <a:rPr lang="ru-RU" altLang="ru-RU">
                <a:cs typeface="Times New Roman" pitchFamily="18" charset="0"/>
              </a:rPr>
              <a:t> – средний уровень здоровья</a:t>
            </a:r>
            <a:endParaRPr lang="ru-RU" altLang="ru-RU"/>
          </a:p>
          <a:p>
            <a:pPr algn="just"/>
            <a:r>
              <a:rPr lang="ru-RU" altLang="ru-RU">
                <a:cs typeface="Times New Roman" pitchFamily="18" charset="0"/>
              </a:rPr>
              <a:t>Меньше </a:t>
            </a:r>
            <a:r>
              <a:rPr lang="ru-RU" altLang="ru-RU" b="1">
                <a:cs typeface="Times New Roman" pitchFamily="18" charset="0"/>
              </a:rPr>
              <a:t>80</a:t>
            </a:r>
            <a:r>
              <a:rPr lang="ru-RU" altLang="ru-RU">
                <a:cs typeface="Times New Roman" pitchFamily="18" charset="0"/>
              </a:rPr>
              <a:t> – низкий  уровень здоровья</a:t>
            </a:r>
            <a:r>
              <a:rPr lang="ru-RU" altLang="ru-RU">
                <a:latin typeface="Cambria" pitchFamily="18" charset="0"/>
                <a:cs typeface="Times New Roman" pitchFamily="18" charset="0"/>
              </a:rPr>
              <a:t>.</a:t>
            </a:r>
            <a:endParaRPr lang="ru-RU" alt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ru-RU" b="1" i="1" dirty="0" smtClean="0"/>
              <a:t>Определение уровня здоровья</a:t>
            </a:r>
            <a:r>
              <a:rPr lang="ru-RU" dirty="0" smtClean="0"/>
              <a:t> </a:t>
            </a:r>
          </a:p>
        </p:txBody>
      </p:sp>
      <p:pic>
        <p:nvPicPr>
          <p:cNvPr id="37891" name="Содержимое 6" descr="100_227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038600" y="1371600"/>
            <a:ext cx="3073400" cy="2305050"/>
          </a:xfrm>
          <a:ln>
            <a:solidFill>
              <a:schemeClr val="tx1"/>
            </a:solidFill>
            <a:miter lim="800000"/>
            <a:headEnd/>
            <a:tailEnd/>
          </a:ln>
        </p:spPr>
      </p:pic>
      <p:pic>
        <p:nvPicPr>
          <p:cNvPr id="37892" name="Содержимое 7" descr="100_2275.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3810000"/>
            <a:ext cx="3835400" cy="2876550"/>
          </a:xfrm>
          <a:ln>
            <a:solidFill>
              <a:schemeClr val="tx1"/>
            </a:solidFill>
            <a:miter lim="800000"/>
            <a:headEnd/>
            <a:tailEnd/>
          </a:ln>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971800" cy="2228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Исследователи</a:t>
            </a:r>
            <a:endParaRPr lang="ru-RU" dirty="0"/>
          </a:p>
        </p:txBody>
      </p:sp>
      <p:pic>
        <p:nvPicPr>
          <p:cNvPr id="12291" name="Picture 8" descr="C:\Documents and Settings\root\Рабочий стол\ВНС конференция-\100_22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599" r="20546"/>
          <a:stretch>
            <a:fillRect/>
          </a:stretch>
        </p:blipFill>
        <p:spPr>
          <a:xfrm>
            <a:off x="457200" y="1828800"/>
            <a:ext cx="2286000" cy="2911475"/>
          </a:xfrm>
          <a:noFill/>
          <a:ln>
            <a:solidFill>
              <a:schemeClr val="tx1"/>
            </a:solidFill>
            <a:miter lim="800000"/>
            <a:headEnd/>
            <a:tailEnd/>
          </a:ln>
        </p:spPr>
      </p:pic>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50676" b="16216"/>
          <a:stretch>
            <a:fillRect/>
          </a:stretch>
        </p:blipFill>
        <p:spPr bwMode="auto">
          <a:xfrm>
            <a:off x="3352800" y="1828800"/>
            <a:ext cx="2212975"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0156" r="11719" b="50000"/>
          <a:stretch>
            <a:fillRect/>
          </a:stretch>
        </p:blipFill>
        <p:spPr bwMode="auto">
          <a:xfrm>
            <a:off x="6248400" y="1828800"/>
            <a:ext cx="2133600" cy="284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Box 6"/>
          <p:cNvSpPr txBox="1">
            <a:spLocks noChangeArrowheads="1"/>
          </p:cNvSpPr>
          <p:nvPr/>
        </p:nvSpPr>
        <p:spPr bwMode="auto">
          <a:xfrm>
            <a:off x="457200" y="5105400"/>
            <a:ext cx="8382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lnSpc>
                <a:spcPct val="150000"/>
              </a:lnSpc>
            </a:pPr>
            <a:r>
              <a:rPr lang="ru-RU" altLang="ru-RU"/>
              <a:t>Юркова Надежда	Сагалакова Дианна	Гаврилова Светлана</a:t>
            </a:r>
          </a:p>
          <a:p>
            <a:pPr algn="ctr" eaLnBrk="1" hangingPunct="1">
              <a:lnSpc>
                <a:spcPct val="150000"/>
              </a:lnSpc>
            </a:pPr>
            <a:r>
              <a:rPr lang="ru-RU" altLang="ru-RU"/>
              <a:t>Учащиеся 9кл. МБОУ Арбатская СОШ</a:t>
            </a:r>
          </a:p>
        </p:txBody>
      </p:sp>
      <p:sp>
        <p:nvSpPr>
          <p:cNvPr id="12295" name="TextBox 7"/>
          <p:cNvSpPr txBox="1">
            <a:spLocks noChangeArrowheads="1"/>
          </p:cNvSpPr>
          <p:nvPr/>
        </p:nvSpPr>
        <p:spPr bwMode="auto">
          <a:xfrm>
            <a:off x="381000" y="61722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altLang="ru-RU" dirty="0"/>
              <a:t>Руководитель: Медведева </a:t>
            </a:r>
            <a:r>
              <a:rPr lang="ru-RU" altLang="ru-RU" dirty="0" smtClean="0"/>
              <a:t>Татьяна Александровна, </a:t>
            </a:r>
            <a:r>
              <a:rPr lang="ru-RU" altLang="ru-RU" dirty="0"/>
              <a:t>учитель биологии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ru-RU" b="1" i="1" dirty="0" smtClean="0"/>
              <a:t>Определение уровня здоровья</a:t>
            </a:r>
            <a:r>
              <a:rPr lang="ru-RU" dirty="0" smtClean="0"/>
              <a:t> </a:t>
            </a:r>
          </a:p>
        </p:txBody>
      </p:sp>
      <p:pic>
        <p:nvPicPr>
          <p:cNvPr id="38915" name="Содержимое 8" descr="100_2276.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447800"/>
            <a:ext cx="3556000" cy="2667000"/>
          </a:xfrm>
          <a:ln>
            <a:solidFill>
              <a:schemeClr val="tx1"/>
            </a:solidFill>
            <a:miter lim="800000"/>
            <a:headEnd/>
            <a:tailEnd/>
          </a:ln>
        </p:spPr>
      </p:pic>
      <p:pic>
        <p:nvPicPr>
          <p:cNvPr id="38916" name="Содержимое 9" descr="100_228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409700"/>
            <a:ext cx="3733800" cy="2800350"/>
          </a:xfrm>
          <a:ln>
            <a:solidFill>
              <a:schemeClr val="tx1"/>
            </a:solidFill>
            <a:miter lim="800000"/>
            <a:headEnd/>
            <a:tailEnd/>
          </a:ln>
        </p:spPr>
      </p:pic>
      <p:pic>
        <p:nvPicPr>
          <p:cNvPr id="389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43400"/>
            <a:ext cx="30480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52400"/>
            <a:ext cx="8686800" cy="838200"/>
          </a:xfrm>
        </p:spPr>
        <p:txBody>
          <a:bodyPr/>
          <a:lstStyle/>
          <a:p>
            <a:pPr eaLnBrk="1" fontAlgn="auto" hangingPunct="1">
              <a:spcAft>
                <a:spcPts val="0"/>
              </a:spcAft>
              <a:defRPr/>
            </a:pPr>
            <a:r>
              <a:rPr lang="ru-RU" b="1" i="1" dirty="0" smtClean="0"/>
              <a:t>Определение уровня здоровья</a:t>
            </a:r>
            <a:r>
              <a:rPr lang="ru-RU" dirty="0" smtClean="0"/>
              <a:t> </a:t>
            </a:r>
          </a:p>
        </p:txBody>
      </p:sp>
      <p:pic>
        <p:nvPicPr>
          <p:cNvPr id="399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059" t="16170" r="15907" b="19853"/>
          <a:stretch>
            <a:fillRect/>
          </a:stretch>
        </p:blipFill>
        <p:spPr>
          <a:xfrm>
            <a:off x="1508125" y="838200"/>
            <a:ext cx="6484938" cy="5867400"/>
          </a:xfrm>
          <a:noFill/>
          <a:ln>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838200"/>
          </a:xfrm>
        </p:spPr>
        <p:txBody>
          <a:bodyPr/>
          <a:lstStyle/>
          <a:p>
            <a:pPr>
              <a:defRPr/>
            </a:pPr>
            <a:r>
              <a:rPr lang="ru-RU" dirty="0" smtClean="0"/>
              <a:t>заключение</a:t>
            </a:r>
            <a:endParaRPr lang="ru-RU" dirty="0"/>
          </a:p>
        </p:txBody>
      </p:sp>
      <p:sp>
        <p:nvSpPr>
          <p:cNvPr id="3" name="Содержимое 2"/>
          <p:cNvSpPr>
            <a:spLocks noGrp="1"/>
          </p:cNvSpPr>
          <p:nvPr>
            <p:ph idx="1"/>
          </p:nvPr>
        </p:nvSpPr>
        <p:spPr>
          <a:xfrm>
            <a:off x="152400" y="990600"/>
            <a:ext cx="8839200" cy="5638800"/>
          </a:xfrm>
          <a:blipFill>
            <a:blip r:embed="rId2"/>
            <a:tile tx="0" ty="0" sx="100000" sy="100000" flip="none" algn="tl"/>
          </a:blipFill>
        </p:spPr>
        <p:txBody>
          <a:bodyPr/>
          <a:lstStyle/>
          <a:p>
            <a:pPr marL="92075" indent="439738" algn="just">
              <a:buClr>
                <a:schemeClr val="tx1"/>
              </a:buClr>
              <a:defRPr/>
            </a:pPr>
            <a:r>
              <a:rPr lang="ru-RU" sz="2000" dirty="0" smtClean="0"/>
              <a:t>Актуальность  ответа  на вопрос о взаимосвязи состояния тонуса вегетативной нервной системы и уровня здоровья делает исследования  оценки текущего состояния индивидуального здоровья и его контроль очень важными для человека.</a:t>
            </a:r>
          </a:p>
          <a:p>
            <a:pPr marL="92075" indent="439738" algn="just">
              <a:buClr>
                <a:schemeClr val="tx1"/>
              </a:buClr>
              <a:defRPr/>
            </a:pPr>
            <a:r>
              <a:rPr lang="ru-RU" sz="2000" dirty="0" smtClean="0"/>
              <a:t>Изучение  Интернет-ресурсов по проблеме взаимосвязи состояния тонуса вегетативной нервной системы и уровня здоровья  показал, что расстройство функций центральных отделов вегетативной системы вызывает нейроциркуляторную </a:t>
            </a:r>
            <a:r>
              <a:rPr lang="ru-RU" sz="2000" dirty="0" err="1" smtClean="0"/>
              <a:t>дистонию</a:t>
            </a:r>
            <a:r>
              <a:rPr lang="ru-RU" sz="2000" dirty="0" smtClean="0"/>
              <a:t>. </a:t>
            </a:r>
          </a:p>
          <a:p>
            <a:pPr marL="92075" indent="439738" algn="just">
              <a:buClr>
                <a:schemeClr val="tx1"/>
              </a:buClr>
              <a:defRPr/>
            </a:pPr>
            <a:r>
              <a:rPr lang="ru-RU" sz="2000" dirty="0" smtClean="0"/>
              <a:t>Проведение диагностики соотношения  тонусов симпатического и парасимпатического отделов ЦНС  учащихся 9-11 классов показало,  что среди обследованных подростков только 35%  (8 человек из 23) – здоровы, остальные 15 чел. (65%) имеют признаки синдрома </a:t>
            </a:r>
            <a:r>
              <a:rPr lang="ru-RU" sz="2000" dirty="0" err="1" smtClean="0"/>
              <a:t>вегето-сосудистой</a:t>
            </a:r>
            <a:r>
              <a:rPr lang="ru-RU" sz="2000" dirty="0" smtClean="0"/>
              <a:t> </a:t>
            </a:r>
            <a:r>
              <a:rPr lang="ru-RU" sz="2000" dirty="0" err="1" smtClean="0"/>
              <a:t>дистонии</a:t>
            </a:r>
            <a:r>
              <a:rPr lang="ru-RU" sz="2000" dirty="0" smtClean="0"/>
              <a:t>, что отрицательно сказывается на весь процесс обучения школьников и их жизнедеятельность. </a:t>
            </a:r>
          </a:p>
          <a:p>
            <a:pPr marL="92075" indent="439738" algn="just">
              <a:buClr>
                <a:schemeClr val="tx1"/>
              </a:buClr>
              <a:defRPr/>
            </a:pPr>
            <a:r>
              <a:rPr lang="ru-RU" sz="2000" dirty="0" smtClean="0"/>
              <a:t>Преобладающую часть испытуемых – 70% (16 чел.) составляют </a:t>
            </a:r>
            <a:r>
              <a:rPr lang="ru-RU" sz="2000" dirty="0" err="1" smtClean="0"/>
              <a:t>симпатикотоники</a:t>
            </a:r>
            <a:r>
              <a:rPr lang="ru-RU" sz="2000" dirty="0" smtClean="0"/>
              <a:t>, </a:t>
            </a:r>
            <a:r>
              <a:rPr lang="ru-RU" sz="2000" dirty="0" err="1" smtClean="0"/>
              <a:t>нормотоники</a:t>
            </a:r>
            <a:r>
              <a:rPr lang="ru-RU" sz="2000" dirty="0" smtClean="0"/>
              <a:t> - 4 человека (17%), со смешанным типом ИВТ – 2 чел. (9%) и лишь 1 чел. (4%) относится к  </a:t>
            </a:r>
            <a:r>
              <a:rPr lang="ru-RU" sz="2000" dirty="0" err="1" smtClean="0"/>
              <a:t>ваготоникам</a:t>
            </a:r>
            <a:r>
              <a:rPr lang="ru-RU" sz="2000" dirty="0" smtClean="0"/>
              <a:t>. </a:t>
            </a:r>
          </a:p>
          <a:p>
            <a:pPr marL="92075" indent="439738" algn="just">
              <a:buClr>
                <a:schemeClr val="tx1"/>
              </a:buClr>
              <a:defRPr/>
            </a:pPr>
            <a:endParaRPr lang="ru-RU" sz="2000" dirty="0" smtClean="0"/>
          </a:p>
          <a:p>
            <a:pPr>
              <a:buFont typeface="Wingdings 2" pitchFamily="18" charset="2"/>
              <a:buNone/>
              <a:defRPr/>
            </a:pPr>
            <a:r>
              <a:rPr lang="ru-RU" sz="1800" dirty="0" smtClean="0"/>
              <a:t>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838200"/>
          </a:xfrm>
        </p:spPr>
        <p:txBody>
          <a:bodyPr/>
          <a:lstStyle/>
          <a:p>
            <a:pPr>
              <a:defRPr/>
            </a:pPr>
            <a:r>
              <a:rPr lang="ru-RU" dirty="0" smtClean="0"/>
              <a:t>заключение</a:t>
            </a:r>
            <a:endParaRPr lang="ru-RU" dirty="0"/>
          </a:p>
        </p:txBody>
      </p:sp>
      <p:sp>
        <p:nvSpPr>
          <p:cNvPr id="3" name="Содержимое 2"/>
          <p:cNvSpPr>
            <a:spLocks noGrp="1"/>
          </p:cNvSpPr>
          <p:nvPr>
            <p:ph idx="1"/>
          </p:nvPr>
        </p:nvSpPr>
        <p:spPr>
          <a:xfrm>
            <a:off x="152400" y="990600"/>
            <a:ext cx="8839200" cy="5410200"/>
          </a:xfrm>
          <a:blipFill>
            <a:blip r:embed="rId2"/>
            <a:tile tx="0" ty="0" sx="100000" sy="100000" flip="none" algn="tl"/>
          </a:blipFill>
        </p:spPr>
        <p:txBody>
          <a:bodyPr/>
          <a:lstStyle/>
          <a:p>
            <a:pPr marL="92075" indent="358775" algn="just">
              <a:buClrTx/>
              <a:defRPr/>
            </a:pPr>
            <a:r>
              <a:rPr lang="ru-RU" sz="2000" dirty="0" smtClean="0"/>
              <a:t>Исходя из значений индекса </a:t>
            </a:r>
            <a:r>
              <a:rPr lang="ru-RU" sz="2000" dirty="0" err="1" smtClean="0"/>
              <a:t>Кверга</a:t>
            </a:r>
            <a:r>
              <a:rPr lang="ru-RU" sz="2000" dirty="0" smtClean="0"/>
              <a:t> (ИК), установлено, что высокий уровень здоровья имеют 17% от числа обследуемых учащихся; средний и близкий к нему – 57% учащихся; у 26% учащихся уровень здоровья очень низкий.</a:t>
            </a:r>
          </a:p>
          <a:p>
            <a:pPr marL="92075" indent="358775" algn="just">
              <a:buClrTx/>
              <a:defRPr/>
            </a:pPr>
            <a:r>
              <a:rPr lang="ru-RU" sz="2000" dirty="0" smtClean="0"/>
              <a:t>Высокий уровень здоровья имеют </a:t>
            </a:r>
            <a:r>
              <a:rPr lang="ru-RU" sz="2000" dirty="0" err="1" smtClean="0"/>
              <a:t>нормотоники</a:t>
            </a:r>
            <a:r>
              <a:rPr lang="ru-RU" sz="2000" dirty="0" smtClean="0"/>
              <a:t>, средний  приближающийся к нему уровень здоровья выявлен у учащихся с интегральным показателем ВНС близким к 40. Уровень здоровья учащихся зависит от соотношения тонусов симпатических и парасимпатических отделов ЦНС. </a:t>
            </a:r>
          </a:p>
          <a:p>
            <a:pPr marL="92075" indent="358775" algn="just">
              <a:buClrTx/>
              <a:defRPr/>
            </a:pPr>
            <a:r>
              <a:rPr lang="ru-RU" sz="2000" dirty="0" smtClean="0"/>
              <a:t>Выяснено, что характер адаптации женского организма к тренировкам оздоровительной направленности не отличается от адаптации у мужчин. Возраст не является противопоказанием для выполнения физических упражнений.</a:t>
            </a:r>
          </a:p>
          <a:p>
            <a:pPr marL="92075" indent="358775" algn="just">
              <a:buClrTx/>
              <a:defRPr/>
            </a:pPr>
            <a:r>
              <a:rPr lang="ru-RU" sz="2000" dirty="0" smtClean="0"/>
              <a:t>Уровень заболеваемости школьников с каждым годом растет, а уровень их знаний о причинах, механизмах развития заболеваний, о путях </a:t>
            </a:r>
            <a:r>
              <a:rPr lang="ru-RU" sz="2000" dirty="0" err="1" smtClean="0"/>
              <a:t>саморегуляции</a:t>
            </a:r>
            <a:r>
              <a:rPr lang="ru-RU" sz="2000" dirty="0" smtClean="0"/>
              <a:t> и </a:t>
            </a:r>
            <a:r>
              <a:rPr lang="ru-RU" sz="2000" dirty="0" err="1" smtClean="0"/>
              <a:t>самооздоровления</a:t>
            </a:r>
            <a:r>
              <a:rPr lang="ru-RU" sz="2000" dirty="0" smtClean="0"/>
              <a:t> остается по-прежнему низким. </a:t>
            </a:r>
          </a:p>
          <a:p>
            <a:pPr>
              <a:defRPr/>
            </a:pP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ru-RU" dirty="0" smtClean="0"/>
              <a:t>Практическая значимость</a:t>
            </a:r>
          </a:p>
        </p:txBody>
      </p:sp>
      <p:sp>
        <p:nvSpPr>
          <p:cNvPr id="12291" name="Rectangle 3"/>
          <p:cNvSpPr>
            <a:spLocks noGrp="1" noChangeArrowheads="1"/>
          </p:cNvSpPr>
          <p:nvPr>
            <p:ph idx="1"/>
          </p:nvPr>
        </p:nvSpPr>
        <p:spPr>
          <a:xfrm>
            <a:off x="0" y="1554163"/>
            <a:ext cx="8991600" cy="4525962"/>
          </a:xfrm>
          <a:blipFill>
            <a:blip r:embed="rId2"/>
            <a:tile tx="0" ty="0" sx="100000" sy="100000" flip="none" algn="tl"/>
          </a:blipFill>
        </p:spPr>
        <p:txBody>
          <a:bodyPr>
            <a:normAutofit fontScale="85000" lnSpcReduction="20000"/>
          </a:bodyPr>
          <a:lstStyle/>
          <a:p>
            <a:pPr algn="ctr">
              <a:buClr>
                <a:schemeClr val="tx1"/>
              </a:buClr>
              <a:buFont typeface="Wingdings 2" pitchFamily="18" charset="2"/>
              <a:buNone/>
              <a:defRPr/>
            </a:pPr>
            <a:r>
              <a:rPr lang="ru-RU" dirty="0" smtClean="0">
                <a:solidFill>
                  <a:schemeClr val="tx1"/>
                </a:solidFill>
              </a:rPr>
              <a:t>Предлагаемые мероприятия по улучшению состояния здоровья:</a:t>
            </a:r>
          </a:p>
          <a:p>
            <a:pPr>
              <a:buClr>
                <a:schemeClr val="tx1"/>
              </a:buClr>
              <a:defRPr/>
            </a:pPr>
            <a:r>
              <a:rPr lang="ru-RU" dirty="0" smtClean="0">
                <a:solidFill>
                  <a:schemeClr val="tx1"/>
                </a:solidFill>
              </a:rPr>
              <a:t> - занятия физической культурой;</a:t>
            </a:r>
          </a:p>
          <a:p>
            <a:pPr>
              <a:buClr>
                <a:schemeClr val="tx1"/>
              </a:buClr>
              <a:defRPr/>
            </a:pPr>
            <a:r>
              <a:rPr lang="ru-RU" dirty="0" smtClean="0">
                <a:solidFill>
                  <a:schemeClr val="tx1"/>
                </a:solidFill>
              </a:rPr>
              <a:t> - закаливание организма;</a:t>
            </a:r>
          </a:p>
          <a:p>
            <a:pPr>
              <a:buClr>
                <a:schemeClr val="tx1"/>
              </a:buClr>
              <a:defRPr/>
            </a:pPr>
            <a:r>
              <a:rPr lang="ru-RU" dirty="0" smtClean="0">
                <a:solidFill>
                  <a:schemeClr val="tx1"/>
                </a:solidFill>
              </a:rPr>
              <a:t> - правильное питание;</a:t>
            </a:r>
          </a:p>
          <a:p>
            <a:pPr>
              <a:buClr>
                <a:schemeClr val="tx1"/>
              </a:buClr>
              <a:defRPr/>
            </a:pPr>
            <a:r>
              <a:rPr lang="ru-RU" dirty="0" smtClean="0">
                <a:solidFill>
                  <a:schemeClr val="tx1"/>
                </a:solidFill>
              </a:rPr>
              <a:t> - сбалансированность умственной нагрузки и трудовой деятельности.</a:t>
            </a:r>
          </a:p>
          <a:p>
            <a:pPr indent="547688" algn="just">
              <a:buClr>
                <a:schemeClr val="tx1"/>
              </a:buClr>
              <a:buFont typeface="Wingdings 2" pitchFamily="18" charset="2"/>
              <a:buNone/>
              <a:defRPr/>
            </a:pPr>
            <a:r>
              <a:rPr lang="ru-RU" dirty="0" smtClean="0">
                <a:solidFill>
                  <a:schemeClr val="tx1"/>
                </a:solidFill>
              </a:rPr>
              <a:t>Данные исследования могут быть реализованы в различных типах общеобразовательных учреждений, а также  использованы на уроках биологии, во  внеклассной работе.</a:t>
            </a:r>
          </a:p>
        </p:txBody>
      </p:sp>
      <p:pic>
        <p:nvPicPr>
          <p:cNvPr id="43012" name="Рисунок 4" descr="physiotherap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981200"/>
            <a:ext cx="194468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48680"/>
            <a:ext cx="6965245" cy="1202485"/>
          </a:xfrm>
        </p:spPr>
        <p:txBody>
          <a:bodyPr>
            <a:normAutofit/>
          </a:bodyPr>
          <a:lstStyle/>
          <a:p>
            <a:r>
              <a:rPr lang="ru-RU" dirty="0" smtClean="0"/>
              <a:t>Литература  и источники</a:t>
            </a:r>
            <a:endParaRPr lang="ru-RU" dirty="0"/>
          </a:p>
        </p:txBody>
      </p:sp>
      <p:sp>
        <p:nvSpPr>
          <p:cNvPr id="3" name="Объект 2"/>
          <p:cNvSpPr>
            <a:spLocks noGrp="1"/>
          </p:cNvSpPr>
          <p:nvPr>
            <p:ph idx="1"/>
          </p:nvPr>
        </p:nvSpPr>
        <p:spPr>
          <a:xfrm>
            <a:off x="457200" y="1600200"/>
            <a:ext cx="8534400" cy="5029199"/>
          </a:xfrm>
        </p:spPr>
        <p:txBody>
          <a:bodyPr>
            <a:normAutofit fontScale="85000" lnSpcReduction="20000"/>
          </a:bodyPr>
          <a:lstStyle/>
          <a:p>
            <a:pPr marL="176213" lvl="0" indent="-176213">
              <a:buClrTx/>
              <a:buFont typeface="+mj-lt"/>
              <a:buAutoNum type="arabicPeriod"/>
            </a:pPr>
            <a:r>
              <a:rPr lang="ru-RU" sz="1800" u="sng" dirty="0">
                <a:hlinkClick r:id="rId2" action="ppaction://hlinkfile"/>
              </a:rPr>
              <a:t>Физиология</a:t>
            </a:r>
            <a:r>
              <a:rPr lang="ru-RU" sz="1800" dirty="0"/>
              <a:t> роста и развития детей и подростков (теоретические и клинические вопросы) / Под ред. А.А. Баранова, Л.А. </a:t>
            </a:r>
            <a:r>
              <a:rPr lang="ru-RU" sz="1800" dirty="0" err="1"/>
              <a:t>Щеплягиной</a:t>
            </a:r>
            <a:r>
              <a:rPr lang="ru-RU" sz="1800" dirty="0"/>
              <a:t>. — М., 2000. — 587 с.</a:t>
            </a:r>
          </a:p>
          <a:p>
            <a:pPr marL="176213" lvl="0" indent="-176213">
              <a:buClrTx/>
              <a:buFont typeface="+mj-lt"/>
              <a:buAutoNum type="arabicPeriod"/>
            </a:pPr>
            <a:r>
              <a:rPr lang="ru-RU" sz="1800" dirty="0" err="1"/>
              <a:t>Солодков</a:t>
            </a:r>
            <a:r>
              <a:rPr lang="ru-RU" sz="1800" dirty="0"/>
              <a:t> А.С., Сологуб Е.Б. Физиология человека. Общая. Спортивная. Возрастная. Электронный ресурс </a:t>
            </a:r>
            <a:r>
              <a:rPr lang="ru-RU" sz="1800" u="sng" dirty="0">
                <a:hlinkClick r:id="rId3"/>
              </a:rPr>
              <a:t>http://nashaucheba.ru/</a:t>
            </a:r>
            <a:r>
              <a:rPr lang="ru-RU" sz="1800" dirty="0"/>
              <a:t> </a:t>
            </a:r>
          </a:p>
          <a:p>
            <a:pPr marL="176213" lvl="0" indent="-176213">
              <a:buClrTx/>
              <a:buFont typeface="+mj-lt"/>
              <a:buAutoNum type="arabicPeriod"/>
            </a:pPr>
            <a:r>
              <a:rPr lang="ru-RU" sz="1800" dirty="0"/>
              <a:t>Шошина</a:t>
            </a:r>
            <a:r>
              <a:rPr lang="ru-RU" sz="1800" b="1" dirty="0"/>
              <a:t>, И. </a:t>
            </a:r>
            <a:r>
              <a:rPr lang="ru-RU" sz="1800" b="1" dirty="0" err="1"/>
              <a:t>И.</a:t>
            </a:r>
            <a:r>
              <a:rPr lang="ru-RU" sz="1800" dirty="0" err="1"/>
              <a:t>Физиология</a:t>
            </a:r>
            <a:r>
              <a:rPr lang="ru-RU" sz="1800" dirty="0"/>
              <a:t>. Версия 1.0 [Электронный ресурс]: лаб. практикум /И. И. Шошина, Ф. А. </a:t>
            </a:r>
            <a:r>
              <a:rPr lang="ru-RU" sz="1800" dirty="0" err="1"/>
              <a:t>Гершкорон</a:t>
            </a:r>
            <a:r>
              <a:rPr lang="ru-RU" sz="1800" dirty="0"/>
              <a:t>, А. А. Савченко. – Электрон. дан. (3 Мб). – Красноярск : ИПК СФУ, 2008. – (Физиология: УМКД № 294-2007 / рук. </a:t>
            </a:r>
            <a:r>
              <a:rPr lang="ru-RU" sz="1800" dirty="0" err="1"/>
              <a:t>творч.коллектива</a:t>
            </a:r>
            <a:r>
              <a:rPr lang="ru-RU" sz="1800" dirty="0"/>
              <a:t> И. И. Шошина).</a:t>
            </a:r>
          </a:p>
          <a:p>
            <a:pPr marL="176213" lvl="0" indent="-176213">
              <a:buClrTx/>
              <a:buFont typeface="+mj-lt"/>
              <a:buAutoNum type="arabicPeriod"/>
            </a:pPr>
            <a:r>
              <a:rPr lang="ru-RU" sz="1800" dirty="0"/>
              <a:t>Методы исследования вегетативной нервной системы. Электронный ресурс </a:t>
            </a:r>
            <a:r>
              <a:rPr lang="ru-RU" sz="1800" u="sng" dirty="0">
                <a:hlinkClick r:id="rId4"/>
              </a:rPr>
              <a:t>http://yogin.by/metody-issledovaniya-vegetativnoj-nervnoj-sistemy/</a:t>
            </a:r>
            <a:endParaRPr lang="ru-RU" sz="1800" dirty="0"/>
          </a:p>
          <a:p>
            <a:pPr marL="176213" lvl="0" indent="-176213">
              <a:buClrTx/>
              <a:buFont typeface="+mj-lt"/>
              <a:buAutoNum type="arabicPeriod"/>
            </a:pPr>
            <a:r>
              <a:rPr lang="ru-RU" sz="1800" dirty="0"/>
              <a:t> «Вегетативные расстройства» под редакцией А.М. </a:t>
            </a:r>
            <a:r>
              <a:rPr lang="ru-RU" sz="1800" dirty="0" err="1"/>
              <a:t>Вейна</a:t>
            </a:r>
            <a:r>
              <a:rPr lang="ru-RU" sz="1800" dirty="0"/>
              <a:t>. М.: Медицинское информационное агентство 2003 – 752с. Электронный ресурс </a:t>
            </a:r>
            <a:r>
              <a:rPr lang="ru-RU" sz="1800" u="sng" dirty="0">
                <a:hlinkClick r:id="rId4"/>
              </a:rPr>
              <a:t>http://yogin.by/metody-issledovaniya-vegetativnoj-nervnoj-sistemy/</a:t>
            </a:r>
            <a:endParaRPr lang="ru-RU" sz="1800" dirty="0"/>
          </a:p>
          <a:p>
            <a:pPr marL="176213" lvl="0" indent="-176213">
              <a:buClrTx/>
              <a:buFont typeface="+mj-lt"/>
              <a:buAutoNum type="arabicPeriod"/>
            </a:pPr>
            <a:r>
              <a:rPr lang="ru-RU" sz="1800" dirty="0"/>
              <a:t>Особенности функционального состояния вегетативной нервной системы старших школьников. </a:t>
            </a:r>
            <a:r>
              <a:rPr lang="ru-RU" sz="1800" i="1" dirty="0" err="1"/>
              <a:t>Шанина</a:t>
            </a:r>
            <a:r>
              <a:rPr lang="ru-RU" sz="1800" i="1" dirty="0"/>
              <a:t> Т.Г., Филькина О.М., Воробьева Е.А., </a:t>
            </a:r>
            <a:r>
              <a:rPr lang="ru-RU" sz="1800" i="1" dirty="0" err="1"/>
              <a:t>Пыхтина</a:t>
            </a:r>
            <a:r>
              <a:rPr lang="ru-RU" sz="1800" i="1" dirty="0"/>
              <a:t> Л.А., Кочерова О.Ю. Федеральное государственное учреждение «Ивановский научно-исследовательский институт материнства и детства им. В.Н. </a:t>
            </a:r>
            <a:r>
              <a:rPr lang="ru-RU" sz="1800" i="1" dirty="0" err="1"/>
              <a:t>Городкова</a:t>
            </a:r>
            <a:r>
              <a:rPr lang="ru-RU" sz="1800" i="1" dirty="0"/>
              <a:t>» </a:t>
            </a:r>
            <a:r>
              <a:rPr lang="ru-RU" sz="1800" i="1" dirty="0" err="1"/>
              <a:t>Минздравсоцразвития</a:t>
            </a:r>
            <a:r>
              <a:rPr lang="ru-RU" sz="1800" i="1" dirty="0"/>
              <a:t> России, г. Иваново </a:t>
            </a:r>
            <a:r>
              <a:rPr lang="ru-RU" sz="1800" dirty="0"/>
              <a:t>Журнал «Здоровье ребенка»3 (30) 2011 / Клиническая педиатрия Электронный ресурс </a:t>
            </a:r>
            <a:r>
              <a:rPr lang="ru-RU" sz="1800" u="sng" dirty="0">
                <a:hlinkClick r:id="rId5"/>
              </a:rPr>
              <a:t>http://zdd.1september.ru/article.php?ID=200602105</a:t>
            </a:r>
            <a:r>
              <a:rPr lang="ru-RU" sz="1800" u="sng" dirty="0"/>
              <a:t> </a:t>
            </a:r>
            <a:endParaRPr lang="ru-RU" sz="1800" dirty="0"/>
          </a:p>
          <a:p>
            <a:pPr marL="176213" lvl="0" indent="-176213">
              <a:buClrTx/>
              <a:buFont typeface="+mj-lt"/>
              <a:buAutoNum type="arabicPeriod"/>
            </a:pPr>
            <a:r>
              <a:rPr lang="ru-RU" sz="1800" dirty="0"/>
              <a:t>. Как влияет вегетативная нервная система на организм. Электронный ресурс </a:t>
            </a:r>
            <a:r>
              <a:rPr lang="ru-RU" sz="1800" u="sng" dirty="0">
                <a:hlinkClick r:id="rId6"/>
              </a:rPr>
              <a:t>http://www.astromeridian.ru/medicina/3/1890.html</a:t>
            </a:r>
            <a:endParaRPr lang="ru-RU" sz="1800" dirty="0"/>
          </a:p>
          <a:p>
            <a:pPr marL="176213" lvl="0" indent="-176213">
              <a:buClrTx/>
              <a:buFont typeface="+mj-lt"/>
              <a:buAutoNum type="arabicPeriod"/>
            </a:pPr>
            <a:r>
              <a:rPr lang="ru-RU" sz="1800" dirty="0"/>
              <a:t>Ресурс Интернета «Лечение вегето-сосудистой дистонии» </a:t>
            </a:r>
            <a:r>
              <a:rPr lang="ru-RU" sz="1800" u="sng" dirty="0">
                <a:hlinkClick r:id="rId7"/>
              </a:rPr>
              <a:t>http://pan-at.ru/vsd.php</a:t>
            </a:r>
            <a:endParaRPr lang="ru-RU" sz="1800" dirty="0"/>
          </a:p>
          <a:p>
            <a:pPr marL="176213" lvl="0" indent="-176213">
              <a:buClrTx/>
              <a:buFont typeface="+mj-lt"/>
              <a:buAutoNum type="arabicPeriod"/>
            </a:pPr>
            <a:r>
              <a:rPr lang="ru-RU" sz="1800" dirty="0"/>
              <a:t>Ресурс Интернета «Исследование вегетативного тонуса» </a:t>
            </a:r>
            <a:r>
              <a:rPr lang="ru-RU" sz="1800" u="sng" dirty="0">
                <a:hlinkClick r:id="rId8"/>
              </a:rPr>
              <a:t>http://www.osas.ru/metodyi_lecheniya._</a:t>
            </a:r>
            <a:r>
              <a:rPr lang="ru-RU" sz="1800" u="sng">
                <a:hlinkClick r:id="rId8"/>
              </a:rPr>
              <a:t>nedostatki_svoystv/issledovanie_vegetativnogo_tonusa.html</a:t>
            </a:r>
            <a:r>
              <a:rPr lang="ru-RU" sz="1800"/>
              <a:t> </a:t>
            </a:r>
            <a:r>
              <a:rPr lang="ru-RU" sz="1800" dirty="0"/>
              <a:t/>
            </a:r>
            <a:br>
              <a:rPr lang="ru-RU" sz="1800" dirty="0"/>
            </a:br>
            <a:endParaRPr lang="ru-RU" sz="2100" dirty="0"/>
          </a:p>
        </p:txBody>
      </p:sp>
    </p:spTree>
    <p:extLst>
      <p:ext uri="{BB962C8B-B14F-4D97-AF65-F5344CB8AC3E}">
        <p14:creationId xmlns:p14="http://schemas.microsoft.com/office/powerpoint/2010/main" val="244311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381000"/>
            <a:ext cx="8458200" cy="1222375"/>
          </a:xfrm>
        </p:spPr>
        <p:txBody>
          <a:bodyPr/>
          <a:lstStyle/>
          <a:p>
            <a:pPr eaLnBrk="1" fontAlgn="auto" hangingPunct="1">
              <a:spcAft>
                <a:spcPts val="0"/>
              </a:spcAft>
              <a:defRPr/>
            </a:pPr>
            <a:r>
              <a:rPr lang="ru-RU" dirty="0" smtClean="0">
                <a:effectLst/>
              </a:rPr>
              <a:t>Уровень здоровья</a:t>
            </a:r>
          </a:p>
        </p:txBody>
      </p:sp>
      <p:graphicFrame>
        <p:nvGraphicFramePr>
          <p:cNvPr id="5" name="Таблица 4"/>
          <p:cNvGraphicFramePr>
            <a:graphicFrameLocks noGrp="1"/>
          </p:cNvGraphicFramePr>
          <p:nvPr/>
        </p:nvGraphicFramePr>
        <p:xfrm>
          <a:off x="457200" y="4267200"/>
          <a:ext cx="8534400" cy="1747839"/>
        </p:xfrm>
        <a:graphic>
          <a:graphicData uri="http://schemas.openxmlformats.org/drawingml/2006/table">
            <a:tbl>
              <a:tblPr/>
              <a:tblGrid>
                <a:gridCol w="1497013"/>
                <a:gridCol w="2673350"/>
                <a:gridCol w="1454150"/>
                <a:gridCol w="1454150"/>
                <a:gridCol w="1455737"/>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Год обучения </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444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Количество учащихся</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Группа  здоровья</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hMerge="1">
                  <a:txBody>
                    <a:bodyPr/>
                    <a:lstStyle/>
                    <a:p>
                      <a:endParaRPr lang="ru-RU"/>
                    </a:p>
                  </a:txBody>
                  <a:tcPr/>
                </a:tc>
                <a:tc hMerge="1">
                  <a:txBody>
                    <a:bodyPr/>
                    <a:lstStyle/>
                    <a:p>
                      <a:endParaRPr lang="ru-RU"/>
                    </a:p>
                  </a:txBody>
                  <a:tcPr/>
                </a:tc>
              </a:tr>
              <a:tr h="379413">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r>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2010/11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138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r>
              <a:tr h="379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2011/12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134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6,8%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80%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13,2%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80888A"/>
                        </a:gs>
                        <a:gs pos="50000">
                          <a:srgbClr val="B9C4C7"/>
                        </a:gs>
                        <a:gs pos="100000">
                          <a:srgbClr val="DCEAED"/>
                        </a:gs>
                      </a:gsLst>
                      <a:lin ang="5400000"/>
                    </a:gradFill>
                  </a:tcPr>
                </a:tc>
              </a:tr>
            </a:tbl>
          </a:graphicData>
        </a:graphic>
      </p:graphicFrame>
      <p:sp>
        <p:nvSpPr>
          <p:cNvPr id="13345" name="Rectangle 5"/>
          <p:cNvSpPr>
            <a:spLocks noChangeArrowheads="1"/>
          </p:cNvSpPr>
          <p:nvPr/>
        </p:nvSpPr>
        <p:spPr bwMode="auto">
          <a:xfrm>
            <a:off x="0" y="2667000"/>
            <a:ext cx="9063038" cy="8921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ru-RU" altLang="ru-RU" sz="1400" b="1">
              <a:cs typeface="Times New Roman" pitchFamily="18" charset="0"/>
            </a:endParaRPr>
          </a:p>
          <a:p>
            <a:r>
              <a:rPr lang="ru-RU" altLang="ru-RU" sz="2000" b="1">
                <a:solidFill>
                  <a:schemeClr val="tx2"/>
                </a:solidFill>
                <a:cs typeface="Times New Roman" pitchFamily="18" charset="0"/>
              </a:rPr>
              <a:t>Состояние здоровья учащихся МБОУ Арбатская средняя школа</a:t>
            </a:r>
            <a:endParaRPr lang="ru-RU" altLang="ru-RU" sz="2000">
              <a:solidFill>
                <a:schemeClr val="tx2"/>
              </a:solidFill>
            </a:endParaRPr>
          </a:p>
          <a:p>
            <a:endParaRPr lang="ru-RU" altLang="ru-RU"/>
          </a:p>
        </p:txBody>
      </p:sp>
      <p:pic>
        <p:nvPicPr>
          <p:cNvPr id="13346" name="Picture 3" descr="C:\Documents and Settings\root\Рабочий стол\ВНС конференция-\100_2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0"/>
            <a:ext cx="8458200" cy="762000"/>
          </a:xfrm>
        </p:spPr>
        <p:txBody>
          <a:bodyPr/>
          <a:lstStyle/>
          <a:p>
            <a:pPr eaLnBrk="1" fontAlgn="auto" hangingPunct="1">
              <a:spcAft>
                <a:spcPts val="0"/>
              </a:spcAft>
              <a:defRPr/>
            </a:pPr>
            <a:r>
              <a:rPr lang="ru-RU" dirty="0" smtClean="0">
                <a:effectLst/>
              </a:rPr>
              <a:t>противоречия</a:t>
            </a:r>
          </a:p>
        </p:txBody>
      </p:sp>
      <p:sp>
        <p:nvSpPr>
          <p:cNvPr id="6" name="Rectangle 3"/>
          <p:cNvSpPr txBox="1">
            <a:spLocks noChangeArrowheads="1"/>
          </p:cNvSpPr>
          <p:nvPr/>
        </p:nvSpPr>
        <p:spPr bwMode="auto">
          <a:xfrm>
            <a:off x="0" y="762000"/>
            <a:ext cx="9144000" cy="2743200"/>
          </a:xfrm>
          <a:prstGeom prst="rect">
            <a:avLst/>
          </a:prstGeom>
          <a:blipFill>
            <a:blip r:embed="rId2"/>
            <a:tile tx="0" ty="0" sx="100000" sy="100000" flip="none" algn="tl"/>
          </a:blipFill>
          <a:ln w="9525">
            <a:noFill/>
            <a:miter lim="800000"/>
            <a:headEnd/>
            <a:tailEnd/>
          </a:ln>
        </p:spPr>
        <p:txBody>
          <a:bodyPr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ru-RU" altLang="ru-RU" sz="2400" dirty="0">
                <a:solidFill>
                  <a:srgbClr val="3D3D48"/>
                </a:solidFill>
                <a:latin typeface="Franklin Gothic Book" pitchFamily="34" charset="0"/>
              </a:rPr>
              <a:t>ФЗ «Об образовании» (ст. 51)</a:t>
            </a:r>
            <a:r>
              <a:rPr lang="ru-RU" altLang="ru-RU" sz="2400" dirty="0">
                <a:cs typeface="Times New Roman" pitchFamily="18" charset="0"/>
              </a:rPr>
              <a:t> Образовательное учреждение создает условия, гарантирующие охрану и укрепление здоровья обучающихся, воспитанников.. </a:t>
            </a:r>
            <a:endParaRPr lang="ru-RU" altLang="ru-RU" sz="2400" dirty="0"/>
          </a:p>
          <a:p>
            <a:pPr algn="ctr" eaLnBrk="1" hangingPunct="1"/>
            <a:r>
              <a:rPr lang="ru-RU" altLang="ru-RU" sz="2400" dirty="0">
                <a:solidFill>
                  <a:srgbClr val="3D3D48"/>
                </a:solidFill>
                <a:latin typeface="Franklin Gothic Book" pitchFamily="34" charset="0"/>
              </a:rPr>
              <a:t>Между  приоритетами государственной социально-экономической политики нашей  страны на оздоровление соотечественников и наблюдающимся ухудшением  здоровья населения, в том числе и учащейся молодёжи</a:t>
            </a:r>
          </a:p>
        </p:txBody>
      </p:sp>
      <p:sp>
        <p:nvSpPr>
          <p:cNvPr id="8" name="Rectangle 2"/>
          <p:cNvSpPr txBox="1">
            <a:spLocks noChangeArrowheads="1"/>
          </p:cNvSpPr>
          <p:nvPr/>
        </p:nvSpPr>
        <p:spPr>
          <a:xfrm>
            <a:off x="304800" y="36576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Проблема</a:t>
            </a:r>
          </a:p>
        </p:txBody>
      </p:sp>
      <p:sp>
        <p:nvSpPr>
          <p:cNvPr id="9" name="Rectangle 3"/>
          <p:cNvSpPr>
            <a:spLocks noGrp="1" noChangeArrowheads="1"/>
          </p:cNvSpPr>
          <p:nvPr>
            <p:ph type="subTitle" idx="1"/>
          </p:nvPr>
        </p:nvSpPr>
        <p:spPr>
          <a:xfrm>
            <a:off x="0" y="4419600"/>
            <a:ext cx="9144000" cy="2057400"/>
          </a:xfrm>
          <a:blipFill>
            <a:blip r:embed="rId2"/>
            <a:tile tx="0" ty="0" sx="100000" sy="100000" flip="none" algn="tl"/>
          </a:blipFill>
        </p:spPr>
        <p:txBody>
          <a:bodyPr>
            <a:normAutofit/>
          </a:bodyPr>
          <a:lstStyle/>
          <a:p>
            <a:pPr algn="ctr" eaLnBrk="1" fontAlgn="auto" hangingPunct="1">
              <a:spcAft>
                <a:spcPts val="0"/>
              </a:spcAft>
              <a:buFont typeface="Wingdings" pitchFamily="2" charset="2"/>
              <a:buNone/>
              <a:defRPr/>
            </a:pPr>
            <a:r>
              <a:rPr lang="ru-RU" dirty="0" smtClean="0"/>
              <a:t>На каком уровне находится здоровье подростков, учащихся школы и можно ли определить, какие факторы влияют на него?</a:t>
            </a:r>
          </a:p>
          <a:p>
            <a:pPr algn="ctr" eaLnBrk="1" fontAlgn="auto" hangingPunct="1">
              <a:spcAft>
                <a:spcPts val="0"/>
              </a:spcAft>
              <a:buFont typeface="Wingdings" pitchFamily="2" charset="2"/>
              <a:buNone/>
              <a:defRPr/>
            </a:pPr>
            <a:endParaRPr lang="ru-RU"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28600" y="914400"/>
            <a:ext cx="5867400" cy="1905000"/>
          </a:xfrm>
          <a:blipFill>
            <a:blip r:embed="rId2"/>
            <a:tile tx="0" ty="0" sx="100000" sy="100000" flip="none" algn="tl"/>
          </a:blipFill>
          <a:ln>
            <a:solidFill>
              <a:schemeClr val="tx1"/>
            </a:solidFill>
          </a:ln>
        </p:spPr>
        <p:txBody>
          <a:bodyPr>
            <a:normAutofit fontScale="77500" lnSpcReduction="20000"/>
          </a:bodyPr>
          <a:lstStyle/>
          <a:p>
            <a:pPr marL="179388" indent="534988" algn="ctr">
              <a:defRPr/>
            </a:pPr>
            <a:r>
              <a:rPr lang="ru-RU" sz="3600" dirty="0" smtClean="0"/>
              <a:t>Система  оценки показателей   уровня здоровья учащихся в зависимости от показателей баланса тонуса вегетативной нервной системы </a:t>
            </a:r>
            <a:endParaRPr lang="ru-RU" sz="2800" dirty="0" smtClean="0"/>
          </a:p>
        </p:txBody>
      </p:sp>
      <p:sp>
        <p:nvSpPr>
          <p:cNvPr id="5" name="Rectangle 2"/>
          <p:cNvSpPr txBox="1">
            <a:spLocks noChangeArrowheads="1"/>
          </p:cNvSpPr>
          <p:nvPr/>
        </p:nvSpPr>
        <p:spPr>
          <a:xfrm>
            <a:off x="228600" y="2286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Объект исследования</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9465" t="25000" r="3571" b="7143"/>
          <a:stretch>
            <a:fillRect/>
          </a:stretch>
        </p:blipFill>
        <p:spPr bwMode="auto">
          <a:xfrm>
            <a:off x="6324600" y="914400"/>
            <a:ext cx="2706688"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228600" y="29718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Предмет исследования</a:t>
            </a:r>
          </a:p>
        </p:txBody>
      </p:sp>
      <p:sp>
        <p:nvSpPr>
          <p:cNvPr id="10" name="Rectangle 3"/>
          <p:cNvSpPr txBox="1">
            <a:spLocks noChangeArrowheads="1"/>
          </p:cNvSpPr>
          <p:nvPr/>
        </p:nvSpPr>
        <p:spPr bwMode="auto">
          <a:xfrm>
            <a:off x="533400" y="3810000"/>
            <a:ext cx="4953000" cy="2590800"/>
          </a:xfrm>
          <a:prstGeom prst="rect">
            <a:avLst/>
          </a:prstGeom>
          <a:blipFill>
            <a:blip r:embed="rId2"/>
            <a:tile tx="0" ty="0" sx="100000" sy="100000" flip="none" algn="tl"/>
          </a:blipFill>
          <a:ln w="9525">
            <a:solidFill>
              <a:schemeClr val="tx1"/>
            </a:solidFill>
            <a:miter lim="800000"/>
            <a:headEnd/>
            <a:tailEnd/>
          </a:ln>
        </p:spPr>
        <p:txBody>
          <a:bodyPr anchor="b">
            <a:normAutofit/>
          </a:bodyPr>
          <a:lstStyle/>
          <a:p>
            <a:pPr algn="ctr" eaLnBrk="0" hangingPunct="0">
              <a:spcBef>
                <a:spcPct val="20000"/>
              </a:spcBef>
              <a:buClr>
                <a:schemeClr val="accent1"/>
              </a:buClr>
              <a:buSzPct val="70000"/>
              <a:buFont typeface="Wingdings 2" pitchFamily="18" charset="2"/>
              <a:buNone/>
              <a:defRPr/>
            </a:pPr>
            <a:r>
              <a:rPr lang="ru-RU" sz="3600" dirty="0">
                <a:solidFill>
                  <a:schemeClr val="tx2">
                    <a:shade val="75000"/>
                  </a:schemeClr>
                </a:solidFill>
                <a:latin typeface="+mn-lt"/>
                <a:cs typeface="+mn-cs"/>
              </a:rPr>
              <a:t>Уровень  здоровья и  тонус вегетативной нервной системы  учащихся</a:t>
            </a:r>
            <a:endParaRPr lang="ru-RU" sz="2800" dirty="0">
              <a:solidFill>
                <a:schemeClr val="tx2">
                  <a:shade val="75000"/>
                </a:schemeClr>
              </a:solidFill>
              <a:latin typeface="+mn-lt"/>
              <a:cs typeface="+mn-cs"/>
            </a:endParaRPr>
          </a:p>
        </p:txBody>
      </p:sp>
      <p:pic>
        <p:nvPicPr>
          <p:cNvPr id="15367" name="Picture 3" descr="C:\Documents and Settings\root\Рабочий стол\ВНС конференция-\100_22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886200"/>
            <a:ext cx="35560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0" y="990600"/>
            <a:ext cx="9144000" cy="2057400"/>
          </a:xfrm>
          <a:blipFill>
            <a:blip r:embed="rId2"/>
            <a:tile tx="0" ty="0" sx="100000" sy="100000" flip="none" algn="tl"/>
          </a:blipFill>
        </p:spPr>
        <p:txBody>
          <a:bodyPr>
            <a:noAutofit/>
          </a:bodyPr>
          <a:lstStyle/>
          <a:p>
            <a:pPr algn="ctr">
              <a:defRPr/>
            </a:pPr>
            <a:r>
              <a:rPr lang="ru-RU" sz="2800" dirty="0" smtClean="0"/>
              <a:t>Выяснение  зависимости  уровня здоровья учащихся  от типа исходного вегетативного тонуса и соотношения тонусов симпатического и парасимпатического отделов центральной нервной системы (ЦНС)</a:t>
            </a:r>
          </a:p>
        </p:txBody>
      </p:sp>
      <p:sp>
        <p:nvSpPr>
          <p:cNvPr id="5" name="Rectangle 2"/>
          <p:cNvSpPr txBox="1">
            <a:spLocks noChangeArrowheads="1"/>
          </p:cNvSpPr>
          <p:nvPr/>
        </p:nvSpPr>
        <p:spPr>
          <a:xfrm>
            <a:off x="228600" y="2286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Цель исследования</a:t>
            </a:r>
          </a:p>
        </p:txBody>
      </p:sp>
      <p:sp>
        <p:nvSpPr>
          <p:cNvPr id="7" name="Rectangle 2"/>
          <p:cNvSpPr txBox="1">
            <a:spLocks noChangeArrowheads="1"/>
          </p:cNvSpPr>
          <p:nvPr/>
        </p:nvSpPr>
        <p:spPr>
          <a:xfrm>
            <a:off x="152400" y="36576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Гипотеза исследования</a:t>
            </a:r>
          </a:p>
        </p:txBody>
      </p:sp>
      <p:sp>
        <p:nvSpPr>
          <p:cNvPr id="8" name="Rectangle 3"/>
          <p:cNvSpPr txBox="1">
            <a:spLocks noChangeArrowheads="1"/>
          </p:cNvSpPr>
          <p:nvPr/>
        </p:nvSpPr>
        <p:spPr bwMode="auto">
          <a:xfrm>
            <a:off x="0" y="4724400"/>
            <a:ext cx="9144000" cy="1676400"/>
          </a:xfrm>
          <a:prstGeom prst="rect">
            <a:avLst/>
          </a:prstGeom>
          <a:blipFill>
            <a:blip r:embed="rId2"/>
            <a:tile tx="0" ty="0" sx="100000" sy="100000" flip="none" algn="tl"/>
          </a:blipFill>
          <a:ln w="9525">
            <a:noFill/>
            <a:miter lim="800000"/>
            <a:headEnd/>
            <a:tailEnd/>
          </a:ln>
        </p:spPr>
        <p:txBody>
          <a:bodyPr anchor="b">
            <a:normAutofit/>
          </a:bodyPr>
          <a:lstStyle/>
          <a:p>
            <a:pPr algn="ctr" eaLnBrk="0" hangingPunct="0">
              <a:spcBef>
                <a:spcPct val="20000"/>
              </a:spcBef>
              <a:buClr>
                <a:schemeClr val="accent1"/>
              </a:buClr>
              <a:buSzPct val="70000"/>
              <a:buFont typeface="Wingdings 2" pitchFamily="18" charset="2"/>
              <a:buNone/>
              <a:defRPr/>
            </a:pPr>
            <a:r>
              <a:rPr lang="ru-RU" sz="2800" dirty="0">
                <a:solidFill>
                  <a:schemeClr val="tx2">
                    <a:shade val="75000"/>
                  </a:schemeClr>
                </a:solidFill>
                <a:latin typeface="+mn-lt"/>
                <a:cs typeface="+mn-cs"/>
              </a:rPr>
              <a:t>Уровень  здоровья находится в тесной взаимосвязи с тонусом вегетативной нервной системы и варьирует  в пределах нормы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0" y="1066800"/>
            <a:ext cx="9144000" cy="5410200"/>
          </a:xfrm>
          <a:blipFill>
            <a:blip r:embed="rId2"/>
            <a:tile tx="0" ty="0" sx="100000" sy="100000" flip="none" algn="tl"/>
          </a:blipFill>
        </p:spPr>
        <p:txBody>
          <a:bodyPr>
            <a:normAutofit fontScale="92500" lnSpcReduction="10000"/>
          </a:bodyPr>
          <a:lstStyle/>
          <a:p>
            <a:pPr algn="ctr">
              <a:defRPr/>
            </a:pPr>
            <a:endParaRPr lang="ru-RU" sz="3600" b="1" dirty="0" smtClean="0"/>
          </a:p>
          <a:p>
            <a:pPr marL="714375" indent="-441325" algn="just">
              <a:buClr>
                <a:schemeClr val="tx2"/>
              </a:buClr>
              <a:buFont typeface="+mj-lt"/>
              <a:buAutoNum type="arabicPeriod"/>
              <a:defRPr/>
            </a:pPr>
            <a:r>
              <a:rPr lang="ru-RU" sz="2800" b="1" dirty="0" smtClean="0"/>
              <a:t>Изучить Интернет-ресурсы по проблеме взаимосвязи состояния тонуса вегетативной нервной системы и уровня здоровья.</a:t>
            </a:r>
          </a:p>
          <a:p>
            <a:pPr marL="714375" indent="-441325" algn="just">
              <a:buClr>
                <a:schemeClr val="tx2"/>
              </a:buClr>
              <a:buFont typeface="+mj-lt"/>
              <a:buAutoNum type="arabicPeriod"/>
              <a:defRPr/>
            </a:pPr>
            <a:r>
              <a:rPr lang="ru-RU" sz="2800" b="1" dirty="0" smtClean="0"/>
              <a:t>Провести диагностику признаков вегетативных изменений у учащихся 9-11 классов.</a:t>
            </a:r>
          </a:p>
          <a:p>
            <a:pPr marL="714375" indent="-441325" algn="just">
              <a:buClr>
                <a:schemeClr val="tx2"/>
              </a:buClr>
              <a:buFont typeface="+mj-lt"/>
              <a:buAutoNum type="arabicPeriod"/>
              <a:defRPr/>
            </a:pPr>
            <a:r>
              <a:rPr lang="ru-RU" sz="2800" b="1" dirty="0" smtClean="0"/>
              <a:t>Определить тип исходного вегетативного тонуса и уровень здоровья старшеклассников из числа испытуемых.</a:t>
            </a:r>
          </a:p>
          <a:p>
            <a:pPr marL="714375" indent="-441325" algn="just">
              <a:buClr>
                <a:schemeClr val="tx2"/>
              </a:buClr>
              <a:buFont typeface="+mj-lt"/>
              <a:buAutoNum type="arabicPeriod"/>
              <a:defRPr/>
            </a:pPr>
            <a:r>
              <a:rPr lang="ru-RU" sz="2800" b="1" dirty="0" smtClean="0"/>
              <a:t>Обнаружить взаимосвязь тонуса вегетативной нервной системы и уровня здоровья старшеклассников.</a:t>
            </a:r>
          </a:p>
          <a:p>
            <a:pPr marL="714375" indent="-441325" algn="just">
              <a:buClr>
                <a:schemeClr val="tx2"/>
              </a:buClr>
              <a:buFont typeface="+mj-lt"/>
              <a:buAutoNum type="arabicPeriod"/>
              <a:defRPr/>
            </a:pPr>
            <a:r>
              <a:rPr lang="ru-RU" sz="2800" b="1" dirty="0" smtClean="0"/>
              <a:t>Рекомендовать учащимся конкретные мероприятия, направленные на повышение уровня здоровья. </a:t>
            </a:r>
          </a:p>
          <a:p>
            <a:pPr algn="ctr" eaLnBrk="1" fontAlgn="auto" hangingPunct="1">
              <a:spcAft>
                <a:spcPts val="0"/>
              </a:spcAft>
              <a:buFont typeface="Wingdings" pitchFamily="2" charset="2"/>
              <a:buNone/>
              <a:defRPr/>
            </a:pPr>
            <a:endParaRPr lang="ru-RU" sz="2800" b="1" dirty="0" smtClean="0"/>
          </a:p>
        </p:txBody>
      </p:sp>
      <p:sp>
        <p:nvSpPr>
          <p:cNvPr id="5" name="Rectangle 2"/>
          <p:cNvSpPr txBox="1">
            <a:spLocks noChangeArrowheads="1"/>
          </p:cNvSpPr>
          <p:nvPr/>
        </p:nvSpPr>
        <p:spPr>
          <a:xfrm>
            <a:off x="228600" y="228600"/>
            <a:ext cx="8305800" cy="609600"/>
          </a:xfrm>
          <a:prstGeom prst="rect">
            <a:avLst/>
          </a:prstGeom>
        </p:spPr>
        <p:txBody>
          <a:bodyPr>
            <a:normAutofit lnSpcReduction="10000"/>
          </a:bodyPr>
          <a:lstStyle/>
          <a:p>
            <a:pPr fontAlgn="auto">
              <a:spcAft>
                <a:spcPts val="0"/>
              </a:spcAft>
              <a:defRPr/>
            </a:pPr>
            <a:r>
              <a:rPr lang="ru-RU" sz="3600" cap="all" dirty="0">
                <a:solidFill>
                  <a:schemeClr val="tx2"/>
                </a:solidFill>
                <a:latin typeface="+mj-lt"/>
                <a:ea typeface="+mj-ea"/>
                <a:cs typeface="+mj-cs"/>
              </a:rPr>
              <a:t>Задачи  исследования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Тонус ВНС и уровень здоровья</a:t>
            </a:r>
            <a:endParaRPr lang="ru-RU" dirty="0"/>
          </a:p>
        </p:txBody>
      </p:sp>
      <p:sp>
        <p:nvSpPr>
          <p:cNvPr id="18435" name="Содержимое 2"/>
          <p:cNvSpPr>
            <a:spLocks noGrp="1"/>
          </p:cNvSpPr>
          <p:nvPr>
            <p:ph idx="1"/>
          </p:nvPr>
        </p:nvSpPr>
        <p:spPr>
          <a:xfrm>
            <a:off x="0" y="1554163"/>
            <a:ext cx="9144000" cy="4846637"/>
          </a:xfrm>
          <a:blipFill dpi="0" rotWithShape="1">
            <a:blip r:embed="rId2"/>
            <a:srcRect/>
            <a:tile tx="0" ty="0" sx="100000" sy="100000" flip="none" algn="tl"/>
          </a:blipFill>
        </p:spPr>
        <p:txBody>
          <a:bodyPr/>
          <a:lstStyle/>
          <a:p>
            <a:endParaRPr lang="ru-RU" altLang="ru-RU" smtClean="0"/>
          </a:p>
          <a:p>
            <a:r>
              <a:rPr lang="ru-RU" altLang="ru-RU" b="1" smtClean="0"/>
              <a:t>Тонус</a:t>
            </a:r>
            <a:r>
              <a:rPr lang="ru-RU" altLang="ru-RU" smtClean="0"/>
              <a:t> – </a:t>
            </a:r>
            <a:r>
              <a:rPr lang="ru-RU" altLang="ru-RU" sz="2400" smtClean="0"/>
              <a:t>стабильные характеристики состояния вегетативных показателей в период «относительного покоя»</a:t>
            </a:r>
          </a:p>
          <a:p>
            <a:pPr lvl="1"/>
            <a:r>
              <a:rPr lang="ru-RU" altLang="ru-RU" sz="3200" b="1" smtClean="0"/>
              <a:t>Вегетативная</a:t>
            </a:r>
            <a:r>
              <a:rPr lang="ru-RU" altLang="ru-RU" sz="3200" smtClean="0"/>
              <a:t> – </a:t>
            </a:r>
            <a:r>
              <a:rPr lang="ru-RU" altLang="ru-RU" sz="2400" smtClean="0"/>
              <a:t>не контролируется сознанием 							(«растительная»)</a:t>
            </a:r>
          </a:p>
          <a:p>
            <a:pPr lvl="2"/>
            <a:r>
              <a:rPr lang="ru-RU" altLang="ru-RU" sz="3200" b="1" smtClean="0"/>
              <a:t>Автономная</a:t>
            </a:r>
            <a:r>
              <a:rPr lang="ru-RU" altLang="ru-RU" sz="3200" smtClean="0"/>
              <a:t> – </a:t>
            </a:r>
            <a:r>
              <a:rPr lang="ru-RU" altLang="ru-RU" smtClean="0"/>
              <a:t>человек не может осознанно влиять на её работу, функционирует сама по себе</a:t>
            </a:r>
          </a:p>
          <a:p>
            <a:pPr lvl="3"/>
            <a:r>
              <a:rPr lang="ru-RU" altLang="ru-RU" sz="3200" b="1" smtClean="0"/>
              <a:t>Висцеральная</a:t>
            </a:r>
            <a:r>
              <a:rPr lang="ru-RU" altLang="ru-RU" sz="3200" smtClean="0"/>
              <a:t> – </a:t>
            </a:r>
            <a:r>
              <a:rPr lang="ru-RU" altLang="ru-RU" sz="2400" smtClean="0"/>
              <a:t>определяет работу внутренних органов и систем</a:t>
            </a:r>
          </a:p>
          <a:p>
            <a:pPr lvl="3"/>
            <a:endParaRPr lang="ru-RU" altLang="ru-RU" sz="2400" smtClean="0"/>
          </a:p>
          <a:p>
            <a:pPr lvl="2"/>
            <a:endParaRPr lang="ru-RU" altLang="ru-RU" sz="3200" smtClean="0"/>
          </a:p>
        </p:txBody>
      </p:sp>
      <p:pic>
        <p:nvPicPr>
          <p:cNvPr id="18436" name="Picture 5" descr="C:\Documents and Settings\root\Мои документы\Мои рисунки\картинки тьютер\Новая папка\45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2954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464653"/>
      </a:dk2>
      <a:lt2>
        <a:srgbClr val="DDE9EC"/>
      </a:lt2>
      <a:accent1>
        <a:srgbClr val="DDE9EC"/>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1">
    <a:dk1>
      <a:sysClr val="windowText" lastClr="000000"/>
    </a:dk1>
    <a:lt1>
      <a:sysClr val="window" lastClr="FFFFFF"/>
    </a:lt1>
    <a:dk2>
      <a:srgbClr val="464653"/>
    </a:dk2>
    <a:lt2>
      <a:srgbClr val="DDE9EC"/>
    </a:lt2>
    <a:accent1>
      <a:srgbClr val="DDE9EC"/>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Trek</Template>
  <TotalTime>2019</TotalTime>
  <Words>1755</Words>
  <Application>Microsoft Office PowerPoint</Application>
  <PresentationFormat>Экран (4:3)</PresentationFormat>
  <Paragraphs>273</Paragraphs>
  <Slides>35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Трек</vt:lpstr>
      <vt:lpstr>Презентация PowerPoint</vt:lpstr>
      <vt:lpstr>Исследовательская работа на тему: «тонус вегетативной нервной системы как один из факторов определения  уровня здоровья учащихся»</vt:lpstr>
      <vt:lpstr>Исследователи</vt:lpstr>
      <vt:lpstr>Уровень здоровья</vt:lpstr>
      <vt:lpstr>противоречия</vt:lpstr>
      <vt:lpstr>Презентация PowerPoint</vt:lpstr>
      <vt:lpstr>Презентация PowerPoint</vt:lpstr>
      <vt:lpstr>Презентация PowerPoint</vt:lpstr>
      <vt:lpstr>Тонус ВНС и уровень здоровья</vt:lpstr>
      <vt:lpstr>Вегетативная нервная система</vt:lpstr>
      <vt:lpstr>Норма – сердце и сосуды моментально реагируют на любые изменения внешней среды</vt:lpstr>
      <vt:lpstr>Исходный вегетативный тонус - ивт</vt:lpstr>
      <vt:lpstr>Методы исследования</vt:lpstr>
      <vt:lpstr>Оценка состояния ВНС</vt:lpstr>
      <vt:lpstr>Оценка состояния ВНС</vt:lpstr>
      <vt:lpstr>Оценка состояния ВНС</vt:lpstr>
      <vt:lpstr>Определение ИВТ</vt:lpstr>
      <vt:lpstr>Определение  ИВТ</vt:lpstr>
      <vt:lpstr>Определение  ИВТ</vt:lpstr>
      <vt:lpstr>Исследование вегетативных рефлексов</vt:lpstr>
      <vt:lpstr>Исследование вегетативных рефлексов</vt:lpstr>
      <vt:lpstr>Индексовая оценка результатов пробы «сидя-стоя» </vt:lpstr>
      <vt:lpstr>Исследование вегетативных рефлексов</vt:lpstr>
      <vt:lpstr>Исследование вегетативных рефлексов</vt:lpstr>
      <vt:lpstr>Оценка тонуса нервной системы</vt:lpstr>
      <vt:lpstr>Исследование кожного дермографизма</vt:lpstr>
      <vt:lpstr>Сводная таблица результатов исследования вегетативных рефлексов и тонуса ВНС учащихся  </vt:lpstr>
      <vt:lpstr>Определение уровня здоровья </vt:lpstr>
      <vt:lpstr>Определение уровня здоровья </vt:lpstr>
      <vt:lpstr>Определение уровня здоровья </vt:lpstr>
      <vt:lpstr>Определение уровня здоровья </vt:lpstr>
      <vt:lpstr>заключение</vt:lpstr>
      <vt:lpstr>заключение</vt:lpstr>
      <vt:lpstr>Практическая значимость</vt:lpstr>
      <vt:lpstr>Литература  и 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178</cp:revision>
  <cp:lastPrinted>1601-01-01T00:00:00Z</cp:lastPrinted>
  <dcterms:created xsi:type="dcterms:W3CDTF">1601-01-01T00:00:00Z</dcterms:created>
  <dcterms:modified xsi:type="dcterms:W3CDTF">2015-11-01T11:06:44Z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