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47" r:id="rId2"/>
    <p:sldId id="333" r:id="rId3"/>
    <p:sldId id="319" r:id="rId4"/>
    <p:sldId id="344" r:id="rId5"/>
    <p:sldId id="320" r:id="rId6"/>
    <p:sldId id="322" r:id="rId7"/>
    <p:sldId id="305" r:id="rId8"/>
    <p:sldId id="317" r:id="rId9"/>
    <p:sldId id="331" r:id="rId10"/>
    <p:sldId id="325" r:id="rId11"/>
    <p:sldId id="33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4D1F"/>
    <a:srgbClr val="FF9900"/>
    <a:srgbClr val="602E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2" autoAdjust="0"/>
    <p:restoredTop sz="76935" autoAdjust="0"/>
  </p:normalViewPr>
  <p:slideViewPr>
    <p:cSldViewPr>
      <p:cViewPr varScale="1">
        <p:scale>
          <a:sx n="53" d="100"/>
          <a:sy n="53" d="100"/>
        </p:scale>
        <p:origin x="-164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805F5A-74FE-4591-8B6A-F242A129622C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3D9A8E-033A-4F97-90AB-B0CF52842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9F%D1%80%D0%BE%D0%BB%D1%91%D1%82&amp;action=edit&amp;redlink=1" TargetMode="External"/><Relationship Id="rId3" Type="http://schemas.openxmlformats.org/officeDocument/2006/relationships/hyperlink" Target="http://ru.wikipedia.org/w/index.php?title=%D0%90%D1%80%D0%BE%D1%87%D0%BD%D1%8B%D0%B9_%D0%BC%D0%BE%D1%81%D1%82&amp;action=edit&amp;redlink=1" TargetMode="External"/><Relationship Id="rId7" Type="http://schemas.openxmlformats.org/officeDocument/2006/relationships/hyperlink" Target="http://ru.wikipedia.org/wiki/%D0%94%D0%B8%D0%BD%D0%B0%D1%81%D1%82%D0%B8%D1%8F_%D0%A2%D0%B0%D0%BD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A6%D0%B7%D1%8F%D0%BD%D1%81%D1%83" TargetMode="External"/><Relationship Id="rId5" Type="http://schemas.openxmlformats.org/officeDocument/2006/relationships/hyperlink" Target="http://ru.wikipedia.org/wiki/%D0%A1%D1%83%D1%87%D0%B6%D0%BE%D1%83_(%D0%A6%D0%B7%D1%8F%D0%BD%D1%81%D1%83)" TargetMode="External"/><Relationship Id="rId4" Type="http://schemas.openxmlformats.org/officeDocument/2006/relationships/hyperlink" Target="http://ru.wikipedia.org/wiki/%D0%92%D0%B5%D0%BB%D0%B8%D0%BA%D0%B8%D0%B9_%D0%9A%D0%B8%D1%82%D0%B0%D0%B9%D1%81%D0%BA%D0%B8%D0%B9_%D0%BA%D0%B0%D0%BD%D0%B0%D0%BB" TargetMode="Externa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6%D0%B0%D1%80%D1%81%D0%BA%D0%BE%D0%B5_%D0%A1%D0%B5%D0%BB%D0%BE" TargetMode="External"/><Relationship Id="rId3" Type="http://schemas.openxmlformats.org/officeDocument/2006/relationships/hyperlink" Target="http://ru.wikipedia.org/w/index.php?title=%D0%9A%D1%83%D0%BD%D1%8C%D0%BC%D0%B8%D0%BD%D1%81%D0%BA%D0%BE%D0%B5_%D0%BE%D0%B7%D0%B5%D1%80%D0%BE_(%D0%9F%D0%B5%D0%BA%D0%B8%D0%BD)&amp;action=edit&amp;redlink=1" TargetMode="External"/><Relationship Id="rId7" Type="http://schemas.openxmlformats.org/officeDocument/2006/relationships/hyperlink" Target="http://ru.wikipedia.org/w/index.php?title=%D0%9A%D0%B8%D1%82%D0%B0%D0%B9%D1%81%D0%BA%D0%B0%D1%8F_%D0%B4%D0%B5%D1%80%D0%B5%D0%B2%D0%BD%D1%8F&amp;action=edit&amp;redlink=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A8%D0%B8%D0%BD%D1%83%D0%B0%D0%B7%D1%80%D0%B8" TargetMode="External"/><Relationship Id="rId5" Type="http://schemas.openxmlformats.org/officeDocument/2006/relationships/hyperlink" Target="http://ru.wikipedia.org/wiki/%D0%A6%D1%8F%D0%BD%D1%8C%D0%BB%D1%83%D0%BD" TargetMode="External"/><Relationship Id="rId4" Type="http://schemas.openxmlformats.org/officeDocument/2006/relationships/hyperlink" Target="http://ru.wikipedia.org/wiki/%D0%9B%D0%B5%D1%82%D0%BD%D0%B8%D0%B9_%D0%B4%D0%B2%D0%BE%D1%80%D0%B5%D1%86_(%D0%9F%D0%B5%D0%BA%D0%B8%D0%BD)" TargetMode="Externa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8%D0%BC%D0%BF%D0%B5%D1%80%D0%B8%D1%8F_%D0%9C%D0%B8%D0%BD" TargetMode="External"/><Relationship Id="rId3" Type="http://schemas.openxmlformats.org/officeDocument/2006/relationships/hyperlink" Target="http://ru.wikipedia.org/wiki/%D0%9A%D0%B8%D1%82%D0%B0%D0%B9%D1%81%D0%BA%D0%B8%D0%B9_%D1%8F%D0%B7%D1%8B%D0%BA" TargetMode="External"/><Relationship Id="rId7" Type="http://schemas.openxmlformats.org/officeDocument/2006/relationships/hyperlink" Target="http://ru.wikipedia.org/wiki/%D0%A2%D0%B0%D0%BD_(%D0%B4%D0%B8%D0%BD%D0%B0%D1%81%D1%82%D0%B8%D1%8F)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A%D0%B8%D1%82%D0%B0%D0%B9" TargetMode="External"/><Relationship Id="rId5" Type="http://schemas.openxmlformats.org/officeDocument/2006/relationships/hyperlink" Target="http://ru.wikipedia.org/w/index.php?title=%D0%A2%D1%80%D0%B8%D1%83%D0%BC%D1%84%D0%B0%D0%BB%D1%8C%D0%BD%D1%8B%D0%B5_%D0%B2%D0%BE%D1%80%D0%BE%D1%82%D0%B0&amp;action=edit&amp;redlink=1" TargetMode="External"/><Relationship Id="rId4" Type="http://schemas.openxmlformats.org/officeDocument/2006/relationships/hyperlink" Target="http://ru.wikipedia.org/wiki/%D0%9E%D1%80%D0%BD%D0%B0%D0%BC%D0%B5%D0%BD%D1%82" TargetMode="External"/><Relationship Id="rId9" Type="http://schemas.openxmlformats.org/officeDocument/2006/relationships/hyperlink" Target="http://ru.wikipedia.org/wiki/%D0%9F%D0%B5%D0%BA%D0%B8%D0%BD" TargetMode="Externa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1%80%D0%BE%D0%B1%D0%BD%D0%B8%D1%86%D1%8B_%D0%B8%D0%BC%D0%BF%D0%B5%D1%80%D0%B0%D1%82%D0%BE%D1%80%D0%BE%D0%B2_%D0%B4%D0%B8%D0%BD%D0%B0%D1%81%D1%82%D0%B8%D0%B9_%D0%9C%D0%B8%D0%BD_%D0%B8_%D0%A6%D0%B8%D0%BD" TargetMode="External"/><Relationship Id="rId13" Type="http://schemas.openxmlformats.org/officeDocument/2006/relationships/hyperlink" Target="http://ru.wikipedia.org/wiki/%D0%9C%D0%B0%D0%BD%D1%8C%D1%87%D0%B6%D1%83%D1%80%D0%B8%D1%8F" TargetMode="External"/><Relationship Id="rId3" Type="http://schemas.openxmlformats.org/officeDocument/2006/relationships/hyperlink" Target="http://ru.wikipedia.org/wiki/%D0%9C%D0%B8%D0%BD_(%D0%B4%D0%B8%D0%BD%D0%B0%D1%81%D1%82%D0%B8%D1%8F)" TargetMode="External"/><Relationship Id="rId7" Type="http://schemas.openxmlformats.org/officeDocument/2006/relationships/hyperlink" Target="http://ru.wikipedia.org/wiki/%D0%92%D1%81%D0%B5%D0%BC%D0%B8%D1%80%D0%BD%D0%BE%D0%B5_%D0%BD%D0%B0%D1%81%D0%BB%D0%B5%D0%B4%D0%B8%D0%B5" TargetMode="External"/><Relationship Id="rId12" Type="http://schemas.openxmlformats.org/officeDocument/2006/relationships/hyperlink" Target="http://ru.wikipedia.org/wiki/%D0%A6%D0%B8%D0%BD_(%D0%B4%D0%B8%D0%BD%D0%B0%D1%81%D1%82%D0%B8%D1%8F)" TargetMode="External"/><Relationship Id="rId17" Type="http://schemas.openxmlformats.org/officeDocument/2006/relationships/hyperlink" Target="http://ru.wikipedia.org/wiki/%D0%A4%D1%8D%D0%BD%D1%88%D1%83%D0%B9" TargetMode="External"/><Relationship Id="rId2" Type="http://schemas.openxmlformats.org/officeDocument/2006/relationships/slide" Target="../slides/slide8.xml"/><Relationship Id="rId16" Type="http://schemas.openxmlformats.org/officeDocument/2006/relationships/hyperlink" Target="http://ru.wikipedia.org/wiki/%D0%A7%D0%B6%D1%83_%D0%94%D0%B8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A5%D1%8D%D0%B1%D1%8D%D0%B9" TargetMode="External"/><Relationship Id="rId11" Type="http://schemas.openxmlformats.org/officeDocument/2006/relationships/hyperlink" Target="http://ru.wikipedia.org/wiki/%D0%9D%D0%B0%D0%BD%D0%BA%D0%B8%D0%BD" TargetMode="External"/><Relationship Id="rId5" Type="http://schemas.openxmlformats.org/officeDocument/2006/relationships/hyperlink" Target="http://ru.wikipedia.org/wiki/%D0%9F%D0%B5%D0%BA%D0%B8%D0%BD" TargetMode="External"/><Relationship Id="rId15" Type="http://schemas.openxmlformats.org/officeDocument/2006/relationships/hyperlink" Target="http://ru.wikipedia.org/wiki/%D0%93%D1%80%D0%BE%D0%B1%D0%BD%D0%B8%D1%86%D1%8B_%D0%B8%D0%BC%D0%BF%D0%B5%D1%80%D0%B0%D1%82%D0%BE%D1%80%D0%BE%D0%B2_%D0%B4%D0%B8%D0%BD%D0%B0%D1%81%D1%82%D0%B8%D0%B8_%D0%9C%D0%B8%D0%BD" TargetMode="External"/><Relationship Id="rId10" Type="http://schemas.openxmlformats.org/officeDocument/2006/relationships/hyperlink" Target="http://ru.wikipedia.org/wiki/%D0%A7%D0%B6%D1%83_%D0%AE%D0%B0%D0%BD%D1%8C%D1%87%D0%B6%D0%B0%D0%BD" TargetMode="External"/><Relationship Id="rId4" Type="http://schemas.openxmlformats.org/officeDocument/2006/relationships/hyperlink" Target="http://ru.wikipedia.org/wiki/%D0%AE%D0%BD%D0%BB%D1%8D" TargetMode="External"/><Relationship Id="rId9" Type="http://schemas.openxmlformats.org/officeDocument/2006/relationships/hyperlink" Target="http://ru.wikipedia.org/w/index.php?title=%D0%A1%D1%8F%D0%BE%D0%BB%D0%B8%D0%BD&amp;action=edit&amp;redlink=1" TargetMode="External"/><Relationship Id="rId14" Type="http://schemas.openxmlformats.org/officeDocument/2006/relationships/hyperlink" Target="http://ru.wikipedia.org/wiki/%D0%A6%D0%B7%D1%8F%D0%BD%D1%8C%D0%B2%D1%8D%D0%BD%D1%8C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5E22C-43A0-4A06-8764-FB2540CCA7A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b="1" smtClean="0"/>
              <a:t>Баодайцяо</a:t>
            </a:r>
            <a:r>
              <a:rPr lang="ru-RU" smtClean="0"/>
              <a:t> (宝带桥, «Мост драгоценного пояса») — старинный </a:t>
            </a:r>
            <a:r>
              <a:rPr lang="ru-RU" smtClean="0">
                <a:hlinkClick r:id="rId3" tooltip="Арочный мост (страница отсутствует)"/>
              </a:rPr>
              <a:t>арочный мост</a:t>
            </a:r>
            <a:r>
              <a:rPr lang="ru-RU" smtClean="0"/>
              <a:t>, перекинутый через </a:t>
            </a:r>
            <a:r>
              <a:rPr lang="ru-RU" smtClean="0">
                <a:hlinkClick r:id="rId4" tooltip="Великий Китайский канал"/>
              </a:rPr>
              <a:t>Великий Китайский канал</a:t>
            </a:r>
            <a:r>
              <a:rPr lang="ru-RU" smtClean="0"/>
              <a:t> близ города </a:t>
            </a:r>
            <a:r>
              <a:rPr lang="ru-RU" smtClean="0">
                <a:hlinkClick r:id="rId5" tooltip="Сучжоу (Цзянсу)"/>
              </a:rPr>
              <a:t>Сучжоу</a:t>
            </a:r>
            <a:r>
              <a:rPr lang="ru-RU" smtClean="0"/>
              <a:t> в провинции </a:t>
            </a:r>
            <a:r>
              <a:rPr lang="ru-RU" smtClean="0">
                <a:hlinkClick r:id="rId6" tooltip="Цзянсу"/>
              </a:rPr>
              <a:t>Цзянсу</a:t>
            </a:r>
            <a:r>
              <a:rPr lang="ru-RU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Впервые был сооружён при </a:t>
            </a:r>
            <a:r>
              <a:rPr lang="ru-RU" smtClean="0">
                <a:hlinkClick r:id="rId7" tooltip="Династия Тан"/>
              </a:rPr>
              <a:t>династии Тан</a:t>
            </a:r>
            <a:r>
              <a:rPr lang="ru-RU" smtClean="0"/>
              <a:t> в 816 г., по преданию — на средства, пожертвованные местным чиновником от продажи своего драгоценного пояса. Ныне существующий мост был закончен в 1446 году.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Отличительная черта моста — три приподнятых центральных </a:t>
            </a:r>
            <a:r>
              <a:rPr lang="ru-RU" u="sng" smtClean="0">
                <a:hlinkClick r:id="rId8" tooltip="Пролёт (страница отсутствует)"/>
              </a:rPr>
              <a:t>пролёта</a:t>
            </a:r>
            <a:r>
              <a:rPr lang="ru-RU" smtClean="0"/>
              <a:t>, через которые проплывали лодки с грузом. Мост имеет длину 317 метров при ширине 4,1 м и состоит из 53 арочных пролётов.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286270-BEF0-4EF8-995A-84F223FE002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Классический пример — Мост Нефритового Пояса («Юйдайцяо») у западного берега </a:t>
            </a:r>
            <a:r>
              <a:rPr lang="ru-RU" u="sng" smtClean="0">
                <a:hlinkClick r:id="rId3" tooltip="Куньминское озеро (Пекин) (страница отсутствует)"/>
              </a:rPr>
              <a:t>Куньминского озера</a:t>
            </a:r>
            <a:r>
              <a:rPr lang="ru-RU" smtClean="0"/>
              <a:t> в </a:t>
            </a:r>
            <a:r>
              <a:rPr lang="ru-RU" u="sng" smtClean="0">
                <a:hlinkClick r:id="rId4" tooltip="Летний дворец (Пекин)"/>
              </a:rPr>
              <a:t>Летнем дворце</a:t>
            </a:r>
            <a:r>
              <a:rPr lang="ru-RU" smtClean="0"/>
              <a:t> императора </a:t>
            </a:r>
            <a:r>
              <a:rPr lang="ru-RU" u="sng" smtClean="0">
                <a:hlinkClick r:id="rId5" tooltip="Цяньлун"/>
              </a:rPr>
              <a:t>Цяньлуна</a:t>
            </a:r>
            <a:r>
              <a:rPr lang="ru-RU" smtClean="0"/>
              <a:t>. Этот каменный мост, сооружённый в 1751-64 гг., устроен таким образом, чтобы пропускать под собой императорскую ладью.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Распространение моды на китайские мостики в садовой архитектуре Европы связано с повальным увлечением </a:t>
            </a:r>
            <a:r>
              <a:rPr lang="ru-RU" u="sng" smtClean="0">
                <a:hlinkClick r:id="rId6" tooltip="Шинуазри"/>
              </a:rPr>
              <a:t>шинуазри</a:t>
            </a:r>
            <a:r>
              <a:rPr lang="ru-RU" smtClean="0"/>
              <a:t> в XVIII в. Пример — мосты </a:t>
            </a:r>
            <a:r>
              <a:rPr lang="ru-RU" u="sng" smtClean="0">
                <a:hlinkClick r:id="rId7" tooltip="Китайская деревня (страница отсутствует)"/>
              </a:rPr>
              <a:t>Китайской деревни</a:t>
            </a:r>
            <a:r>
              <a:rPr lang="ru-RU" smtClean="0"/>
              <a:t> в </a:t>
            </a:r>
            <a:r>
              <a:rPr lang="ru-RU" u="sng" smtClean="0">
                <a:hlinkClick r:id="rId8" tooltip="Царское Село"/>
              </a:rPr>
              <a:t>Царском Селе</a:t>
            </a:r>
            <a:r>
              <a:rPr lang="ru-RU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338BC-1305-4B9E-A786-8B6D248B8CD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b="1" smtClean="0"/>
              <a:t>Мемориальные сооружения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b="1" smtClean="0"/>
              <a:t>Пайлоу</a:t>
            </a:r>
            <a:r>
              <a:rPr lang="ru-RU" smtClean="0"/>
              <a:t> (</a:t>
            </a:r>
            <a:r>
              <a:rPr lang="ru-RU" smtClean="0">
                <a:hlinkClick r:id="rId3" tooltip="Китайский язык"/>
              </a:rPr>
              <a:t>кит.</a:t>
            </a:r>
            <a:r>
              <a:rPr lang="ru-RU" smtClean="0"/>
              <a:t> 牌楼), или </a:t>
            </a:r>
            <a:r>
              <a:rPr lang="ru-RU" b="1" smtClean="0"/>
              <a:t>Пайфан</a:t>
            </a:r>
            <a:r>
              <a:rPr lang="ru-RU" smtClean="0"/>
              <a:t> (</a:t>
            </a:r>
            <a:r>
              <a:rPr lang="ru-RU" smtClean="0">
                <a:hlinkClick r:id="rId3" tooltip="Китайский язык"/>
              </a:rPr>
              <a:t>кит.</a:t>
            </a:r>
            <a:r>
              <a:rPr lang="ru-RU" smtClean="0"/>
              <a:t> 牌坊) — резные </a:t>
            </a:r>
            <a:r>
              <a:rPr lang="ru-RU" smtClean="0">
                <a:hlinkClick r:id="rId4" tooltip="Орнамент"/>
              </a:rPr>
              <a:t>орнаментированные</a:t>
            </a:r>
            <a:r>
              <a:rPr lang="ru-RU" smtClean="0"/>
              <a:t> </a:t>
            </a:r>
            <a:r>
              <a:rPr lang="ru-RU" smtClean="0">
                <a:hlinkClick r:id="rId5" tooltip="Триумфальные ворота (страница отсутствует)"/>
              </a:rPr>
              <a:t>триумфальные ворота</a:t>
            </a:r>
            <a:r>
              <a:rPr lang="ru-RU" smtClean="0"/>
              <a:t> из камня или дерева, возводившиеся в </a:t>
            </a:r>
            <a:r>
              <a:rPr lang="ru-RU" smtClean="0">
                <a:hlinkClick r:id="rId6" tooltip="Китай"/>
              </a:rPr>
              <a:t>Китае</a:t>
            </a:r>
            <a:r>
              <a:rPr lang="ru-RU" smtClean="0"/>
              <a:t> в честь правителей, героев, выдающихся событий. ПСлово Пайфан (</a:t>
            </a:r>
            <a:r>
              <a:rPr lang="ru-RU" smtClean="0">
                <a:hlinkClick r:id="rId3" tooltip="Китайский язык"/>
              </a:rPr>
              <a:t>кит.</a:t>
            </a:r>
            <a:r>
              <a:rPr lang="ru-RU" smtClean="0"/>
              <a:t> 牌坊) первоначально было собирательным термином и использовалось для описания двух верхних уровней административного деления и подразделения древних китайской городов. Крупнейшим подразделением город в древнем Китае был </a:t>
            </a:r>
            <a:r>
              <a:rPr lang="ru-RU" i="1" smtClean="0"/>
              <a:t>Фан</a:t>
            </a:r>
            <a:r>
              <a:rPr lang="ru-RU" smtClean="0"/>
              <a:t> (坊). Каждый Фан (坊) был обнесен стенами или забором и воротами. Эти корпуса были закрыты и охранялись каждую ночь. Каждый Фан (坊) был разделен на несколько плиты или </a:t>
            </a:r>
            <a:r>
              <a:rPr lang="ru-RU" i="1" smtClean="0"/>
              <a:t>Пай</a:t>
            </a:r>
            <a:r>
              <a:rPr lang="ru-RU" smtClean="0"/>
              <a:t> (牌). Каждый пай (牌), в свою очередь, содержал несколько Хутонгов. Эта система городского административного деления и подразделения разрабатывалась и вводилась при </a:t>
            </a:r>
            <a:r>
              <a:rPr lang="ru-RU" smtClean="0">
                <a:hlinkClick r:id="rId7" tooltip="Тан (династия)"/>
              </a:rPr>
              <a:t>династии Тан</a:t>
            </a:r>
            <a:r>
              <a:rPr lang="ru-RU" smtClean="0"/>
              <a:t>, и оставались на протяжение еще нескольких династий. Например, при </a:t>
            </a:r>
            <a:r>
              <a:rPr lang="ru-RU" smtClean="0">
                <a:hlinkClick r:id="rId8" tooltip="Империя Мин"/>
              </a:rPr>
              <a:t>династии Мин</a:t>
            </a:r>
            <a:r>
              <a:rPr lang="ru-RU" smtClean="0"/>
              <a:t>, </a:t>
            </a:r>
            <a:r>
              <a:rPr lang="ru-RU" smtClean="0">
                <a:hlinkClick r:id="rId9" tooltip="Пекин"/>
              </a:rPr>
              <a:t>Пекин</a:t>
            </a:r>
            <a:r>
              <a:rPr lang="ru-RU" smtClean="0"/>
              <a:t> был разделен в общей сложности на 36 фанов (坊).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ерекрыты одной или несколькими крышами в зависимости от числа пролётов</a:t>
            </a:r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0BBEE7-4824-4E9E-BF98-F5AA15001F8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smtClean="0"/>
              <a:t>Ворота, ведущие в погребальный комплекс.</a:t>
            </a: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Гробницы императоров династии Мин</a:t>
            </a:r>
            <a:r>
              <a:rPr lang="ru-RU" dirty="0" smtClean="0"/>
              <a:t> — комплекс мавзолеев тринадцати императоров китайской </a:t>
            </a:r>
            <a:r>
              <a:rPr lang="ru-RU" dirty="0" smtClean="0">
                <a:hlinkClick r:id="rId3" tooltip="Мин (династия)"/>
              </a:rPr>
              <a:t>династии Мин</a:t>
            </a:r>
            <a:r>
              <a:rPr lang="ru-RU" dirty="0" smtClean="0"/>
              <a:t> (XV—XVII вв.) (начиная с третьего императора этой династии, </a:t>
            </a:r>
            <a:r>
              <a:rPr lang="ru-RU" dirty="0" err="1" smtClean="0">
                <a:hlinkClick r:id="rId4" tooltip="Юнлэ"/>
              </a:rPr>
              <a:t>Чжу</a:t>
            </a:r>
            <a:r>
              <a:rPr lang="ru-RU" dirty="0" smtClean="0">
                <a:hlinkClick r:id="rId4" tooltip="Юнлэ"/>
              </a:rPr>
              <a:t> </a:t>
            </a:r>
            <a:r>
              <a:rPr lang="ru-RU" dirty="0" err="1" smtClean="0">
                <a:hlinkClick r:id="rId4" tooltip="Юнлэ"/>
              </a:rPr>
              <a:t>Ди</a:t>
            </a:r>
            <a:r>
              <a:rPr lang="ru-RU" dirty="0" smtClean="0"/>
              <a:t>), расположенный в 50 км к северу от </a:t>
            </a:r>
            <a:r>
              <a:rPr lang="ru-RU" dirty="0" smtClean="0">
                <a:hlinkClick r:id="rId5" tooltip="Пекин"/>
              </a:rPr>
              <a:t>Пекина</a:t>
            </a:r>
            <a:r>
              <a:rPr lang="ru-RU" dirty="0" smtClean="0"/>
              <a:t>, на территории провинции </a:t>
            </a:r>
            <a:r>
              <a:rPr lang="ru-RU" dirty="0" err="1" smtClean="0">
                <a:hlinkClick r:id="rId6" tooltip="Хэбэй"/>
              </a:rPr>
              <a:t>Хэбэй</a:t>
            </a:r>
            <a:r>
              <a:rPr lang="ru-RU" dirty="0" smtClean="0"/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Этот мавзолейный комплекс — один из основных компонентов памятника </a:t>
            </a:r>
            <a:r>
              <a:rPr lang="ru-RU" dirty="0" smtClean="0">
                <a:hlinkClick r:id="rId7" tooltip="Всемирное наследие"/>
              </a:rPr>
              <a:t>Всемирного наследия</a:t>
            </a:r>
            <a:r>
              <a:rPr lang="ru-RU" dirty="0" smtClean="0"/>
              <a:t> «</a:t>
            </a:r>
            <a:r>
              <a:rPr lang="ru-RU" dirty="0" smtClean="0">
                <a:hlinkClick r:id="rId8" tooltip="Гробницы императоров династий Мин и Цин"/>
              </a:rPr>
              <a:t>Гробницы императоров династий Мин и </a:t>
            </a:r>
            <a:r>
              <a:rPr lang="ru-RU" dirty="0" err="1" smtClean="0">
                <a:hlinkClick r:id="rId8" tooltip="Гробницы императоров династий Мин и Цин"/>
              </a:rPr>
              <a:t>Цин</a:t>
            </a:r>
            <a:r>
              <a:rPr lang="ru-RU" dirty="0" smtClean="0"/>
              <a:t>», в который также включен мавзолей </a:t>
            </a:r>
            <a:r>
              <a:rPr lang="ru-RU" dirty="0" err="1" smtClean="0">
                <a:hlinkClick r:id="rId9" tooltip="Сяолин (страница отсутствует)"/>
              </a:rPr>
              <a:t>Сяолин</a:t>
            </a:r>
            <a:r>
              <a:rPr lang="ru-RU" dirty="0" smtClean="0"/>
              <a:t> первого императора этой династии </a:t>
            </a:r>
            <a:r>
              <a:rPr lang="ru-RU" dirty="0" err="1" smtClean="0">
                <a:hlinkClick r:id="rId10" tooltip="Чжу Юаньчжан"/>
              </a:rPr>
              <a:t>Чжу</a:t>
            </a:r>
            <a:r>
              <a:rPr lang="ru-RU" dirty="0" smtClean="0">
                <a:hlinkClick r:id="rId10" tooltip="Чжу Юаньчжан"/>
              </a:rPr>
              <a:t> </a:t>
            </a:r>
            <a:r>
              <a:rPr lang="ru-RU" dirty="0" err="1" smtClean="0">
                <a:hlinkClick r:id="rId10" tooltip="Чжу Юаньчжан"/>
              </a:rPr>
              <a:t>Юаньчжана</a:t>
            </a:r>
            <a:r>
              <a:rPr lang="ru-RU" dirty="0" smtClean="0"/>
              <a:t> (вблизи его столицы, </a:t>
            </a:r>
            <a:r>
              <a:rPr lang="ru-RU" dirty="0" smtClean="0">
                <a:hlinkClick r:id="rId11" tooltip="Нанкин"/>
              </a:rPr>
              <a:t>Нанкина</a:t>
            </a:r>
            <a:r>
              <a:rPr lang="ru-RU" dirty="0" smtClean="0"/>
              <a:t>), гробницы некоторых других минских деятелей, а также мавзолеи </a:t>
            </a:r>
            <a:r>
              <a:rPr lang="ru-RU" dirty="0" smtClean="0">
                <a:hlinkClick r:id="rId12" tooltip="Цин (династия)"/>
              </a:rPr>
              <a:t>династии </a:t>
            </a:r>
            <a:r>
              <a:rPr lang="ru-RU" dirty="0" err="1" smtClean="0">
                <a:hlinkClick r:id="rId12" tooltip="Цин (династия)"/>
              </a:rPr>
              <a:t>Цин</a:t>
            </a:r>
            <a:r>
              <a:rPr lang="ru-RU" dirty="0" smtClean="0"/>
              <a:t> в </a:t>
            </a:r>
            <a:r>
              <a:rPr lang="ru-RU" dirty="0" smtClean="0">
                <a:hlinkClick r:id="rId13" tooltip="Маньчжурия"/>
              </a:rPr>
              <a:t>Маньчжурии</a:t>
            </a:r>
            <a:r>
              <a:rPr lang="ru-RU" dirty="0" smtClean="0"/>
              <a:t> и под Пекином. Заметим, что второй минский император, </a:t>
            </a:r>
            <a:r>
              <a:rPr lang="ru-RU" dirty="0" err="1" smtClean="0">
                <a:hlinkClick r:id="rId14" tooltip="Цзяньвэнь"/>
              </a:rPr>
              <a:t>Чжу</a:t>
            </a:r>
            <a:r>
              <a:rPr lang="ru-RU" dirty="0" smtClean="0">
                <a:hlinkClick r:id="rId14" tooltip="Цзяньвэнь"/>
              </a:rPr>
              <a:t> </a:t>
            </a:r>
            <a:r>
              <a:rPr lang="ru-RU" dirty="0" err="1" smtClean="0">
                <a:hlinkClick r:id="rId14" tooltip="Цзяньвэнь"/>
              </a:rPr>
              <a:t>Юньвэнь</a:t>
            </a:r>
            <a:r>
              <a:rPr lang="ru-RU" dirty="0" smtClean="0"/>
              <a:t>, мавзолея не имеет в связи с обстоятельствами его смещения третьим императором, </a:t>
            </a:r>
            <a:r>
              <a:rPr lang="ru-RU" dirty="0" err="1" smtClean="0"/>
              <a:t>Чжу</a:t>
            </a:r>
            <a:r>
              <a:rPr lang="ru-RU" dirty="0" smtClean="0"/>
              <a:t> </a:t>
            </a:r>
            <a:r>
              <a:rPr lang="ru-RU" dirty="0" err="1" smtClean="0"/>
              <a:t>Ди</a:t>
            </a:r>
            <a:r>
              <a:rPr lang="ru-RU" dirty="0" smtClean="0"/>
              <a:t>.</a:t>
            </a:r>
            <a:r>
              <a:rPr lang="ru-RU" baseline="30000" dirty="0" smtClean="0">
                <a:hlinkClick r:id="rId15"/>
              </a:rPr>
              <a:t>[1]</a:t>
            </a: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Место для захоронения было выбрано императором </a:t>
            </a:r>
            <a:r>
              <a:rPr lang="ru-RU" dirty="0" err="1" smtClean="0">
                <a:hlinkClick r:id="rId16" tooltip="Чжу Ди"/>
              </a:rPr>
              <a:t>Чжу</a:t>
            </a:r>
            <a:r>
              <a:rPr lang="ru-RU" dirty="0" smtClean="0">
                <a:hlinkClick r:id="rId16" tooltip="Чжу Ди"/>
              </a:rPr>
              <a:t> </a:t>
            </a:r>
            <a:r>
              <a:rPr lang="ru-RU" dirty="0" err="1" smtClean="0">
                <a:hlinkClick r:id="rId16" tooltip="Чжу Ди"/>
              </a:rPr>
              <a:t>Ди</a:t>
            </a:r>
            <a:r>
              <a:rPr lang="ru-RU" dirty="0" smtClean="0"/>
              <a:t> после того, как он перенёс столицу Китая из Нанкина в Пекин. Ему пришлось по душе то, что участок защищён от «губительных влияний севера» горной цепью. Расположение императорских могил также является классическим воплощением принципов </a:t>
            </a:r>
            <a:r>
              <a:rPr lang="ru-RU" dirty="0" err="1" smtClean="0">
                <a:hlinkClick r:id="rId17" tooltip="Фэншуй"/>
              </a:rPr>
              <a:t>фэншуя</a:t>
            </a:r>
            <a:r>
              <a:rPr lang="ru-RU" dirty="0" smtClean="0"/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Тринадцать мавзолеев расположены на одном участке, отгороженном от посторонних глаз высокой стеной, и имеют общую «священную дорогу» (</a:t>
            </a:r>
            <a:r>
              <a:rPr lang="ru-RU" i="1" dirty="0" err="1" smtClean="0"/>
              <a:t>шэньдао</a:t>
            </a:r>
            <a:r>
              <a:rPr lang="ru-RU" dirty="0" smtClean="0"/>
              <a:t>), уставленную статуями реальных и мифических животных.</a:t>
            </a:r>
            <a:r>
              <a:rPr lang="ru-RU" baseline="30000" dirty="0" smtClean="0">
                <a:hlinkClick r:id="rId15"/>
              </a:rPr>
              <a:t>[1]</a:t>
            </a: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 XX веке три гробницы были вскрыты и исследованы археологами, однако в 1989 г. археологические изыскания на территории комплекса были прекращены и с тех пор не возобновлялись.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C94A14-772C-481F-B00B-3DEA7856D10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B2A4B-C496-4806-9490-74B2651FFF1E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17E6C-2271-4327-B663-85E174F85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7573D-1CD7-4EF7-9CAE-85CD176DA53A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1F6C2-E279-41EA-A7DA-97B2B6719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747B9-7242-421C-B2D5-7021A189CC61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5DCC0-CE0D-4C44-83F1-73FA1DFBF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13357-E29B-49C6-89A7-0DE9BCF5F102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2B71B-A8BC-49A1-907F-004FF109F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BACF7-E323-4755-88E9-5F78259B17AC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283BB-55B2-41F9-B067-4A1AFB454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1CA4E-C355-4DC9-BAC1-B360CBB4304A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D0089-D1C9-429F-B7C6-773950CB8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6B131-741A-46B2-814A-0180BB8BA37D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BBC08-6066-4955-9A45-4FD7E20D0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2F584-B431-41A9-B8E5-5B4D092BB393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E7BFC-297F-464F-BB99-2EA1115EB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2627F-560C-4217-9096-4D4CD4774915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B0859-3533-450B-8073-9044E2ABC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CDF6C-2AE7-4608-9E4C-DC6AED823FFD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47FB6-B8B5-4847-8F36-E19104539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2BD85-878A-4726-B20E-56DBC0177C25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DFC57-A913-4F2C-8D19-28897F6A4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E233C5-1031-463D-9475-4ECEA0944E49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7AD3F1-6AB5-4F5A-80DA-5B37298CD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0/Chao_Meng-fu_001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hyperlink" Target="http://upload.wikimedia.org/wikipedia/commons/6/60/Beijingbeihaipic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6/Preciousbeltbridge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1/Gaoliang_Bridge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f/Pingyao-puerta-c01-f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8/Noel_2005_P%C3%A9kin_tombeaux_Ming_voie_des_%C3%A2mes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commons/5/5a/Xidi1024x1360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2897" t="23045" r="16853" b="48544"/>
          <a:stretch>
            <a:fillRect/>
          </a:stretch>
        </p:blipFill>
        <p:spPr bwMode="auto">
          <a:xfrm>
            <a:off x="0" y="0"/>
            <a:ext cx="9144000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2052" name="Рисунок 4" descr="Logo_zas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8"/>
            <a:ext cx="5072063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312" y="4672786"/>
            <a:ext cx="8929688" cy="21852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Mistral" pitchFamily="66" charset="0"/>
              </a:rPr>
              <a:t>Учитель ИЗО,МХК МОБУ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  <a:latin typeface="Mistral" pitchFamily="66" charset="0"/>
              </a:rPr>
              <a:t>Новобурейской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Mistral" pitchFamily="66" charset="0"/>
              </a:rPr>
              <a:t> СОШ № 3 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  <a:latin typeface="Mistral" pitchFamily="66" charset="0"/>
              </a:rPr>
              <a:t>Рогудеева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Mistral" pitchFamily="66" charset="0"/>
              </a:rPr>
              <a:t> Лилия Анатольевна.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составлена на основании программы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Рапацкой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 Л.А. «Мировая художественная культура: программы курса. 10-11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кл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. – М.: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Владос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, 2010г.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2015 год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285728"/>
            <a:ext cx="3122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Амурская область,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Бурейский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р-он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000372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ХУДОЖЕСТВЕННАЯ КУЛЬТУРА </a:t>
            </a:r>
            <a:b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</a:b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Древнего и средневекового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КИТАЯ</a:t>
            </a:r>
            <a:b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</a:b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часть 4 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2033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ИНТЕРЕСНЫЕ ФАКТЫ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4831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3E4D1F"/>
                </a:solidFill>
                <a:latin typeface="Segoe Script" pitchFamily="34" charset="0"/>
              </a:rPr>
              <a:t>При укладке каменных блоков стены употреблялась клейкая рисовая каша с примесью гашёной извести.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3E4D1F"/>
                </a:solidFill>
                <a:latin typeface="Segoe Script" pitchFamily="34" charset="0"/>
              </a:rPr>
              <a:t>Ежегодно проводится популярный легкоатлетический марафон «Великая Стена», в котором часть дистанции спортсмены бегут по гребню Стены.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3E4D1F"/>
                </a:solidFill>
                <a:latin typeface="Segoe Script" pitchFamily="34" charset="0"/>
              </a:rPr>
              <a:t>Вопреки существующему мнению, Великую китайскую стену нельзя увидеть невооружённым глазом с орбитальной станции, хотя на спутниковых снимках её видно.</a:t>
            </a:r>
            <a:endParaRPr lang="ru-RU" dirty="0">
              <a:solidFill>
                <a:srgbClr val="3E4D1F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tx2"/>
                </a:solidFill>
                <a:latin typeface="Mistral" pitchFamily="66" charset="0"/>
              </a:rPr>
              <a:t>Темы рефератов, докладов или сообщений:</a:t>
            </a:r>
          </a:p>
        </p:txBody>
      </p:sp>
      <p:sp>
        <p:nvSpPr>
          <p:cNvPr id="6656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ru-RU" sz="2400" b="1" smtClean="0">
                <a:latin typeface="Book Antiqua" pitchFamily="18" charset="0"/>
              </a:rPr>
              <a:t>Шедевры китайской архитектуры. Храмовые комплексы Китая.</a:t>
            </a:r>
          </a:p>
          <a:p>
            <a:r>
              <a:rPr lang="ru-RU" sz="2400" b="1" smtClean="0">
                <a:latin typeface="Book Antiqua" pitchFamily="18" charset="0"/>
              </a:rPr>
              <a:t>Пещерные храмы Китая.</a:t>
            </a:r>
          </a:p>
          <a:p>
            <a:r>
              <a:rPr lang="ru-RU" sz="2400" b="1" smtClean="0">
                <a:latin typeface="Book Antiqua" pitchFamily="18" charset="0"/>
              </a:rPr>
              <a:t>Пагоды Китая.</a:t>
            </a:r>
          </a:p>
          <a:p>
            <a:r>
              <a:rPr lang="ru-RU" sz="2400" b="1" smtClean="0">
                <a:latin typeface="Book Antiqua" pitchFamily="18" charset="0"/>
              </a:rPr>
              <a:t>Скульптурные произведения Китая.</a:t>
            </a:r>
          </a:p>
          <a:p>
            <a:r>
              <a:rPr lang="ru-RU" sz="2400" b="1" smtClean="0">
                <a:latin typeface="Book Antiqua" pitchFamily="18" charset="0"/>
              </a:rPr>
              <a:t>Основные жанры китайской живописи.</a:t>
            </a:r>
          </a:p>
          <a:p>
            <a:r>
              <a:rPr lang="ru-RU" sz="2400" b="1" smtClean="0">
                <a:latin typeface="Book Antiqua" pitchFamily="18" charset="0"/>
              </a:rPr>
              <a:t>Отражение китайской культуры в искусстве народов мира.</a:t>
            </a:r>
          </a:p>
          <a:p>
            <a:r>
              <a:rPr lang="ru-RU" sz="2400" b="1" smtClean="0">
                <a:latin typeface="Book Antiqua" pitchFamily="18" charset="0"/>
              </a:rPr>
              <a:t>Содово-парковое искусство Китая.</a:t>
            </a:r>
          </a:p>
          <a:p>
            <a:r>
              <a:rPr lang="ru-RU" sz="2400" b="1" smtClean="0">
                <a:latin typeface="Book Antiqua" pitchFamily="18" charset="0"/>
              </a:rPr>
              <a:t>Искусство пекинской музыкальной драмы. </a:t>
            </a:r>
          </a:p>
          <a:p>
            <a:r>
              <a:rPr lang="ru-RU" sz="2400" b="1" smtClean="0">
                <a:latin typeface="Book Antiqua" pitchFamily="18" charset="0"/>
              </a:rPr>
              <a:t>Антология китайской лирики.</a:t>
            </a:r>
          </a:p>
          <a:p>
            <a:r>
              <a:rPr lang="ru-RU" sz="2400" b="1" smtClean="0">
                <a:latin typeface="Book Antiqua" pitchFamily="18" charset="0"/>
              </a:rPr>
              <a:t>Путешествие по запретному городу Пикина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2897" t="23045" r="16853" b="48544"/>
          <a:stretch>
            <a:fillRect/>
          </a:stretch>
        </p:blipFill>
        <p:spPr bwMode="auto">
          <a:xfrm>
            <a:off x="0" y="2071678"/>
            <a:ext cx="9144000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9" name="Picture 2" descr="Файл:Chao Meng-fu 00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69663">
            <a:off x="1316038" y="2457450"/>
            <a:ext cx="3692525" cy="229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0ee71548f3dfbb1c2e77c5d653c3492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325" y="434975"/>
            <a:ext cx="7329488" cy="4779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77" name="Rectangle 1"/>
          <p:cNvSpPr>
            <a:spLocks noGrp="1" noChangeArrowheads="1"/>
          </p:cNvSpPr>
          <p:nvPr>
            <p:ph idx="1"/>
          </p:nvPr>
        </p:nvSpPr>
        <p:spPr>
          <a:xfrm>
            <a:off x="1285875" y="714375"/>
            <a:ext cx="7858125" cy="1323975"/>
          </a:xfrm>
        </p:spPr>
        <p:txBody>
          <a:bodyPr anchor="ctr">
            <a:spAutoFit/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000" i="1" smtClean="0">
                <a:solidFill>
                  <a:srgbClr val="4F6228"/>
                </a:solidFill>
                <a:latin typeface="Verdana" pitchFamily="34" charset="0"/>
                <a:cs typeface="Times New Roman" pitchFamily="18" charset="0"/>
              </a:rPr>
              <a:t>                            Где вы, о древние народы!</a:t>
            </a:r>
            <a:endParaRPr lang="ru-RU" sz="2800" i="1" smtClean="0">
              <a:solidFill>
                <a:srgbClr val="4F6228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2000" i="1" smtClean="0">
                <a:solidFill>
                  <a:srgbClr val="4F6228"/>
                </a:solidFill>
                <a:latin typeface="Verdana" pitchFamily="34" charset="0"/>
                <a:cs typeface="Times New Roman" pitchFamily="18" charset="0"/>
              </a:rPr>
              <a:t>                            Ваш мир был храмом всех богов,</a:t>
            </a:r>
            <a:endParaRPr lang="ru-RU" sz="2800" i="1" smtClean="0">
              <a:solidFill>
                <a:srgbClr val="4F6228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2000" i="1" smtClean="0">
                <a:solidFill>
                  <a:srgbClr val="4F6228"/>
                </a:solidFill>
                <a:latin typeface="Verdana" pitchFamily="34" charset="0"/>
                <a:cs typeface="Times New Roman" pitchFamily="18" charset="0"/>
              </a:rPr>
              <a:t>                            Вы книгу Матери </a:t>
            </a:r>
            <a:r>
              <a:rPr lang="ru-RU" sz="2000" i="1" smtClean="0">
                <a:solidFill>
                  <a:srgbClr val="4F6228"/>
                </a:solidFill>
                <a:cs typeface="Times New Roman" pitchFamily="18" charset="0"/>
              </a:rPr>
              <a:t>–</a:t>
            </a:r>
            <a:r>
              <a:rPr lang="ru-RU" sz="2000" i="1" smtClean="0">
                <a:solidFill>
                  <a:srgbClr val="4F6228"/>
                </a:solidFill>
                <a:latin typeface="Verdana" pitchFamily="34" charset="0"/>
                <a:cs typeface="Times New Roman" pitchFamily="18" charset="0"/>
              </a:rPr>
              <a:t> природы</a:t>
            </a:r>
            <a:endParaRPr lang="ru-RU" sz="2800" i="1" smtClean="0">
              <a:solidFill>
                <a:srgbClr val="4F6228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2000" i="1" smtClean="0">
                <a:solidFill>
                  <a:srgbClr val="4F6228"/>
                </a:solidFill>
                <a:latin typeface="Verdana" pitchFamily="34" charset="0"/>
                <a:cs typeface="Times New Roman" pitchFamily="18" charset="0"/>
              </a:rPr>
              <a:t>                            Читали ясно  без очков.</a:t>
            </a:r>
            <a:endParaRPr lang="ru-RU" sz="4400" i="1" smtClean="0">
              <a:solidFill>
                <a:srgbClr val="4F622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3857625" y="2643188"/>
            <a:ext cx="3449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>
                <a:solidFill>
                  <a:srgbClr val="4F6228"/>
                </a:solidFill>
                <a:latin typeface="Verdana" pitchFamily="34" charset="0"/>
                <a:cs typeface="Times New Roman" pitchFamily="18" charset="0"/>
              </a:rPr>
              <a:t>Федор Иванович Тютчев</a:t>
            </a:r>
            <a:endParaRPr lang="ru-RU" sz="4400">
              <a:solidFill>
                <a:srgbClr val="4F6228"/>
              </a:solidFill>
              <a:cs typeface="Arial" pitchFamily="34" charset="0"/>
            </a:endParaRPr>
          </a:p>
        </p:txBody>
      </p:sp>
      <p:pic>
        <p:nvPicPr>
          <p:cNvPr id="8" name="Рисунок 7" descr="64071c3f8e230a1bc04e8d7603b2e9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5" y="3143250"/>
            <a:ext cx="4876800" cy="3305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07425" cy="584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ru-RU" sz="3200" b="1" dirty="0" smtClean="0">
                <a:solidFill>
                  <a:srgbClr val="E46C0A"/>
                </a:solidFill>
                <a:latin typeface="Segoe Script" pitchFamily="34" charset="0"/>
                <a:cs typeface="Times New Roman" pitchFamily="18" charset="0"/>
              </a:rPr>
              <a:t>САДОВО-ПАРКОВАЯ АРХИТЕКТУРА</a:t>
            </a:r>
            <a:endParaRPr lang="ru-RU" sz="3600" b="1" dirty="0" smtClean="0">
              <a:solidFill>
                <a:srgbClr val="E46C0A"/>
              </a:solidFill>
              <a:latin typeface="Segoe Script" pitchFamily="34" charset="0"/>
              <a:cs typeface="Arial" charset="0"/>
            </a:endParaRPr>
          </a:p>
        </p:txBody>
      </p:sp>
      <p:pic>
        <p:nvPicPr>
          <p:cNvPr id="5" name="Содержимое 4" descr="Файл:Beijingbeihaipic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1563" y="1143000"/>
            <a:ext cx="7572375" cy="51260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5715000" y="6273800"/>
            <a:ext cx="312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rgbClr val="3E4D1F"/>
                </a:solidFill>
                <a:latin typeface="Segoe Script" pitchFamily="34" charset="0"/>
                <a:cs typeface="Times New Roman" pitchFamily="18" charset="0"/>
              </a:rPr>
              <a:t>Парк Бейхай</a:t>
            </a:r>
            <a:endParaRPr lang="ru-RU" sz="3200">
              <a:solidFill>
                <a:srgbClr val="3E4D1F"/>
              </a:solidFill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58373" name="Прямоугольник 6"/>
          <p:cNvSpPr>
            <a:spLocks noChangeArrowheads="1"/>
          </p:cNvSpPr>
          <p:nvPr/>
        </p:nvSpPr>
        <p:spPr bwMode="auto">
          <a:xfrm>
            <a:off x="0" y="1071563"/>
            <a:ext cx="4929188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императорский сад к северо-западу от Запретного Города в Пекине. Первоначально заложен в Х веке. Числится среди крупнейших китайских садов и содержит множество исторически значимых построек, дворцы и храмы. Во времена правления династий Ляо, Цзинь, Юань, Мин и до падения династии Цин в 1911 году был императорским парком. Это место было связано с Запретным Городом, но с 1925 года сад был открыт публике. Парк имеет площадь более 69 гектаров; озеро Бэйхай занимает более половины территории парка. В центре парка на 32 м возвышается остров Цюнхуа (</a:t>
            </a:r>
            <a:r>
              <a:rPr lang="ja-JP" altLang="en-US" b="1">
                <a:solidFill>
                  <a:srgbClr val="FFFF00"/>
                </a:solidFill>
                <a:cs typeface="ＭＳ Ｐゴシック"/>
              </a:rPr>
              <a:t>琼华</a:t>
            </a:r>
            <a:r>
              <a:rPr lang="en-US" altLang="ja-JP" b="1">
                <a:solidFill>
                  <a:srgbClr val="FFFF00"/>
                </a:solidFill>
                <a:cs typeface="ＭＳ Ｐゴシック"/>
              </a:rPr>
              <a:t>). </a:t>
            </a:r>
            <a:r>
              <a:rPr lang="ru-RU" b="1">
                <a:solidFill>
                  <a:srgbClr val="FFFF00"/>
                </a:solidFill>
              </a:rPr>
              <a:t>К северу от парка находится озеро Цяньхай, к югу — Чжунхай (Среднее море).</a:t>
            </a:r>
          </a:p>
        </p:txBody>
      </p:sp>
      <p:pic>
        <p:nvPicPr>
          <p:cNvPr id="58377" name="Picture 9" descr="Фото. Зал Обретенного Све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857250"/>
            <a:ext cx="62261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9" name="Picture 11" descr="Фото. Сад Haopuji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1071563"/>
            <a:ext cx="385762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1" name="Picture 13" descr="Фото. Сад Духовного Спокойств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984375"/>
            <a:ext cx="6357938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15" descr="Фото. Павильон Пяти Дракон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8385" name="Picture 17" descr="Фото. Павильон Пяти Драконов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65400" y="1714500"/>
            <a:ext cx="64404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3906" name="Picture 2" descr="F:\РАБОТА\МОИ ФОТО НОВ.2009-2010\2014\июль\харбин пекин\IMG_52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428625"/>
            <a:ext cx="4643437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7" name="Picture 3" descr="F:\РАБОТА\МОИ ФОТО НОВ.2009-2010\2014\июль\харбин пекин\IMG_52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85750"/>
            <a:ext cx="471487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Парк </a:t>
            </a:r>
            <a:r>
              <a:rPr lang="ru-RU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Цзинь</a:t>
            </a:r>
            <a:r>
              <a:rPr lang="ru-RU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 </a:t>
            </a:r>
            <a:r>
              <a:rPr lang="ru-RU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Шань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123908" name="Picture 4" descr="F:\РАБОТА\МОИ ФОТО НОВ.2009-2010\2014\июль\харбин пекин\IMG_5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 descr="F:\РАБОТА\МОИ ФОТО НОВ.2009-2010\2014\июль\харбин пекин\IMG_5241.jpg"/>
          <p:cNvPicPr>
            <a:picLocks noChangeAspect="1" noChangeArrowheads="1"/>
          </p:cNvPicPr>
          <p:nvPr/>
        </p:nvPicPr>
        <p:blipFill>
          <a:blip r:embed="rId5"/>
          <a:srcRect l="43098" b="27763"/>
          <a:stretch>
            <a:fillRect/>
          </a:stretch>
        </p:blipFill>
        <p:spPr bwMode="auto">
          <a:xfrm>
            <a:off x="4567238" y="2500313"/>
            <a:ext cx="457676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1641475" cy="7699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ru-RU" smtClean="0">
                <a:solidFill>
                  <a:srgbClr val="E46C0A"/>
                </a:solidFill>
                <a:latin typeface="Mistral" pitchFamily="66" charset="0"/>
                <a:cs typeface="Times New Roman" pitchFamily="18" charset="0"/>
              </a:rPr>
              <a:t>МОСТЫ</a:t>
            </a:r>
            <a:endParaRPr lang="ru-RU" sz="4000" smtClean="0">
              <a:solidFill>
                <a:srgbClr val="E46C0A"/>
              </a:solidFill>
              <a:latin typeface="Mistral" pitchFamily="66" charset="0"/>
              <a:cs typeface="Arial" charset="0"/>
            </a:endParaRPr>
          </a:p>
        </p:txBody>
      </p:sp>
      <p:pic>
        <p:nvPicPr>
          <p:cNvPr id="5" name="Содержимое 4" descr="Файл:Preciousbeltbridge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00063" y="1000125"/>
            <a:ext cx="5357812" cy="36687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5929313" y="1000125"/>
            <a:ext cx="30003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3E4D1F"/>
                </a:solidFill>
                <a:latin typeface="Calibri" pitchFamily="34" charset="0"/>
                <a:cs typeface="Times New Roman" pitchFamily="18" charset="0"/>
              </a:rPr>
              <a:t>Баодайцяо</a:t>
            </a:r>
            <a:r>
              <a:rPr lang="ru-RU" sz="2400">
                <a:solidFill>
                  <a:srgbClr val="3E4D1F"/>
                </a:solidFill>
                <a:latin typeface="Calibri" pitchFamily="34" charset="0"/>
                <a:cs typeface="Times New Roman" pitchFamily="18" charset="0"/>
              </a:rPr>
              <a:t> «Мост драгоценного пояса») — старинный арочный мост, перекинутый через Великий Китайский канал близ города Сучжоу в провинции Цзянсу.</a:t>
            </a:r>
            <a:endParaRPr lang="ru-RU" sz="3600">
              <a:solidFill>
                <a:srgbClr val="3E4D1F"/>
              </a:solidFill>
              <a:cs typeface="Arial" pitchFamily="34" charset="0"/>
            </a:endParaRPr>
          </a:p>
        </p:txBody>
      </p:sp>
      <p:sp>
        <p:nvSpPr>
          <p:cNvPr id="60421" name="Прямоугольник 5"/>
          <p:cNvSpPr>
            <a:spLocks noChangeArrowheads="1"/>
          </p:cNvSpPr>
          <p:nvPr/>
        </p:nvSpPr>
        <p:spPr bwMode="auto">
          <a:xfrm>
            <a:off x="500063" y="4786313"/>
            <a:ext cx="82867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3E4D1F"/>
                </a:solidFill>
                <a:latin typeface="Calibri" pitchFamily="34" charset="0"/>
              </a:rPr>
              <a:t>Отличительная черта моста — три приподнятых центральных пролёта, через которые проплывали лодки с грузом. Мост имеет длину 317 метров при ширине 4,1 м и состоит из 53 арочных пролётов.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Прямоугольник 3"/>
          <p:cNvSpPr>
            <a:spLocks noChangeArrowheads="1"/>
          </p:cNvSpPr>
          <p:nvPr/>
        </p:nvSpPr>
        <p:spPr bwMode="auto">
          <a:xfrm>
            <a:off x="785813" y="5786438"/>
            <a:ext cx="7358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3E4D1F"/>
                </a:solidFill>
                <a:latin typeface="Segoe Script" pitchFamily="34" charset="0"/>
              </a:rPr>
              <a:t>Мост Нефритового Пояса, или Мост Верблюжьего Горба, в Пекине</a:t>
            </a:r>
          </a:p>
        </p:txBody>
      </p:sp>
      <p:pic>
        <p:nvPicPr>
          <p:cNvPr id="5" name="Содержимое 4" descr="Файл:Gaoliang Bridge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85813" y="1071563"/>
            <a:ext cx="7572375" cy="46434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1641475" cy="7699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ru-RU" smtClean="0">
                <a:solidFill>
                  <a:srgbClr val="E46C0A"/>
                </a:solidFill>
                <a:latin typeface="Mistral" pitchFamily="66" charset="0"/>
                <a:cs typeface="Times New Roman" pitchFamily="18" charset="0"/>
              </a:rPr>
              <a:t>МОСТЫ</a:t>
            </a:r>
            <a:endParaRPr lang="ru-RU" sz="4000" smtClean="0">
              <a:solidFill>
                <a:srgbClr val="E46C0A"/>
              </a:solidFill>
              <a:latin typeface="Mistral" pitchFamily="66" charset="0"/>
              <a:cs typeface="Arial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57813" y="5286375"/>
            <a:ext cx="2928937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BZ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ru.wikipedia.org/wiki</a:t>
            </a:r>
            <a:endParaRPr lang="ru-RU" sz="1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ru-RU" sz="3600" smtClean="0">
                <a:solidFill>
                  <a:srgbClr val="E46C0A"/>
                </a:solidFill>
                <a:latin typeface="Mistral" pitchFamily="66" charset="0"/>
                <a:cs typeface="Times New Roman" pitchFamily="18" charset="0"/>
              </a:rPr>
              <a:t>МЕМОРИАЛЬНЫЕ СООРУЖЕНИЯ</a:t>
            </a:r>
            <a:endParaRPr lang="ru-RU" sz="3600" smtClean="0">
              <a:solidFill>
                <a:srgbClr val="E46C0A"/>
              </a:solidFill>
              <a:latin typeface="Mistral" pitchFamily="66" charset="0"/>
              <a:cs typeface="Arial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357313"/>
            <a:ext cx="4038600" cy="44831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3E4D1F"/>
                </a:solidFill>
              </a:rPr>
              <a:t>Пайлоу</a:t>
            </a:r>
            <a:r>
              <a:rPr lang="ru-RU" dirty="0" smtClean="0">
                <a:solidFill>
                  <a:srgbClr val="3E4D1F"/>
                </a:solidFill>
              </a:rPr>
              <a:t> или </a:t>
            </a:r>
            <a:r>
              <a:rPr lang="ru-RU" b="1" dirty="0" err="1" smtClean="0">
                <a:solidFill>
                  <a:srgbClr val="3E4D1F"/>
                </a:solidFill>
              </a:rPr>
              <a:t>Пайфан</a:t>
            </a:r>
            <a:r>
              <a:rPr lang="ru-RU" dirty="0" smtClean="0">
                <a:solidFill>
                  <a:srgbClr val="3E4D1F"/>
                </a:solidFill>
              </a:rPr>
              <a:t>— резные орнаментированные триумфальные ворота из камня или дерева, возводившиеся в Китае в честь правителей, героев, выдающихся событий. Перекрыты одной или несколькими крышами в зависимости от числа пролётов.</a:t>
            </a:r>
            <a:endParaRPr lang="ru-RU" dirty="0">
              <a:solidFill>
                <a:srgbClr val="3E4D1F"/>
              </a:solidFill>
            </a:endParaRPr>
          </a:p>
        </p:txBody>
      </p:sp>
      <p:sp>
        <p:nvSpPr>
          <p:cNvPr id="62468" name="Прямоугольник 6"/>
          <p:cNvSpPr>
            <a:spLocks noChangeArrowheads="1"/>
          </p:cNvSpPr>
          <p:nvPr/>
        </p:nvSpPr>
        <p:spPr bwMode="auto">
          <a:xfrm>
            <a:off x="428625" y="4857750"/>
            <a:ext cx="3844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3E4D1F"/>
                </a:solidFill>
                <a:latin typeface="Segoe Script" pitchFamily="34" charset="0"/>
              </a:rPr>
              <a:t>Пайлоу в Пинъяо </a:t>
            </a:r>
          </a:p>
        </p:txBody>
      </p:sp>
      <p:pic>
        <p:nvPicPr>
          <p:cNvPr id="8" name="Содержимое 7" descr="Файл:Pingyao-puerta-c01-f.jpg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85750" y="1357313"/>
            <a:ext cx="4324350" cy="29987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Файл:Noel 2005 Pékin tombeaux Ming voie des âmes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00063" y="1071563"/>
            <a:ext cx="5429250" cy="42862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75" y="285750"/>
            <a:ext cx="2093913" cy="6461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>
                <a:solidFill>
                  <a:srgbClr val="E46C0A"/>
                </a:solidFill>
                <a:latin typeface="Mistral" pitchFamily="66" charset="0"/>
                <a:cs typeface="Times New Roman" pitchFamily="18" charset="0"/>
              </a:rPr>
              <a:t>ГРОБНИЦЫ</a:t>
            </a:r>
            <a:endParaRPr lang="ru-RU" sz="3600">
              <a:solidFill>
                <a:srgbClr val="E46C0A"/>
              </a:solidFill>
              <a:latin typeface="Mistral" pitchFamily="66" charset="0"/>
            </a:endParaRPr>
          </a:p>
        </p:txBody>
      </p:sp>
      <p:sp>
        <p:nvSpPr>
          <p:cNvPr id="63492" name="Прямоугольник 4"/>
          <p:cNvSpPr>
            <a:spLocks noChangeArrowheads="1"/>
          </p:cNvSpPr>
          <p:nvPr/>
        </p:nvSpPr>
        <p:spPr bwMode="auto">
          <a:xfrm>
            <a:off x="500063" y="5429250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3E4D1F"/>
                </a:solidFill>
                <a:latin typeface="Segoe Script" pitchFamily="34" charset="0"/>
              </a:rPr>
              <a:t>Ворота, ведущие в погребальный комплекс.</a:t>
            </a:r>
            <a:endParaRPr lang="ru-RU" sz="2000">
              <a:solidFill>
                <a:srgbClr val="3E4D1F"/>
              </a:solidFill>
              <a:latin typeface="Segoe Script" pitchFamily="34" charset="0"/>
            </a:endParaRPr>
          </a:p>
        </p:txBody>
      </p:sp>
      <p:sp>
        <p:nvSpPr>
          <p:cNvPr id="63493" name="Прямоугольник 5"/>
          <p:cNvSpPr>
            <a:spLocks noChangeArrowheads="1"/>
          </p:cNvSpPr>
          <p:nvPr/>
        </p:nvSpPr>
        <p:spPr bwMode="auto">
          <a:xfrm>
            <a:off x="6000750" y="1000125"/>
            <a:ext cx="31432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3E4D1F"/>
                </a:solidFill>
                <a:latin typeface="Calibri" pitchFamily="34" charset="0"/>
              </a:rPr>
              <a:t>Гробницы императоров династии Мин</a:t>
            </a:r>
            <a:r>
              <a:rPr lang="ru-RU" sz="2400">
                <a:solidFill>
                  <a:srgbClr val="3E4D1F"/>
                </a:solidFill>
                <a:latin typeface="Calibri" pitchFamily="34" charset="0"/>
              </a:rPr>
              <a:t> — комплекс мавзолеев тринадцати императоров китайской династии Мин (XV—XVII вв.)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428625" y="571500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3E4D1F"/>
                </a:solidFill>
                <a:latin typeface="Segoe Script" pitchFamily="34" charset="0"/>
              </a:rPr>
              <a:t>Ворота в южнокитайской деревне Сиди </a:t>
            </a:r>
          </a:p>
        </p:txBody>
      </p:sp>
      <p:pic>
        <p:nvPicPr>
          <p:cNvPr id="4" name="Содержимое 3" descr="Файл:Xidi1024x136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25" y="500063"/>
            <a:ext cx="4714875" cy="55006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452</Words>
  <PresentationFormat>Экран (4:3)</PresentationFormat>
  <Paragraphs>61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Arial</vt:lpstr>
      <vt:lpstr>Calibri</vt:lpstr>
      <vt:lpstr>Mistral</vt:lpstr>
      <vt:lpstr>Verdana</vt:lpstr>
      <vt:lpstr>Times New Roman</vt:lpstr>
      <vt:lpstr>Bookman Old Style</vt:lpstr>
      <vt:lpstr>Comic Sans MS</vt:lpstr>
      <vt:lpstr>Tahoma</vt:lpstr>
      <vt:lpstr>Segoe Script</vt:lpstr>
      <vt:lpstr>ＭＳ Ｐゴシック</vt:lpstr>
      <vt:lpstr>Book Antiqua</vt:lpstr>
      <vt:lpstr>Тема Office</vt:lpstr>
      <vt:lpstr>ХУДОЖЕСТВЕННАЯ КУЛЬТУРА  Древнего и средневекового КИТАЯ часть 4 </vt:lpstr>
      <vt:lpstr>Слайд 2</vt:lpstr>
      <vt:lpstr>САДОВО-ПАРКОВАЯ АРХИТЕКТУРА</vt:lpstr>
      <vt:lpstr> Парк Цзинь Шань </vt:lpstr>
      <vt:lpstr>МОСТЫ</vt:lpstr>
      <vt:lpstr>МОСТЫ</vt:lpstr>
      <vt:lpstr>МЕМОРИАЛЬНЫЕ СООРУЖЕНИЯ</vt:lpstr>
      <vt:lpstr>Слайд 8</vt:lpstr>
      <vt:lpstr>Ворота в южнокитайской деревне Сиди </vt:lpstr>
      <vt:lpstr>ИНТЕРЕСНЫЕ ФАКТЫ</vt:lpstr>
      <vt:lpstr>Темы рефератов, докладов или сообщений: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Художественная культура Китая </dc:title>
  <dc:creator>user</dc:creator>
  <cp:lastModifiedBy>asu</cp:lastModifiedBy>
  <cp:revision>80</cp:revision>
  <dcterms:created xsi:type="dcterms:W3CDTF">2011-01-06T17:10:34Z</dcterms:created>
  <dcterms:modified xsi:type="dcterms:W3CDTF">2015-02-11T02:19:11Z</dcterms:modified>
</cp:coreProperties>
</file>