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0" r:id="rId1"/>
  </p:sldMasterIdLst>
  <p:notesMasterIdLst>
    <p:notesMasterId r:id="rId28"/>
  </p:notesMasterIdLst>
  <p:sldIdLst>
    <p:sldId id="256" r:id="rId2"/>
    <p:sldId id="259" r:id="rId3"/>
    <p:sldId id="261" r:id="rId4"/>
    <p:sldId id="260" r:id="rId5"/>
    <p:sldId id="264" r:id="rId6"/>
    <p:sldId id="263" r:id="rId7"/>
    <p:sldId id="266" r:id="rId8"/>
    <p:sldId id="262" r:id="rId9"/>
    <p:sldId id="258" r:id="rId10"/>
    <p:sldId id="271" r:id="rId11"/>
    <p:sldId id="273" r:id="rId12"/>
    <p:sldId id="272" r:id="rId13"/>
    <p:sldId id="274" r:id="rId14"/>
    <p:sldId id="268" r:id="rId15"/>
    <p:sldId id="269" r:id="rId16"/>
    <p:sldId id="275" r:id="rId17"/>
    <p:sldId id="270" r:id="rId18"/>
    <p:sldId id="276" r:id="rId19"/>
    <p:sldId id="281" r:id="rId20"/>
    <p:sldId id="257" r:id="rId21"/>
    <p:sldId id="282" r:id="rId22"/>
    <p:sldId id="283" r:id="rId23"/>
    <p:sldId id="284" r:id="rId24"/>
    <p:sldId id="278" r:id="rId25"/>
    <p:sldId id="277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5080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A7D53-36EE-41D1-951B-1DF2D1EF99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8784-41E6-4EFB-92BA-14177AD4F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5C057-1C24-4462-9A21-AF27A629BE4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10E922-0E1A-4276-9A95-3B06B70006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8BAD2E-CBD9-43F4-B822-213FF1012F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344816" cy="288032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Century Schoolbook" panose="02040604050505020304" pitchFamily="18" charset="0"/>
                <a:cs typeface="Adobe Naskh Medium" pitchFamily="50" charset="-78"/>
              </a:rPr>
              <a:t>История создания </a:t>
            </a:r>
            <a:br>
              <a:rPr lang="ru-RU" sz="5400" dirty="0" smtClean="0">
                <a:latin typeface="Century Schoolbook" panose="02040604050505020304" pitchFamily="18" charset="0"/>
                <a:cs typeface="Adobe Naskh Medium" pitchFamily="50" charset="-78"/>
              </a:rPr>
            </a:br>
            <a:r>
              <a:rPr lang="ru-RU" sz="5400" dirty="0" smtClean="0">
                <a:latin typeface="Century Schoolbook" panose="02040604050505020304" pitchFamily="18" charset="0"/>
                <a:cs typeface="Adobe Naskh Medium" pitchFamily="50" charset="-78"/>
              </a:rPr>
              <a:t>пьесы М. Горького</a:t>
            </a:r>
            <a:br>
              <a:rPr lang="ru-RU" sz="5400" dirty="0" smtClean="0">
                <a:latin typeface="Century Schoolbook" panose="02040604050505020304" pitchFamily="18" charset="0"/>
                <a:cs typeface="Adobe Naskh Medium" pitchFamily="50" charset="-78"/>
              </a:rPr>
            </a:br>
            <a:r>
              <a:rPr lang="ru-RU" sz="5400" dirty="0" smtClean="0">
                <a:latin typeface="Century Schoolbook" panose="02040604050505020304" pitchFamily="18" charset="0"/>
                <a:cs typeface="Adobe Naskh Medium" pitchFamily="50" charset="-78"/>
              </a:rPr>
              <a:t> </a:t>
            </a:r>
            <a:r>
              <a:rPr lang="ru-RU" sz="7200" dirty="0" smtClean="0">
                <a:latin typeface="Century Schoolbook" panose="02040604050505020304" pitchFamily="18" charset="0"/>
                <a:cs typeface="Adobe Naskh Medium" pitchFamily="50" charset="-78"/>
              </a:rPr>
              <a:t>«На дне»</a:t>
            </a:r>
            <a:endParaRPr lang="ru-RU" sz="7200" dirty="0">
              <a:latin typeface="Century Schoolbook" panose="02040604050505020304" pitchFamily="18" charset="0"/>
              <a:cs typeface="Adobe Naskh Medium" pitchFamily="50" charset="-78"/>
            </a:endParaRPr>
          </a:p>
        </p:txBody>
      </p:sp>
      <p:pic>
        <p:nvPicPr>
          <p:cNvPr id="1028" name="Picture 4" descr="http://900igr.net/datai/literatura/Gorkij-zhizn/0017-019-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10465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343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51520" y="1310848"/>
            <a:ext cx="578234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7220B"/>
                </a:solidFill>
                <a:latin typeface="Times New Roman" pitchFamily="18" charset="0"/>
              </a:rPr>
              <a:t>«Слесарь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, 40 лет». В ночлежке оказался недавно из-за тяжелых обстоятельств - болезни жены - чувствует себя среди ночлежников чужим. У него  есть рабочее место, инструменты. К обитателям ночлежки   относится с презрением </a:t>
            </a:r>
            <a:r>
              <a:rPr lang="ru-RU" sz="2000" i="1" dirty="0">
                <a:solidFill>
                  <a:srgbClr val="800000"/>
                </a:solidFill>
                <a:latin typeface="Times New Roman" pitchFamily="18" charset="0"/>
              </a:rPr>
              <a:t>«…Я - рабочий человек... мне глядеть на них стыдно...» 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Он стремится вырваться из ночлежки: </a:t>
            </a:r>
            <a:r>
              <a:rPr lang="ru-RU" sz="2000" i="1" dirty="0">
                <a:solidFill>
                  <a:srgbClr val="800000"/>
                </a:solidFill>
                <a:latin typeface="Times New Roman" pitchFamily="18" charset="0"/>
              </a:rPr>
              <a:t>«Вылезу... кожу сдеру, а вылезу... Вот... умрет жена... » 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Клещ суров и черств по отношению к жене, хотя,   тяжело переживает ее болезнь и смерть. К концу действия он становится терпимее и внимательнее к окружающим.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16566" y="203200"/>
            <a:ext cx="3328982" cy="93978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КЛЕЩ</a:t>
            </a:r>
            <a:endParaRPr lang="ru-RU" sz="440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http://www.vokrugsveta.ru/img/cmn/2007/05/05/013.jpg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72200" y="1142984"/>
            <a:ext cx="228601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6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4357686" cy="7969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ВАСЬКА ПЕПЕЛ</a:t>
            </a:r>
            <a:endParaRPr lang="ru-RU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67543" y="1285860"/>
            <a:ext cx="550981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28 лет, вор. Это «аристократ» в среде ночлежников — у него здесь отдельная комната.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Для ночлежников свой человек. У него водятся деньги, и он дает товарищам по их просьбе на выпивку Такой образ жизни не дает ему удовлетворения. </a:t>
            </a:r>
          </a:p>
          <a:p>
            <a:pPr algn="just"/>
            <a:r>
              <a:rPr lang="ru-RU" sz="2000" i="1" dirty="0">
                <a:solidFill>
                  <a:srgbClr val="850805"/>
                </a:solidFill>
                <a:latin typeface="Times New Roman" pitchFamily="18" charset="0"/>
              </a:rPr>
              <a:t>«Иди... со мной, —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говорит он Наташе</a:t>
            </a:r>
            <a:r>
              <a:rPr lang="ru-RU" sz="2000" i="1" dirty="0">
                <a:solidFill>
                  <a:srgbClr val="850805"/>
                </a:solidFill>
                <a:latin typeface="Times New Roman" pitchFamily="18" charset="0"/>
              </a:rPr>
              <a:t>, — ...брошу воровство!.. Я грамотный... буду работать... я чувствую: надо жить... иначе!.. Надо так жить... чтобы самому себя можно мне было уважать... оттого я вор, что другим именем никто никогда не догадался назвать меня... Назови ты... Наташа... пожалей меня! Несладко живу... волчья жизнь мало радует...»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1285860"/>
            <a:ext cx="271464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9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643313" y="928688"/>
            <a:ext cx="5214937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37220B"/>
                </a:solidFill>
                <a:latin typeface="Times New Roman" pitchFamily="18" charset="0"/>
              </a:rPr>
              <a:t>«54 года, содержатель ночлежки». Он женат на женщине, вдвое моложе его, живет не только платой на ночлежку, но и скупкой краденого у Пепла, о чем знают все его квартиранты. Жильцы не любят Костылева., относятся к нему насмешливо, дерзят. </a:t>
            </a:r>
          </a:p>
          <a:p>
            <a:pPr algn="just"/>
            <a:r>
              <a:rPr lang="ru-RU" sz="2400" b="1" dirty="0">
                <a:solidFill>
                  <a:srgbClr val="37220B"/>
                </a:solidFill>
                <a:latin typeface="Times New Roman" pitchFamily="18" charset="0"/>
              </a:rPr>
              <a:t>Вместе с женой он издевается над Наташей, свояченицей, в их доме постоянные драки. В момент одной из них Наташе обварили кипятком. из самовара ноги. Пепел, заступаясь за Наташу, ударил Костылева и невольно убил его.</a:t>
            </a:r>
          </a:p>
          <a:p>
            <a:pPr algn="just"/>
            <a:endParaRPr lang="ru-RU" sz="2400" b="1" dirty="0">
              <a:solidFill>
                <a:srgbClr val="37220B"/>
              </a:solidFill>
              <a:latin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88640"/>
            <a:ext cx="3328982" cy="939784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КОСТЫЛЕВ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0951" y="1128424"/>
            <a:ext cx="2714644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0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755576" y="1407274"/>
            <a:ext cx="554461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 Крючник. В ряде случаев ночлежники называют его </a:t>
            </a:r>
            <a:r>
              <a:rPr lang="ru-RU" sz="2000" b="1" dirty="0" err="1">
                <a:solidFill>
                  <a:srgbClr val="37220B"/>
                </a:solidFill>
                <a:latin typeface="Times New Roman" pitchFamily="18" charset="0"/>
              </a:rPr>
              <a:t>Асаном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, иногда князем — распространенной в то время обидной для татар кличкой. Татарин — своеобразный резонер, проповедующий необходимость соблюдения морали и общечеловеческого закона. Большинство его реплик в произведении именно такого характера.  </a:t>
            </a:r>
            <a:r>
              <a:rPr lang="ru-RU" sz="2000" i="1" dirty="0">
                <a:solidFill>
                  <a:srgbClr val="800000"/>
                </a:solidFill>
                <a:latin typeface="Times New Roman" pitchFamily="18" charset="0"/>
              </a:rPr>
              <a:t>«Кто закон душа имеет - хорош! Кто закон терял — пропал!.. Не обижай человека — вот закон!» 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Но поучения Татарина выглядят комично в обществе, живущем не по законам и вне обычной морали.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85728"/>
            <a:ext cx="5043494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ТАТАРИН</a:t>
            </a:r>
          </a:p>
        </p:txBody>
      </p:sp>
      <p:pic>
        <p:nvPicPr>
          <p:cNvPr id="6" name="Рисунок 5" descr="http://www.vokrugsveta.ru/img/cmn/2007/05/05/013.jpg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702" y="1214422"/>
            <a:ext cx="207170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1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550"/>
            <a:ext cx="3328982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smtClean="0"/>
              <a:t>БАРОН</a:t>
            </a:r>
            <a:endParaRPr lang="ru-RU" b="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3568" y="857232"/>
            <a:ext cx="3071834" cy="528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3968" y="1099761"/>
            <a:ext cx="446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37220B"/>
                </a:solidFill>
              </a:rPr>
              <a:t>Тридцати трех лет. Человек без имени, в обращении к нему ночлежники используют его былой титул. Неизвестно, что его бросило на «дно», скорее всего пьянство. </a:t>
            </a:r>
          </a:p>
          <a:p>
            <a:pPr algn="just"/>
            <a:r>
              <a:rPr lang="ru-RU" b="1" dirty="0" smtClean="0">
                <a:solidFill>
                  <a:srgbClr val="37220B"/>
                </a:solidFill>
              </a:rPr>
              <a:t>	Сочетание характерных для аристократа манер, словечек, остатков барского лоска с условиями грязной ночлежки часто создаст комический эффект в поведении этого самого, пожалуй, нелепого человека в пьесе.</a:t>
            </a:r>
          </a:p>
          <a:p>
            <a:pPr algn="just"/>
            <a:r>
              <a:rPr lang="ru-RU" i="1" dirty="0" smtClean="0">
                <a:solidFill>
                  <a:srgbClr val="800000"/>
                </a:solidFill>
              </a:rPr>
              <a:t>«А... ведь зачем-нибудь я родился... а?»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smtClean="0">
                <a:solidFill>
                  <a:srgbClr val="37220B"/>
                </a:solidFill>
              </a:rPr>
              <a:t>Это трагедия человека, не заметившего, как прошла жизнь и слишком поздно осознавшего это.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757742" cy="8683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0" dirty="0" smtClean="0"/>
              <a:t>НАСТЯ</a:t>
            </a:r>
            <a:endParaRPr lang="ru-RU" sz="4400" b="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715140" y="785794"/>
            <a:ext cx="2192334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539552" y="1124744"/>
            <a:ext cx="583264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«Девица, 24-х лет», сожительница Барона. От суровой и грязной жизни пытается  спастись уходом в мечту, навеянную бульварными романами, один из которых, под названием «Роковая любовь», она читает в пьесе, подвергаясь насмешкам ночлежников и плача над прочитанным. Придумывает себе любовь, вычитанную из книжек, рассказывает о ней ночлежникам, сама в нее веря. </a:t>
            </a:r>
          </a:p>
          <a:p>
            <a:pPr algn="just"/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В окружающей ее жизни </a:t>
            </a:r>
            <a:r>
              <a:rPr lang="ru-RU" sz="2000" b="1" dirty="0" smtClean="0">
                <a:solidFill>
                  <a:srgbClr val="37220B"/>
                </a:solidFill>
                <a:latin typeface="Times New Roman" pitchFamily="18" charset="0"/>
              </a:rPr>
              <a:t>Настя 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не видит ничего светлого. </a:t>
            </a:r>
            <a:r>
              <a:rPr lang="ru-RU" sz="2000" i="1" dirty="0">
                <a:solidFill>
                  <a:srgbClr val="800000"/>
                </a:solidFill>
                <a:latin typeface="Times New Roman" pitchFamily="18" charset="0"/>
              </a:rPr>
              <a:t>«Надоело мне... лишняя я здесь». 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Происшедшая в ночлежке трагедия толкает ее к уходу. Но в конце пьесы она вновь появляется на сцене - Ей отсюда нелегко, а может быть, и невозможно выбраться.</a:t>
            </a:r>
          </a:p>
        </p:txBody>
      </p:sp>
    </p:spTree>
    <p:extLst>
      <p:ext uri="{BB962C8B-B14F-4D97-AF65-F5344CB8AC3E}">
        <p14:creationId xmlns:p14="http://schemas.microsoft.com/office/powerpoint/2010/main" val="35198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4"/>
          <p:cNvSpPr>
            <a:spLocks noGrp="1"/>
          </p:cNvSpPr>
          <p:nvPr>
            <p:ph idx="1"/>
          </p:nvPr>
        </p:nvSpPr>
        <p:spPr>
          <a:xfrm>
            <a:off x="4427984" y="476672"/>
            <a:ext cx="4350838" cy="5929312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Странник, неизвестно откуда пришедший и неизвестно куда держащий путь. Он мягок и в речи, и в движениях, ко всем ласков и добр, не имеет и не хочет иметь врагов. Единственные слова, исходящие из его уст, — слова утешения, которые он находит практически для каждого из обитателей ночлежки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После появления старика Луки, для которого ложь во спасение правде равносильна, в пьесе лицом к лицу сталкиваются правда и ложь — две противоборствующие силы.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 - носитель гуманного отношения к человеку, и его ложь иногда нужнее людям, чем унижающая правда.</a:t>
            </a: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03" y="188640"/>
            <a:ext cx="5043494" cy="7143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0" dirty="0" smtClean="0"/>
              <a:t>ЛУКА</a:t>
            </a:r>
            <a:endParaRPr lang="ru-RU" sz="4400" b="0" dirty="0"/>
          </a:p>
        </p:txBody>
      </p:sp>
      <p:pic>
        <p:nvPicPr>
          <p:cNvPr id="7170" name="Picture 2" descr="http://www.nemoekino.ru/Moskv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9"/>
          <a:stretch/>
        </p:blipFill>
        <p:spPr bwMode="auto">
          <a:xfrm>
            <a:off x="179512" y="980728"/>
            <a:ext cx="4260068" cy="54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01645"/>
            <a:ext cx="3328982" cy="93978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БУБНОВ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23528" y="1412776"/>
            <a:ext cx="295232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3133176" y="705190"/>
            <a:ext cx="347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220B"/>
                </a:solidFill>
                <a:latin typeface="Times New Roman" pitchFamily="18" charset="0"/>
              </a:rPr>
              <a:t>Картузник</a:t>
            </a:r>
            <a:r>
              <a:rPr lang="ru-RU" sz="2400" b="1" dirty="0">
                <a:solidFill>
                  <a:srgbClr val="37220B"/>
                </a:solidFill>
                <a:latin typeface="Times New Roman" pitchFamily="18" charset="0"/>
              </a:rPr>
              <a:t>, 45 лет 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635896" y="1457563"/>
            <a:ext cx="502135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«Все </a:t>
            </a:r>
            <a:r>
              <a:rPr lang="ru-RU" sz="2400" i="1" dirty="0">
                <a:solidFill>
                  <a:srgbClr val="850805"/>
                </a:solidFill>
                <a:latin typeface="Times New Roman" pitchFamily="18" charset="0"/>
              </a:rPr>
              <a:t>люди на земле — лишние</a:t>
            </a:r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.»</a:t>
            </a:r>
            <a:endParaRPr lang="ru-RU" sz="2400" i="1" dirty="0">
              <a:solidFill>
                <a:srgbClr val="850805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«Шум </a:t>
            </a:r>
            <a:r>
              <a:rPr lang="ru-RU" sz="2400" i="1" dirty="0">
                <a:solidFill>
                  <a:srgbClr val="850805"/>
                </a:solidFill>
                <a:latin typeface="Times New Roman" pitchFamily="18" charset="0"/>
              </a:rPr>
              <a:t>— смерти не помеха</a:t>
            </a:r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.»</a:t>
            </a:r>
            <a:endParaRPr lang="ru-RU" sz="2400" i="1" dirty="0">
              <a:solidFill>
                <a:srgbClr val="850805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«Все </a:t>
            </a:r>
            <a:r>
              <a:rPr lang="ru-RU" sz="2400" i="1" dirty="0">
                <a:solidFill>
                  <a:srgbClr val="850805"/>
                </a:solidFill>
                <a:latin typeface="Times New Roman" pitchFamily="18" charset="0"/>
              </a:rPr>
              <a:t>так: родятся, поживут, умирают. И я помру… и ты… Чего жалеть</a:t>
            </a:r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?»</a:t>
            </a:r>
            <a:endParaRPr lang="ru-RU" sz="2400" i="1" dirty="0">
              <a:solidFill>
                <a:srgbClr val="850805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«Все </a:t>
            </a:r>
            <a:r>
              <a:rPr lang="ru-RU" sz="2400" i="1" dirty="0">
                <a:solidFill>
                  <a:srgbClr val="850805"/>
                </a:solidFill>
                <a:latin typeface="Times New Roman" pitchFamily="18" charset="0"/>
              </a:rPr>
              <a:t>хотят порядка, да разума нехватка</a:t>
            </a:r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.»</a:t>
            </a:r>
            <a:endParaRPr lang="ru-RU" sz="2400" i="1" dirty="0">
              <a:solidFill>
                <a:srgbClr val="850805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«А </a:t>
            </a:r>
            <a:r>
              <a:rPr lang="ru-RU" sz="2400" i="1" dirty="0">
                <a:solidFill>
                  <a:srgbClr val="850805"/>
                </a:solidFill>
                <a:latin typeface="Times New Roman" pitchFamily="18" charset="0"/>
              </a:rPr>
              <a:t>кто пьян да умён — два угодья в нём</a:t>
            </a:r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…»</a:t>
            </a:r>
            <a:endParaRPr lang="ru-RU" sz="2400" i="1" dirty="0">
              <a:solidFill>
                <a:srgbClr val="850805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«Вовремя </a:t>
            </a:r>
            <a:r>
              <a:rPr lang="ru-RU" sz="2400" i="1" dirty="0">
                <a:solidFill>
                  <a:srgbClr val="850805"/>
                </a:solidFill>
                <a:latin typeface="Times New Roman" pitchFamily="18" charset="0"/>
              </a:rPr>
              <a:t>уйти всегда лучше</a:t>
            </a:r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.»</a:t>
            </a:r>
            <a:endParaRPr lang="ru-RU" sz="2400" i="1" dirty="0">
              <a:solidFill>
                <a:srgbClr val="850805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«На </a:t>
            </a:r>
            <a:r>
              <a:rPr lang="ru-RU" sz="2400" i="1" dirty="0">
                <a:solidFill>
                  <a:srgbClr val="850805"/>
                </a:solidFill>
                <a:latin typeface="Times New Roman" pitchFamily="18" charset="0"/>
              </a:rPr>
              <a:t>что мне совесть? я – небогатый</a:t>
            </a:r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!»</a:t>
            </a:r>
            <a:endParaRPr lang="ru-RU" sz="2400" i="1" dirty="0">
              <a:solidFill>
                <a:srgbClr val="850805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2400" i="1" dirty="0" smtClean="0">
                <a:solidFill>
                  <a:srgbClr val="850805"/>
                </a:solidFill>
                <a:latin typeface="Times New Roman" pitchFamily="18" charset="0"/>
              </a:rPr>
              <a:t>«Всё сказки».</a:t>
            </a:r>
            <a:endParaRPr lang="ru-RU" sz="2400" i="1" dirty="0">
              <a:solidFill>
                <a:srgbClr val="850805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543296" cy="101122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0" dirty="0" smtClean="0"/>
              <a:t>САТИН</a:t>
            </a:r>
            <a:endParaRPr lang="ru-RU" sz="4400" b="0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23528" y="1052736"/>
            <a:ext cx="250033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071813" y="855663"/>
            <a:ext cx="592931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37220B"/>
                </a:solidFill>
                <a:latin typeface="Times New Roman" pitchFamily="18" charset="0"/>
              </a:rPr>
              <a:t>«Лет под 40». Лишь в третьем акте из реплики Луки становится известно его имя: «Веселый ты, </a:t>
            </a:r>
            <a:r>
              <a:rPr lang="ru-RU" sz="2400" b="1" dirty="0" err="1">
                <a:solidFill>
                  <a:srgbClr val="37220B"/>
                </a:solidFill>
                <a:latin typeface="Times New Roman" pitchFamily="18" charset="0"/>
              </a:rPr>
              <a:t>Костянтин</a:t>
            </a:r>
            <a:r>
              <a:rPr lang="ru-RU" sz="2400" b="1" dirty="0">
                <a:solidFill>
                  <a:srgbClr val="37220B"/>
                </a:solidFill>
                <a:latin typeface="Times New Roman" pitchFamily="18" charset="0"/>
              </a:rPr>
              <a:t>... приятный». Раньше он  «много читал книг», «был образованным человеком». Это подтверждается лексикой и всем строем речи. У Сатина независимый характер. Он может показаться циничным.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37220B"/>
                </a:solidFill>
                <a:latin typeface="Times New Roman" pitchFamily="18" charset="0"/>
              </a:rPr>
              <a:t>Он уже ни во что не верит и бравирует этим. Однако ему не чуждо сострадание, он хороший товарищ, окружающие относятся к нему с симпатией. </a:t>
            </a:r>
            <a:r>
              <a:rPr lang="ru-RU" sz="2400" b="1" dirty="0">
                <a:solidFill>
                  <a:srgbClr val="850805"/>
                </a:solidFill>
                <a:latin typeface="Times New Roman" pitchFamily="18" charset="0"/>
              </a:rPr>
              <a:t>Монологи Сатина подводят итог всему происшедшему в пьесе и формулируют этическую позицию автора.</a:t>
            </a:r>
          </a:p>
        </p:txBody>
      </p:sp>
    </p:spTree>
    <p:extLst>
      <p:ext uri="{BB962C8B-B14F-4D97-AF65-F5344CB8AC3E}">
        <p14:creationId xmlns:p14="http://schemas.microsoft.com/office/powerpoint/2010/main" val="3191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4320480" cy="5400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b="1" dirty="0" smtClean="0">
                <a:solidFill>
                  <a:srgbClr val="37220B"/>
                </a:solidFill>
                <a:latin typeface="Times New Roman" pitchFamily="18" charset="0"/>
              </a:rPr>
              <a:t>Кличка которого, напоминает 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о его театральном прошлом. В перечне действующих лиц указан только его возраст: «лет под 40», нет даже имени,  алкоголик.</a:t>
            </a:r>
          </a:p>
          <a:p>
            <a:pPr marL="109728" indent="0">
              <a:buNone/>
            </a:pPr>
            <a:r>
              <a:rPr lang="ru-RU" sz="2000" i="1" dirty="0">
                <a:solidFill>
                  <a:srgbClr val="800000"/>
                </a:solidFill>
                <a:latin typeface="Times New Roman" pitchFamily="18" charset="0"/>
              </a:rPr>
              <a:t>«Пропил я душу, старик... я, брат, погиб...» </a:t>
            </a:r>
          </a:p>
          <a:p>
            <a:pPr marL="109728" indent="0">
              <a:buNone/>
            </a:pPr>
            <a:r>
              <a:rPr lang="ru-RU" sz="2000" i="1" dirty="0">
                <a:solidFill>
                  <a:srgbClr val="800000"/>
                </a:solidFill>
                <a:latin typeface="Times New Roman" pitchFamily="18" charset="0"/>
              </a:rPr>
              <a:t>«Нет у меня здесь имени... это обидно - потерять имя! Даже собаки имеют клички... Без имени нет человека...»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rgbClr val="37220B"/>
                </a:solidFill>
                <a:latin typeface="Times New Roman" pitchFamily="18" charset="0"/>
              </a:rPr>
              <a:t>Пьеса заканчивается </a:t>
            </a:r>
            <a:r>
              <a:rPr lang="ru-RU" sz="2000" b="1" dirty="0">
                <a:solidFill>
                  <a:srgbClr val="37220B"/>
                </a:solidFill>
                <a:latin typeface="Times New Roman" pitchFamily="18" charset="0"/>
              </a:rPr>
              <a:t>сообщением о самоубийстве Актера и репликой Сатина об испорченной песне. 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0" dirty="0">
                <a:latin typeface="Century Schoolbook" panose="02040604050505020304" pitchFamily="18" charset="0"/>
              </a:rPr>
              <a:t>АКТЁР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148064" y="476672"/>
            <a:ext cx="31242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5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68660"/>
            <a:ext cx="7776864" cy="936104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ru-RU" sz="5600" dirty="0">
                <a:solidFill>
                  <a:srgbClr val="C00000"/>
                </a:solidFill>
              </a:rPr>
              <a:t>Пьеса «На дне» впервые опубликована </a:t>
            </a:r>
            <a:r>
              <a:rPr lang="ru-RU" sz="5600" i="1" dirty="0">
                <a:solidFill>
                  <a:srgbClr val="C00000"/>
                </a:solidFill>
              </a:rPr>
              <a:t>в </a:t>
            </a:r>
            <a:r>
              <a:rPr lang="ru-RU" sz="5600" dirty="0">
                <a:solidFill>
                  <a:srgbClr val="C00000"/>
                </a:solidFill>
              </a:rPr>
              <a:t>Мюнхене в 1902 году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46110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dirty="0" smtClean="0"/>
              <a:t>Она поступила в цензуру 27 августа 1902 года, а 25 сентября о ней было дано заключение, согласно которому «во всей пьесе должны быть исключены отдельные фразы и резкие, грубые выражения...». </a:t>
            </a:r>
            <a:br>
              <a:rPr lang="ru-RU" dirty="0" smtClean="0"/>
            </a:br>
            <a:r>
              <a:rPr lang="ru-RU" dirty="0" smtClean="0"/>
              <a:t>Текст пьесы был настолько исковеркан цензурой, что в таком виде автор запретил ее ставить на театре. </a:t>
            </a:r>
            <a:br>
              <a:rPr lang="ru-RU" dirty="0" smtClean="0"/>
            </a:br>
            <a:r>
              <a:rPr lang="ru-RU" dirty="0" smtClean="0"/>
              <a:t>«Пришлось ехать в Петербург, отстаивать чуть ли не каждую фразу, скрепя сердце делать уступки и в конце концов добиться разрешения только для одного Художественного театра, - вспоминал В.И. Немирович-Данченко - первый режиссер-постановщик горьковской драмы. - От ряда бесед с тогдашним начальником Главного управления по делам печати, профессором Зверевым, у меня осталось впечатление, что «На дне» была разрешена только потому, что власти рассчитывали на решительный провал пьесы». </a:t>
            </a:r>
            <a:br>
              <a:rPr lang="ru-RU" dirty="0" smtClean="0"/>
            </a:br>
            <a:r>
              <a:rPr lang="ru-RU" dirty="0" smtClean="0"/>
              <a:t> В письме от 23 ноября 1902 года </a:t>
            </a:r>
            <a:r>
              <a:rPr lang="ru-RU" dirty="0" err="1" smtClean="0"/>
              <a:t>М.Горький</a:t>
            </a:r>
            <a:r>
              <a:rPr lang="ru-RU" dirty="0" smtClean="0"/>
              <a:t> отмечал: «Часть купюр цензура восстановила, и хотя это большая часть, но я недоволен». </a:t>
            </a:r>
            <a:br>
              <a:rPr lang="ru-RU" dirty="0" smtClean="0"/>
            </a:br>
            <a:r>
              <a:rPr lang="ru-RU" dirty="0" smtClean="0"/>
              <a:t>29 ноября Немирович-Данченко подал прошение о разрешении постановки «На дне» на сцене МХАТа.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389313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177964"/>
            <a:ext cx="4176464" cy="16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</a:rPr>
              <a:t>Ф</a:t>
            </a:r>
            <a:r>
              <a:rPr kumimoji="0" lang="ru-RU" altLang="ru-RU" sz="3200" b="1" i="1" u="none" strike="noStrike" cap="none" normalizeH="0" baseline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</a:rPr>
              <a:t>илософская проблематика пьесы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0953" y="980728"/>
            <a:ext cx="41715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Горькому удалось погрузить читателя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быт ночлежки, заставить задуматься над теми проблемами, которые волнуют его, драматурга, и некоторых из его героев. И еще важно то, что среди грязи, тряпья, пьяных криков, карточных игр, шулерства, денежных расчетов живут и не растворяются в том быте люди, способные подниматься до философских высот в осмыслении сложных и трудных вопросов жизни.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5515" y="692696"/>
            <a:ext cx="8964488" cy="655272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smtClean="0"/>
              <a:t>Примечательно </a:t>
            </a:r>
            <a:r>
              <a:rPr lang="ru-RU" sz="1800" dirty="0"/>
              <a:t>имя этого героя. С одной стороны, оно явно происходит от слова «лукавый», которое имеет двоякий смысл. Это хитрый, себе на уме, скрытный обманывающий - и в то же время добродушный, игривый, шутливый человек. Оба эти смысловых полюса заключены в слове «лукавый» и в характере этого персонажа. С другой стороны, имя это напоминает об одном </a:t>
            </a:r>
            <a:r>
              <a:rPr lang="ru-RU" sz="1800" dirty="0" smtClean="0"/>
              <a:t>из </a:t>
            </a:r>
            <a:r>
              <a:rPr lang="ru-RU" sz="1800" dirty="0"/>
              <a:t>апостолов, создателе «Евангелия» от Луки. Значит, перед нами некий носитель мудрости, несущий людям какое-то новое, свое Евангелие — определенную правду.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чем же состоит правда и мудрость Луки? Этот герой убежден, что человека надо уметь пожалеть, особенно когда ему тяжело, что нужно нести ему сострадание. Эта позиция по-своему близка нам сегодня, когда мы много думаем о милосердии, о помощи обездоленным людям; но это сострадание обретает у Луки весьма своеобразную форму. Он полагает, что людям страшнее подлинная правда жизни, ибо она слишком сурова, «обух для людей». Чтобы облегчить их положение, нужно приукрасить их жизнь, привнести в нее сказку, красивый обман, розовую мечту, «золотой сон». </a:t>
            </a:r>
            <a:endParaRPr lang="ru-RU" sz="1800" dirty="0" smtClean="0"/>
          </a:p>
          <a:p>
            <a:r>
              <a:rPr lang="ru-RU" sz="1800" dirty="0" smtClean="0"/>
              <a:t>На </a:t>
            </a:r>
            <a:r>
              <a:rPr lang="ru-RU" sz="1800" dirty="0"/>
              <a:t>вопрос Пепла: </a:t>
            </a:r>
            <a:r>
              <a:rPr lang="ru-RU" sz="1800" i="1" dirty="0">
                <a:solidFill>
                  <a:srgbClr val="850805"/>
                </a:solidFill>
              </a:rPr>
              <a:t>«Зачем ты все врешь?»</a:t>
            </a:r>
            <a:r>
              <a:rPr lang="ru-RU" sz="1800" dirty="0"/>
              <a:t> Лука отвечает: </a:t>
            </a:r>
            <a:r>
              <a:rPr lang="ru-RU" sz="1800" i="1" dirty="0">
                <a:solidFill>
                  <a:srgbClr val="850805"/>
                </a:solidFill>
              </a:rPr>
              <a:t>«И что тебе правда больно нужна, подумай-ка! Она, правда-то, может, обух для тебя».</a:t>
            </a:r>
          </a:p>
          <a:p>
            <a:pPr marL="109728" indent="0">
              <a:buNone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Прежде всего обращает на себя внимание Лука</a:t>
            </a:r>
            <a:r>
              <a:rPr lang="ru-RU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69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048672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ru-RU" sz="4500" dirty="0" smtClean="0">
                <a:solidFill>
                  <a:schemeClr val="tx2"/>
                </a:solidFill>
              </a:rPr>
              <a:t/>
            </a:r>
            <a:br>
              <a:rPr lang="ru-RU" sz="4500" dirty="0" smtClean="0">
                <a:solidFill>
                  <a:schemeClr val="tx2"/>
                </a:solidFill>
              </a:rPr>
            </a:br>
            <a:endParaRPr lang="ru-RU" sz="4500" dirty="0" smtClean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ru-RU" sz="3500" dirty="0" smtClean="0"/>
              <a:t>Некогда </a:t>
            </a:r>
            <a:r>
              <a:rPr lang="ru-RU" sz="3500" dirty="0"/>
              <a:t>богатый аристократ, опустившийся до положения сутенера, Барон оставил далеко в прошлом сотни крепостных, кареты с гербами, кофе со сливками по утрам в постели и прекрасно понимает, что всего этого уже не вернуть. </a:t>
            </a:r>
            <a:r>
              <a:rPr lang="ru-RU" sz="3500" i="1" dirty="0" smtClean="0">
                <a:solidFill>
                  <a:srgbClr val="850805"/>
                </a:solidFill>
              </a:rPr>
              <a:t>«</a:t>
            </a:r>
            <a:r>
              <a:rPr lang="ru-RU" sz="3500" i="1" dirty="0">
                <a:solidFill>
                  <a:srgbClr val="850805"/>
                </a:solidFill>
              </a:rPr>
              <a:t>В карете прошлого далеко не уедешь». </a:t>
            </a:r>
            <a:r>
              <a:rPr lang="ru-RU" sz="3500" dirty="0"/>
              <a:t>И ныне Барон, полностью опустошенный, ни во что не верит, ни о чем не мечтает. И это стало его позицией, философией. Он </a:t>
            </a:r>
            <a:r>
              <a:rPr lang="ru-RU" sz="3500" dirty="0" smtClean="0"/>
              <a:t>произносит такую фразу</a:t>
            </a:r>
            <a:r>
              <a:rPr lang="ru-RU" sz="3500" dirty="0"/>
              <a:t>: </a:t>
            </a:r>
            <a:r>
              <a:rPr lang="ru-RU" sz="3500" dirty="0">
                <a:solidFill>
                  <a:srgbClr val="850805"/>
                </a:solidFill>
              </a:rPr>
              <a:t>«Я - ничего не жду. Все уже... было! Прошло... кончено!»</a:t>
            </a:r>
            <a:r>
              <a:rPr lang="ru-RU" sz="3500" dirty="0"/>
              <a:t> Поэтому он никого не утешает, настаивает на голых фактах, от которых никуда не уйдешь.</a:t>
            </a:r>
          </a:p>
          <a:p>
            <a:pPr marL="109728" indent="0">
              <a:buNone/>
            </a:pPr>
            <a:r>
              <a:rPr lang="ru-RU" sz="3500" dirty="0"/>
              <a:t>Родственных позиций придерживается Бубнов. Когда-то этот человек </a:t>
            </a:r>
            <a:r>
              <a:rPr lang="ru-RU" sz="3500" dirty="0" smtClean="0"/>
              <a:t>" </a:t>
            </a:r>
            <a:r>
              <a:rPr lang="ru-RU" sz="3500" dirty="0"/>
              <a:t>потерпел крах как владелец скорняжного заведения, полностью разорившись, пережил большую личную неудачу: ему изменила жена, и он ушел в запой. Жизнь сделала его равнодушным циником, ни во что не верящим человеком. Бубнов признает только то, что есть. Для него абсурды рассказы Луки, наивная фантазия Насти, и он констатирует суровую правду жизни: </a:t>
            </a:r>
            <a:r>
              <a:rPr lang="ru-RU" sz="3500" dirty="0">
                <a:solidFill>
                  <a:srgbClr val="850805"/>
                </a:solidFill>
              </a:rPr>
              <a:t>«А я вот не умею врать! Зачем? По-моему, вали всю правду, как она есть! Чего стесняться?» </a:t>
            </a:r>
            <a:r>
              <a:rPr lang="ru-RU" sz="3500" dirty="0"/>
              <a:t>И Бубнов не стесняется. Он изрекает свои истины, словно каркающий ворон. И не случайно Пепел именно так его и называет: «Ворон». Вот Анна умоляет ночлежников не шуметь, дать ей умереть спокойно, а Бубнов констатирует: «Шум смерти не помеха». Вот Пепел говорит Наташе о своей любви, обещает сделать ее счастливой. А Бубнов изрекает: «А ниточки-то гнилые». Он вроде говорит о своем, ибо шьет картуз, пользуясь гнилыми нитками, но фраза эта получает дополнительный, глубокий смысл. Все, о чем говорит Пепел, шито гнилыми нитками. Настя, задумавшая оставить подвал, восклицает: «Лишняя я здесь!», на что Бубнов реагирует так: «Ты везде лишняя». Сообщают о смерти Анны, а Бубнов роняет такие слова: «Кашлять перестала, значит». Все мечтания людей Бубнов объявляет ненужными, лживыми: «Раскрашивай, ворона, перья... валяй!» - говорит он Насте в ответ на ее мечтания о любви студента. Бубнов глубоко-убежден в том, что подобные «раскрашивания» ему не нужны, и в назидание другим рассказывает о том, что он, Бубнов, когда-то в красильной мастерской собак в енотов перекрашивал, отчего руки были постоянно красные, а теперь они стали просто грязными. Так что «как себя ни раскрашивай, все сотрется, один голый человек останется». Нетрудно увидеть в этих рассуждениях ту философию голого факта, которую Бубнов исповедует.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Он </a:t>
            </a:r>
            <a:r>
              <a:rPr lang="ru-RU" sz="3500" dirty="0"/>
              <a:t>говорит: «</a:t>
            </a:r>
            <a:r>
              <a:rPr lang="ru-RU" sz="3500" dirty="0">
                <a:solidFill>
                  <a:srgbClr val="850805"/>
                </a:solidFill>
              </a:rPr>
              <a:t>Люди все живут... как щепки по реке плывут». </a:t>
            </a:r>
            <a:r>
              <a:rPr lang="ru-RU" sz="3500" dirty="0" smtClean="0">
                <a:solidFill>
                  <a:srgbClr val="850805"/>
                </a:solidFill>
              </a:rPr>
              <a:t/>
            </a:r>
            <a:br>
              <a:rPr lang="ru-RU" sz="3500" dirty="0" smtClean="0">
                <a:solidFill>
                  <a:srgbClr val="850805"/>
                </a:solidFill>
              </a:rPr>
            </a:br>
            <a:r>
              <a:rPr lang="ru-RU" sz="3500" dirty="0" smtClean="0"/>
              <a:t>Правда </a:t>
            </a:r>
            <a:r>
              <a:rPr lang="ru-RU" sz="3500" dirty="0" err="1"/>
              <a:t>Бубнова</a:t>
            </a:r>
            <a:r>
              <a:rPr lang="ru-RU" sz="3500" dirty="0"/>
              <a:t> - это очень жестокая, бескрылая </a:t>
            </a:r>
            <a:r>
              <a:rPr lang="ru-RU" sz="3500" dirty="0" smtClean="0"/>
              <a:t>правда.</a:t>
            </a:r>
            <a:endParaRPr lang="ru-RU" sz="35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5624" y="1886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Совершенно иной точки зрения придерживаются в ночлежке два других ее обитателя: Барон и Бубнов.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71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17323"/>
            <a:ext cx="8496944" cy="5400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</a:t>
            </a:r>
          </a:p>
          <a:p>
            <a:pPr marL="109728" indent="0">
              <a:buNone/>
            </a:pPr>
            <a:r>
              <a:rPr lang="ru-RU" sz="1400" dirty="0" smtClean="0"/>
              <a:t>Сатин </a:t>
            </a:r>
            <a:r>
              <a:rPr lang="ru-RU" sz="1400" dirty="0"/>
              <a:t>отвергает ложь, разного рода иллюзии, золотые сны, сказки о жизни. По его словам, </a:t>
            </a:r>
            <a:r>
              <a:rPr lang="ru-RU" sz="1400" dirty="0">
                <a:solidFill>
                  <a:srgbClr val="850805"/>
                </a:solidFill>
              </a:rPr>
              <a:t>«ложь - это религия рабов и хозяев</a:t>
            </a:r>
            <a:r>
              <a:rPr lang="ru-RU" sz="1400" dirty="0" smtClean="0">
                <a:solidFill>
                  <a:srgbClr val="850805"/>
                </a:solidFill>
              </a:rPr>
              <a:t>»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Костылевым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ложь нужна, чтобы обманывать таких, как ночлежники. А последним она нужна, чтобы оправдать свое униженное и бесправное положение или чтобы утешать себя жалкими и тщетными надеждами.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/>
              <a:t>Поэтому </a:t>
            </a:r>
            <a:r>
              <a:rPr lang="ru-RU" sz="1400" dirty="0"/>
              <a:t>Сатин совершенно откровенно говорит, что Лука врал, вводил всех в заблуждение.</a:t>
            </a:r>
          </a:p>
          <a:p>
            <a:pPr marL="109728" indent="0">
              <a:buNone/>
            </a:pPr>
            <a:r>
              <a:rPr lang="ru-RU" sz="1400" dirty="0"/>
              <a:t>В то же время Сатин выступает и против бесчеловечной «правды» </a:t>
            </a:r>
            <a:r>
              <a:rPr lang="ru-RU" sz="1400" dirty="0" err="1"/>
              <a:t>Бубнова</a:t>
            </a:r>
            <a:r>
              <a:rPr lang="ru-RU" sz="1400" dirty="0"/>
              <a:t> и Барона. По </a:t>
            </a:r>
            <a:r>
              <a:rPr lang="ru-RU" sz="1400" dirty="0" smtClean="0"/>
              <a:t>его мнению, </a:t>
            </a:r>
            <a:r>
              <a:rPr lang="ru-RU" sz="1400" dirty="0"/>
              <a:t>надо жить настоящим, трезво оценивая реальную </a:t>
            </a:r>
            <a:r>
              <a:rPr lang="ru-RU" sz="1400" dirty="0" smtClean="0"/>
              <a:t>действительность, </a:t>
            </a:r>
            <a:r>
              <a:rPr lang="ru-RU" sz="1400" dirty="0"/>
              <a:t>но одновременно и мечтой о будущем, отрывающейся от реальной жизни. И в этом состоит подлинная Правда. Такая правда, в основе которой лежит глубокая вера в человека, в его бесконечные возможности, в его исключительные потенциальные силы, является «Богом свободного человека». Сатин размышляет не о конкретном человеке, ныне задавленном нуждой, угнетением, а о человеке вообще.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850805"/>
                </a:solidFill>
              </a:rPr>
              <a:t>«</a:t>
            </a:r>
            <a:r>
              <a:rPr lang="ru-RU" sz="1400" dirty="0">
                <a:solidFill>
                  <a:srgbClr val="850805"/>
                </a:solidFill>
              </a:rPr>
              <a:t>Что такое человек? Это не ты, не я, не они, нет - это ты, я, они, старик, Наполеон, Магомет... в одном. Это - огромно! В этом - все начала и концы». </a:t>
            </a:r>
            <a:r>
              <a:rPr lang="ru-RU" sz="1400" dirty="0"/>
              <a:t>Это значит, что не будет одинокого, обособленного, отчужденного человека. Настанет такое время, когда люди будут сплочены и объединены общими делами и идеями. Более всего в этом обществе будет цениться человек. Он станет свободным, полноправным, гармонически развитым, прекрасным и величественным. Все будет в человеке и все - для человека. Вот почему, утверждает Сатин, нужно уважать человека; не жалеть, не унижать его жалостью, а именно уважать. Это будет основой морали общества будущего, поэтому имя Человека будет звучать гордо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Третью философскую позицию в пьесе выражает и отстаивает Сатин.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733256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Вот это столкновение трех основных позиций в горьковской пьесе высекает удивительные искры. Они дают пищу уму. 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54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Century Schoolbook" panose="02040604050505020304" pitchFamily="18" charset="0"/>
              </a:rPr>
              <a:t>Главная проблема пьесы</a:t>
            </a:r>
            <a:br>
              <a:rPr lang="ru-RU" sz="4400" dirty="0" smtClean="0">
                <a:latin typeface="Century Schoolbook" panose="02040604050505020304" pitchFamily="18" charset="0"/>
              </a:rPr>
            </a:br>
            <a:endParaRPr lang="ru-RU" sz="4400" dirty="0">
              <a:latin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Сам </a:t>
            </a:r>
            <a:r>
              <a:rPr lang="ru-RU" sz="1600" dirty="0" smtClean="0"/>
              <a:t>Горький указывал: </a:t>
            </a:r>
            <a:r>
              <a:rPr lang="ru-RU" sz="1600" dirty="0"/>
              <a:t>«Основной вопрос, который я хотел поставить, </a:t>
            </a:r>
            <a:r>
              <a:rPr lang="ru-RU" sz="1600" dirty="0" smtClean="0"/>
              <a:t>то что </a:t>
            </a:r>
            <a:r>
              <a:rPr lang="ru-RU" sz="1600" dirty="0"/>
              <a:t>лучше, истина или сострадание? Что нужнее? Нужно ли доводить сострадание до того, чтобы пользоваться ложью, как Лука</a:t>
            </a:r>
            <a:r>
              <a:rPr lang="ru-RU" sz="1600" dirty="0" smtClean="0"/>
              <a:t>?!» </a:t>
            </a:r>
            <a:r>
              <a:rPr lang="ru-RU" sz="1600" dirty="0"/>
              <a:t>За этой фразой автора стоит глубокая философская мысль. Точнее, вопрос: что лучше – истина или сострадание, правда или ложь во спасение. </a:t>
            </a:r>
            <a:r>
              <a:rPr lang="ru-RU" sz="1600" dirty="0" smtClean="0"/>
              <a:t>Над разрешением его бились многие поколения.</a:t>
            </a:r>
          </a:p>
          <a:p>
            <a:r>
              <a:rPr lang="ru-RU" sz="1600" dirty="0" smtClean="0"/>
              <a:t>Странник лука выполняет в пьесе роль утешителя. Он повсюду сеет слова надежд. Жаль, что все его обещания основаны на лжи. Намерения Луки помочь другим людям кажутся понятным. Он рассказывает притчу о человеке, который верил в существование праведной земли. Когда некий ученый доказал, что такой земли нет, человек повесился с горя. Этим лука хочет подтвердить, насколько спасительна бывает ложь, и как не нужна и опасна для них бывает правда. </a:t>
            </a:r>
            <a:br>
              <a:rPr lang="ru-RU" sz="1600" dirty="0" smtClean="0"/>
            </a:br>
            <a:r>
              <a:rPr lang="ru-RU" sz="1600" dirty="0" smtClean="0"/>
              <a:t>Эту философию оправдания спасительной лжи Горький отвергает. Эта ложь, по мнению автора пьесы, выражение слабости, исторического бессилия.</a:t>
            </a:r>
          </a:p>
          <a:p>
            <a:r>
              <a:rPr lang="ru-RU" sz="1600" dirty="0" smtClean="0"/>
              <a:t>Появление </a:t>
            </a:r>
            <a:r>
              <a:rPr lang="ru-RU" sz="1600" dirty="0"/>
              <a:t>Луки с его философией утешения и примирения укрепляет в обитателях ночлежки уверенность в правоте их неясных и призрачных увлечений и дум. Но вместо мира и тишины в </a:t>
            </a:r>
            <a:r>
              <a:rPr lang="ru-RU" sz="1600" dirty="0" smtClean="0"/>
              <a:t>ночлежке </a:t>
            </a:r>
            <a:r>
              <a:rPr lang="ru-RU" sz="1600" dirty="0"/>
              <a:t>назревают драматические события, которые достигают совей кульминации в сцене убийства старика Костылева.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Сама </a:t>
            </a:r>
            <a:r>
              <a:rPr lang="ru-RU" sz="1600" dirty="0"/>
              <a:t>правда жизни опровергает утешительную ложь Луки.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03300"/>
                </a:solidFill>
              </a:rPr>
              <a:t>В заключение можно добавить, фактического </a:t>
            </a:r>
            <a:r>
              <a:rPr lang="ru-RU" sz="1600" dirty="0">
                <a:solidFill>
                  <a:srgbClr val="003300"/>
                </a:solidFill>
              </a:rPr>
              <a:t>ответа </a:t>
            </a:r>
            <a:r>
              <a:rPr lang="ru-RU" sz="1600" dirty="0" smtClean="0">
                <a:solidFill>
                  <a:srgbClr val="003300"/>
                </a:solidFill>
              </a:rPr>
              <a:t>на главный </a:t>
            </a:r>
            <a:r>
              <a:rPr lang="ru-RU" sz="1600" dirty="0">
                <a:solidFill>
                  <a:srgbClr val="003300"/>
                </a:solidFill>
              </a:rPr>
              <a:t>вопрос в пьесе нет. </a:t>
            </a:r>
          </a:p>
        </p:txBody>
      </p:sp>
    </p:spTree>
    <p:extLst>
      <p:ext uri="{BB962C8B-B14F-4D97-AF65-F5344CB8AC3E}">
        <p14:creationId xmlns:p14="http://schemas.microsoft.com/office/powerpoint/2010/main" val="30186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466" y="834971"/>
            <a:ext cx="8928992" cy="1300252"/>
          </a:xfrm>
        </p:spPr>
        <p:txBody>
          <a:bodyPr>
            <a:noAutofit/>
          </a:bodyPr>
          <a:lstStyle/>
          <a:p>
            <a:r>
              <a:rPr lang="ru-RU" sz="2400" dirty="0" smtClean="0"/>
              <a:t>«</a:t>
            </a:r>
            <a:r>
              <a:rPr lang="ru-RU" sz="2400" dirty="0"/>
              <a:t>На дне» — это произведение, которое лишено действия, в нем нет завязки, основного конфликта и развязки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chemeClr val="tx2"/>
                </a:solidFill>
              </a:rPr>
              <a:t>Итог:</a:t>
            </a:r>
            <a:endParaRPr lang="ru-RU" sz="3600" u="sng" dirty="0">
              <a:solidFill>
                <a:schemeClr val="tx2"/>
              </a:solidFill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51520" y="1988840"/>
            <a:ext cx="7571184" cy="867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Это набор откровений различных людей, собравшихся в ночлежке.</a:t>
            </a:r>
          </a:p>
          <a:p>
            <a:endParaRPr lang="ru-RU" sz="2400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260918" y="2856392"/>
            <a:ext cx="8003232" cy="11555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Каждый герой несет какую-то свою философию, свою идею.</a:t>
            </a:r>
          </a:p>
          <a:p>
            <a:endParaRPr lang="ru-RU" sz="2400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51520" y="3789040"/>
            <a:ext cx="8280920" cy="266429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Финал пьесы также не является сюжетной развязкой. Он связан с дискуссией о правде и человеке. Но в то же время финал открыт, он не призван разрешить идущий на сцене философский спор, а как бы предлагает читателю и зрителю сделать это самому, утверждая лишь мысль о невыносимости жизни без идеала.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04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12776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Спасибо за внимание!</a:t>
            </a:r>
            <a:endParaRPr lang="ru-RU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508104" y="472514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Работу выполнила </a:t>
            </a:r>
            <a:br>
              <a:rPr lang="ru-RU" sz="2000" dirty="0" smtClean="0"/>
            </a:br>
            <a:r>
              <a:rPr lang="ru-RU" sz="2000" dirty="0" smtClean="0"/>
              <a:t>ученица 11 «А» класса </a:t>
            </a:r>
            <a:br>
              <a:rPr lang="ru-RU" sz="2000" dirty="0" smtClean="0"/>
            </a:br>
            <a:r>
              <a:rPr lang="ru-RU" sz="2000" dirty="0" err="1" smtClean="0"/>
              <a:t>Шагурова</a:t>
            </a:r>
            <a:r>
              <a:rPr lang="ru-RU" sz="2000" dirty="0" smtClean="0"/>
              <a:t> Вера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4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9361" y="522541"/>
            <a:ext cx="3900782" cy="1440160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Премьера</a:t>
            </a:r>
            <a:r>
              <a:rPr lang="ru-RU" dirty="0"/>
              <a:t> прошла на сцене МХАТа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Москве </a:t>
            </a:r>
            <a:r>
              <a:rPr lang="ru-RU" dirty="0">
                <a:solidFill>
                  <a:srgbClr val="FF0000"/>
                </a:solidFill>
              </a:rPr>
              <a:t>18 декабря 1902 </a:t>
            </a:r>
            <a:r>
              <a:rPr lang="ru-RU" dirty="0" smtClean="0">
                <a:solidFill>
                  <a:srgbClr val="FF0000"/>
                </a:solidFill>
              </a:rPr>
              <a:t>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Афиша_пьесы_«На_дне».gif (500×37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25" y="620688"/>
            <a:ext cx="4300909" cy="32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4221088"/>
            <a:ext cx="334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Спектакль был сыгран 300 раз подряд; весной 1905 года отмечалось уже 500-е представление пьесы.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282" y="2132856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«Первое представление этой пьесы было сплошным триумфом, - вспоминала актриса МХАТа </a:t>
            </a:r>
            <a:r>
              <a:rPr lang="ru-RU" dirty="0" err="1" smtClean="0"/>
              <a:t>М.Ф.Андреева</a:t>
            </a:r>
            <a:r>
              <a:rPr lang="ru-RU" dirty="0" smtClean="0"/>
              <a:t>. - Публика неистовствовала». На премьере автора вызывали более 15 раз. «Нечто неподдающееся описанию произошло, когда </a:t>
            </a:r>
            <a:r>
              <a:rPr lang="ru-RU" dirty="0" err="1" smtClean="0"/>
              <a:t>М.Горький</a:t>
            </a:r>
            <a:r>
              <a:rPr lang="ru-RU" dirty="0" smtClean="0"/>
              <a:t>, наконец, вышел на вызовы один, — отмечал корреспондент газеты «Русское слово». — Такого успеха драматурга мы не запомним...»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2506" y="5912698"/>
            <a:ext cx="788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России «На дне» вышла в издательстве «Знание» в 1903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7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581" y="260649"/>
            <a:ext cx="4608512" cy="475252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400" dirty="0" smtClean="0"/>
              <a:t>«На дне» </a:t>
            </a:r>
            <a:r>
              <a:rPr lang="ru-RU" sz="1400" dirty="0"/>
              <a:t>- М. Горький долго искал для драмы подходящее название. В начале работы над пьесой (декабрь 1900 года) Горький сообщал Станиславскому: «Плету потихоньку четырехэтажный драматический чулок со стихами, но не в стихах. &lt;...&gt; Чувствую, что одна сцена мне удалась - благодаря тому, что в ней главным действующим лицом является солнце...» В следующем письме тому же адресату </a:t>
            </a:r>
            <a:r>
              <a:rPr lang="ru-RU" sz="1400" dirty="0" err="1"/>
              <a:t>М.Горький</a:t>
            </a:r>
            <a:r>
              <a:rPr lang="ru-RU" sz="1400" dirty="0"/>
              <a:t> признавался: «Мне очень хочется написать хорошо, хочется написать с радостью. &lt;...&gt; Мне хочется солнышка пустить на сцену, веселого солнышка, русского эдакого - не очень яркого, но любящего все, все обнимающего...» Этому замыслу соответствовало первоначальное название пьесы «Без </a:t>
            </a:r>
            <a:r>
              <a:rPr lang="ru-RU" sz="1400" dirty="0" smtClean="0"/>
              <a:t>солнца. </a:t>
            </a:r>
            <a:r>
              <a:rPr lang="ru-RU" sz="1400" dirty="0"/>
              <a:t>Известны следующие варианты заглавия пьесы: «Ночлежка», «В ночлежном доме», «Дно», «На дне жизни». Название «На дне» впервые появилось лишь на афишах Художественного театра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http://upload.wikimedia.org/wikipedia/commons/6/66/Bundesarchiv_Bild_183-18073-0003%2C_Konstantin_Sergejewitsch_Stanislawski.jpg?uselang=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"/>
          <a:stretch/>
        </p:blipFill>
        <p:spPr bwMode="auto">
          <a:xfrm>
            <a:off x="4860032" y="150777"/>
            <a:ext cx="4062738" cy="65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479715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</a:rPr>
              <a:t>Столь длительные поиски подходящего названия для уже написанной пьесы свидетельствуют о том огромном и, безусловно, символическом значении, которое ему придавал автор.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736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600" dirty="0"/>
              <a:t>Действие пьесы происходит в ночлежном доме, который принадлежит Михаилу Ивановичу </a:t>
            </a:r>
            <a:r>
              <a:rPr lang="ru-RU" sz="1600" dirty="0" err="1"/>
              <a:t>Костылёву</a:t>
            </a:r>
            <a:r>
              <a:rPr lang="ru-RU" sz="1600" dirty="0"/>
              <a:t>. Населяют его опустившиеся люди, с самого дна социума: бедняки, воры, проститутки, чернорабочие. Некоторые отчаянно пытаются выбраться, другие опускают руки. Отношения между ними сложные и постоянно вспыхивают склоки. Василиса, супруга </a:t>
            </a:r>
            <a:r>
              <a:rPr lang="ru-RU" sz="1600" dirty="0" err="1"/>
              <a:t>Костылёва</a:t>
            </a:r>
            <a:r>
              <a:rPr lang="ru-RU" sz="1600" dirty="0"/>
              <a:t>, влюблённая в вора Ваську Пепла подговаривает его убить своего мужа. Васька Пепел влюблен в младшую сестру Василисы — Наташу. Другие постояльцы «дна»: Сатин (картежник и шулер) и Актёр (бывший актер театров), Барон (дворянин, промотавший все состояние) — совершенно опустившиеся и надломленные люди. Рабочий Клещ пытается выручить денег на лечение своей смертельно больной жены.</a:t>
            </a:r>
          </a:p>
          <a:p>
            <a:pPr marL="109728" indent="0">
              <a:buNone/>
            </a:pPr>
            <a:r>
              <a:rPr lang="ru-RU" sz="1600" dirty="0"/>
              <a:t>В середине действия в ночлежке появляется странник Лука. Он жалеет и успокаивает постояльцев, обещает им примирения с действительностью. Лука предлагает Ваське и Наташе уйти и искать своё будущее. Василиса, ревнуя, постоянно избивает свою сестру. Назревает конфликт, заканчивающийся дракой постояльцев, во время которой Пепел избивает и случайно убивает </a:t>
            </a:r>
            <a:r>
              <a:rPr lang="ru-RU" sz="1600" dirty="0" err="1"/>
              <a:t>Костылёва</a:t>
            </a:r>
            <a:r>
              <a:rPr lang="ru-RU" sz="1600" dirty="0"/>
              <a:t>. Его арестовывают. В самый напряженный момент после драки Лука исчезает, оставив тех, кто ему поверил, без надежды. Жена Клеща умирает и тот остаётся без надежды и копейки денег. Актёр, услышав об уходе Луки, кончает жизнь самоубийством. Узнав о том, что Актёр удавился, Сатин говорит: «Эх… испортил песню… дурак!»</a:t>
            </a:r>
          </a:p>
          <a:p>
            <a:pPr marL="109728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Century Schoolbook" panose="02040604050505020304" pitchFamily="18" charset="0"/>
              </a:rPr>
              <a:t>Сюжет</a:t>
            </a:r>
            <a:br>
              <a:rPr lang="ru-RU" dirty="0">
                <a:effectLst/>
                <a:latin typeface="Century Schoolbook" panose="02040604050505020304" pitchFamily="18" charset="0"/>
              </a:rPr>
            </a:br>
            <a:endParaRPr lang="ru-RU" dirty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sz="2800" dirty="0">
                <a:solidFill>
                  <a:srgbClr val="37220B"/>
                </a:solidFill>
              </a:rPr>
              <a:t>В девятисотые  годы в  России разразился жестокий экономический кризис. После  каждого неурожая  массы  разорившихся,  обнищавших крестьян бродили по стране в поисках заработка.	А фабрики и заводы закрывались. Тысячи рабочих и крестьян оказались без крова и  средств  к  существованию. Под влиянием  тягчайшего  экономического гнета появляется  огромное количество босяков,  которые опускаются на  «дно» жизни.                                            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solidFill>
                  <a:srgbClr val="37220B"/>
                </a:solidFill>
              </a:rPr>
              <a:t>Пользуясь  безвыходным  положением обнищавших людей,  предприимчивые владельцы  темных  трущоб  нашли способ  извлекать пользу из своих зловонных</a:t>
            </a:r>
            <a:br>
              <a:rPr lang="ru-RU" sz="2800" dirty="0">
                <a:solidFill>
                  <a:srgbClr val="37220B"/>
                </a:solidFill>
              </a:rPr>
            </a:br>
            <a:r>
              <a:rPr lang="ru-RU" sz="2800" dirty="0">
                <a:solidFill>
                  <a:srgbClr val="37220B"/>
                </a:solidFill>
              </a:rPr>
              <a:t>подвалов,  превратив  их   в  ночлежки,   где  находили  приют  безработные, нищие, бродяги, воры и другие «бывшие люди».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РОССИЯ </a:t>
            </a:r>
            <a:r>
              <a:rPr lang="ru-RU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НА РУБЕЖЕ ВЕКОВ</a:t>
            </a:r>
            <a:br>
              <a:rPr lang="ru-RU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500438"/>
            <a:ext cx="4429125" cy="321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71480"/>
            <a:ext cx="4357686" cy="2643206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37220B"/>
                </a:solidFill>
                <a:effectLst/>
                <a:latin typeface="+mn-lt"/>
              </a:rPr>
              <a:t>Здание приюта "</a:t>
            </a:r>
            <a:r>
              <a:rPr lang="ru-RU" sz="2400" dirty="0" err="1" smtClean="0">
                <a:solidFill>
                  <a:srgbClr val="37220B"/>
                </a:solidFill>
                <a:effectLst/>
                <a:latin typeface="+mn-lt"/>
              </a:rPr>
              <a:t>Бугровская</a:t>
            </a:r>
            <a:r>
              <a:rPr lang="ru-RU" sz="2400" dirty="0" smtClean="0">
                <a:solidFill>
                  <a:srgbClr val="37220B"/>
                </a:solidFill>
                <a:effectLst/>
                <a:latin typeface="+mn-lt"/>
              </a:rPr>
              <a:t> ночлежка" построено в 1880–1883 г. Строительство</a:t>
            </a:r>
            <a:br>
              <a:rPr lang="ru-RU" sz="2400" dirty="0" smtClean="0">
                <a:solidFill>
                  <a:srgbClr val="37220B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37220B"/>
                </a:solidFill>
                <a:effectLst/>
                <a:latin typeface="+mn-lt"/>
              </a:rPr>
              <a:t>велось на средства предпринимателя и благотворителя </a:t>
            </a:r>
            <a:br>
              <a:rPr lang="ru-RU" sz="2400" dirty="0" smtClean="0">
                <a:solidFill>
                  <a:srgbClr val="37220B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37220B"/>
                </a:solidFill>
                <a:effectLst/>
                <a:latin typeface="+mn-lt"/>
              </a:rPr>
              <a:t>А.П. Бугрова.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142844" y="214290"/>
            <a:ext cx="4500594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3929066"/>
            <a:ext cx="4000528" cy="243998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noFill/>
                </a:ln>
                <a:solidFill>
                  <a:srgbClr val="37220B"/>
                </a:solidFill>
                <a:latin typeface="+mn-lt"/>
                <a:ea typeface="+mj-ea"/>
                <a:cs typeface="+mj-cs"/>
              </a:rPr>
              <a:t>Обитатели приюта послужили прототипами пьесы Горького "На дне". Ночлежка признана объектом культурного наследия регионального значения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1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961723"/>
            <a:ext cx="7499176" cy="2880320"/>
          </a:xfrm>
        </p:spPr>
        <p:txBody>
          <a:bodyPr>
            <a:noAutofit/>
          </a:bodyPr>
          <a:lstStyle/>
          <a:p>
            <a:pPr marL="548640" indent="-411480" algn="ctr">
              <a:defRPr/>
            </a:pPr>
            <a:r>
              <a:rPr lang="ru-RU" sz="1800" dirty="0">
                <a:latin typeface="+mn-lt"/>
              </a:rPr>
              <a:t>	</a:t>
            </a:r>
            <a: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  <a:t>Макет ночлежки. </a:t>
            </a:r>
            <a:b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</a:br>
            <a: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  <a:t>Рисунок, присланный Горьким Московскому  </a:t>
            </a:r>
            <a:b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</a:br>
            <a: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  <a:t>Художественному театру в связи с работой </a:t>
            </a:r>
            <a:b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</a:br>
            <a: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  <a:t>над постановкой  пьесы "На дне". </a:t>
            </a:r>
            <a:b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</a:br>
            <a: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  <a:t>Наверху надпись Горького: </a:t>
            </a:r>
            <a:r>
              <a:rPr lang="ru-RU" sz="1800" dirty="0">
                <a:ln w="6350">
                  <a:noFill/>
                </a:ln>
                <a:solidFill>
                  <a:srgbClr val="800000"/>
                </a:solidFill>
                <a:latin typeface="+mn-lt"/>
              </a:rPr>
              <a:t>"</a:t>
            </a:r>
            <a:r>
              <a:rPr lang="ru-RU" sz="1800" i="1" dirty="0">
                <a:ln w="6350">
                  <a:noFill/>
                </a:ln>
                <a:solidFill>
                  <a:srgbClr val="800000"/>
                </a:solidFill>
                <a:latin typeface="+mn-lt"/>
              </a:rPr>
              <a:t>Это может дать общее </a:t>
            </a:r>
            <a:br>
              <a:rPr lang="ru-RU" sz="1800" i="1" dirty="0">
                <a:ln w="6350">
                  <a:noFill/>
                </a:ln>
                <a:solidFill>
                  <a:srgbClr val="800000"/>
                </a:solidFill>
                <a:latin typeface="+mn-lt"/>
              </a:rPr>
            </a:br>
            <a:r>
              <a:rPr lang="ru-RU" sz="1800" i="1" dirty="0">
                <a:ln w="6350">
                  <a:noFill/>
                </a:ln>
                <a:solidFill>
                  <a:srgbClr val="800000"/>
                </a:solidFill>
                <a:latin typeface="+mn-lt"/>
              </a:rPr>
              <a:t>представление о внутренности ночлежки, но здесь </a:t>
            </a:r>
            <a:br>
              <a:rPr lang="ru-RU" sz="1800" i="1" dirty="0">
                <a:ln w="6350">
                  <a:noFill/>
                </a:ln>
                <a:solidFill>
                  <a:srgbClr val="800000"/>
                </a:solidFill>
                <a:latin typeface="+mn-lt"/>
              </a:rPr>
            </a:br>
            <a:r>
              <a:rPr lang="ru-RU" sz="1800" i="1" dirty="0">
                <a:ln w="6350">
                  <a:noFill/>
                </a:ln>
                <a:solidFill>
                  <a:srgbClr val="800000"/>
                </a:solidFill>
                <a:latin typeface="+mn-lt"/>
              </a:rPr>
              <a:t>слишком просторно, слишком много воздуха</a:t>
            </a:r>
            <a:r>
              <a:rPr lang="ru-RU" sz="1800" dirty="0">
                <a:ln w="6350">
                  <a:noFill/>
                </a:ln>
                <a:solidFill>
                  <a:srgbClr val="800000"/>
                </a:solidFill>
                <a:latin typeface="+mn-lt"/>
              </a:rPr>
              <a:t>".</a:t>
            </a:r>
            <a:br>
              <a:rPr lang="ru-RU" sz="1800" dirty="0">
                <a:ln w="6350">
                  <a:noFill/>
                </a:ln>
                <a:solidFill>
                  <a:srgbClr val="800000"/>
                </a:solidFill>
                <a:latin typeface="+mn-lt"/>
              </a:rPr>
            </a:br>
            <a: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  <a:t> 1902</a:t>
            </a:r>
            <a:br>
              <a:rPr lang="ru-RU" sz="1800" dirty="0">
                <a:ln w="6350">
                  <a:noFill/>
                </a:ln>
                <a:solidFill>
                  <a:srgbClr val="37220B"/>
                </a:solidFill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04664"/>
            <a:ext cx="7429500" cy="335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6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2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Century Schoolbook" panose="02040604050505020304" pitchFamily="18" charset="0"/>
              </a:rPr>
              <a:t>Герои пьесы</a:t>
            </a:r>
            <a:endParaRPr lang="ru-RU" sz="4800" dirty="0">
              <a:latin typeface="Century Schoolbook" panose="02040604050505020304" pitchFamily="18" charset="0"/>
            </a:endParaRPr>
          </a:p>
        </p:txBody>
      </p:sp>
      <p:pic>
        <p:nvPicPr>
          <p:cNvPr id="3078" name="Picture 6" descr="http://www.stihi.ru/pics/2010/09/01/19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7108" r="10530"/>
          <a:stretch/>
        </p:blipFill>
        <p:spPr bwMode="auto">
          <a:xfrm>
            <a:off x="167459" y="854609"/>
            <a:ext cx="2362201" cy="2952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ic.academic.ru/pictures/bse/jpg/02113964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12142" r="3333"/>
          <a:stretch/>
        </p:blipFill>
        <p:spPr bwMode="auto">
          <a:xfrm>
            <a:off x="4635206" y="3981467"/>
            <a:ext cx="4161874" cy="273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f-5002_1623792582-25698.coolpic (500×34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43" y="1173155"/>
            <a:ext cx="411775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pchekhov.ru/books/item/f00/s00/z0000020/pic/0000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r="4503"/>
          <a:stretch/>
        </p:blipFill>
        <p:spPr bwMode="auto">
          <a:xfrm>
            <a:off x="5944276" y="874014"/>
            <a:ext cx="3024300" cy="2302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c.pics.livejournal.com/artischok/31559266/264362/264362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1" y="3981467"/>
            <a:ext cx="4404946" cy="273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1631</Words>
  <Application>Microsoft Office PowerPoint</Application>
  <PresentationFormat>Экран (4:3)</PresentationFormat>
  <Paragraphs>83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История создания  пьесы М. Горького  «На дне»</vt:lpstr>
      <vt:lpstr>Презентация PowerPoint</vt:lpstr>
      <vt:lpstr>Презентация PowerPoint</vt:lpstr>
      <vt:lpstr>Презентация PowerPoint</vt:lpstr>
      <vt:lpstr>Сюжет </vt:lpstr>
      <vt:lpstr>РОССИЯ НА РУБЕЖЕ ВЕКОВ </vt:lpstr>
      <vt:lpstr>Здание приюта "Бугровская ночлежка" построено в 1880–1883 г. Строительство велось на средства предпринимателя и благотворителя  А.П. Бугрова. </vt:lpstr>
      <vt:lpstr> Макет ночлежки.  Рисунок, присланный Горьким Московскому   Художественному театру в связи с работой  над постановкой  пьесы "На дне".  Наверху надпись Горького: "Это может дать общее  представление о внутренности ночлежки, но здесь  слишком просторно, слишком много воздуха".  1902 </vt:lpstr>
      <vt:lpstr>Герои пьесы</vt:lpstr>
      <vt:lpstr>Презентация PowerPoint</vt:lpstr>
      <vt:lpstr>ВАСЬКА ПЕПЕЛ</vt:lpstr>
      <vt:lpstr>Презентация PowerPoint</vt:lpstr>
      <vt:lpstr>Презентация PowerPoint</vt:lpstr>
      <vt:lpstr>БАРОН</vt:lpstr>
      <vt:lpstr>НАСТЯ</vt:lpstr>
      <vt:lpstr>ЛУКА</vt:lpstr>
      <vt:lpstr>Презентация PowerPoint</vt:lpstr>
      <vt:lpstr>САТИН</vt:lpstr>
      <vt:lpstr>АКТЁР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проблема пьесы </vt:lpstr>
      <vt:lpstr>Презентация PowerPoint</vt:lpstr>
      <vt:lpstr>Работу выполнила  ученица 11 «А» класса  Шагурова Вера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Горький</dc:title>
  <dc:creator>Верунчик)</dc:creator>
  <cp:lastModifiedBy>Верунчик)</cp:lastModifiedBy>
  <cp:revision>28</cp:revision>
  <dcterms:created xsi:type="dcterms:W3CDTF">2013-10-01T15:09:33Z</dcterms:created>
  <dcterms:modified xsi:type="dcterms:W3CDTF">2013-10-01T21:10:58Z</dcterms:modified>
</cp:coreProperties>
</file>