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76F6D-CB25-461D-BFC6-57AAD0146A4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94EF514-6A4C-452A-A20B-8ADF6B61FE27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Поиск в окружающем мире удивительных явлений, сказочных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образов,примечательных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и значимых объектов. Творческая продукция детей — краткое представление интереса. Формирование способа и техники поиска и систематизации материала.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503495A-78AB-4A70-96C0-D26F8E04C159}" type="parTrans" cxnId="{A9866B57-5EDC-4362-A23D-1D6898A3A9FA}">
      <dgm:prSet/>
      <dgm:spPr/>
      <dgm:t>
        <a:bodyPr/>
        <a:lstStyle/>
        <a:p>
          <a:endParaRPr lang="ru-RU"/>
        </a:p>
      </dgm:t>
    </dgm:pt>
    <dgm:pt modelId="{9E8533C4-8051-41DB-B9D8-1B9F46033166}" type="sibTrans" cxnId="{A9866B57-5EDC-4362-A23D-1D6898A3A9FA}">
      <dgm:prSet/>
      <dgm:spPr/>
      <dgm:t>
        <a:bodyPr/>
        <a:lstStyle/>
        <a:p>
          <a:endParaRPr lang="ru-RU"/>
        </a:p>
      </dgm:t>
    </dgm:pt>
    <dgm:pt modelId="{0E163E06-C545-4A90-84B8-A7C5B4A60B4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Систематическое наблюдение какого-нибудь объекта, ведение  дневниковых записей, сбор примечательных фактов.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3D2B3B-D2D0-4C00-8553-1603A07543C8}" type="parTrans" cxnId="{219A5280-9CCB-4B22-B7C0-4F8B1B46DF58}">
      <dgm:prSet/>
      <dgm:spPr/>
      <dgm:t>
        <a:bodyPr/>
        <a:lstStyle/>
        <a:p>
          <a:endParaRPr lang="ru-RU"/>
        </a:p>
      </dgm:t>
    </dgm:pt>
    <dgm:pt modelId="{35D072D0-5D27-4FCB-8A67-CACCF7E35055}" type="sibTrans" cxnId="{219A5280-9CCB-4B22-B7C0-4F8B1B46DF58}">
      <dgm:prSet/>
      <dgm:spPr/>
      <dgm:t>
        <a:bodyPr/>
        <a:lstStyle/>
        <a:p>
          <a:endParaRPr lang="ru-RU"/>
        </a:p>
      </dgm:t>
    </dgm:pt>
    <dgm:pt modelId="{80DABCEE-7DAA-4B40-9033-7A780A067DB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Оформление и формулировка вопросов, обнаруженных фактов,  формулировка проблем на основе вопросов. 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E772ED85-E544-4E97-8C1E-C1E641E4E8FB}" type="parTrans" cxnId="{04980613-E5DC-4484-AE81-53D38AB62917}">
      <dgm:prSet/>
      <dgm:spPr/>
      <dgm:t>
        <a:bodyPr/>
        <a:lstStyle/>
        <a:p>
          <a:endParaRPr lang="ru-RU"/>
        </a:p>
      </dgm:t>
    </dgm:pt>
    <dgm:pt modelId="{9E64605A-53B1-4829-9610-7919B07AA107}" type="sibTrans" cxnId="{04980613-E5DC-4484-AE81-53D38AB62917}">
      <dgm:prSet/>
      <dgm:spPr/>
      <dgm:t>
        <a:bodyPr/>
        <a:lstStyle/>
        <a:p>
          <a:endParaRPr lang="ru-RU"/>
        </a:p>
      </dgm:t>
    </dgm:pt>
    <dgm:pt modelId="{258F8BBC-9FC1-43D2-BE8D-89E6E6D138D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Создание умозаключений, выводов и обобщений, конструирование объяснений, выдвижение гипотез, предположений, версий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C067FD-7915-4B23-88E1-ACFD046752CE}" type="parTrans" cxnId="{BCF8709B-6CBF-4E84-93B7-069950CF16DD}">
      <dgm:prSet/>
      <dgm:spPr/>
      <dgm:t>
        <a:bodyPr/>
        <a:lstStyle/>
        <a:p>
          <a:endParaRPr lang="ru-RU"/>
        </a:p>
      </dgm:t>
    </dgm:pt>
    <dgm:pt modelId="{6E2E70F2-FD43-4135-B89B-0ED5113E045E}" type="sibTrans" cxnId="{BCF8709B-6CBF-4E84-93B7-069950CF16DD}">
      <dgm:prSet/>
      <dgm:spPr/>
      <dgm:t>
        <a:bodyPr/>
        <a:lstStyle/>
        <a:p>
          <a:endParaRPr lang="ru-RU"/>
        </a:p>
      </dgm:t>
    </dgm:pt>
    <dgm:pt modelId="{57F754B9-830B-4BEB-8F4F-E5DAEED445A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Работа с текстами по своей тематике. Ознакомление с современными научными гипотезами, альтернативными точками зрения на одну и ту же проблему. Изложение своего взгляда. Отстаивание позиции</a:t>
          </a:r>
          <a:r>
            <a:rPr lang="ru-RU" sz="1000" dirty="0" smtClean="0"/>
            <a:t>.  </a:t>
          </a:r>
          <a:endParaRPr lang="ru-RU" sz="1000" dirty="0"/>
        </a:p>
      </dgm:t>
    </dgm:pt>
    <dgm:pt modelId="{F97DE80A-AC9C-4351-8497-48C050E72957}" type="parTrans" cxnId="{A635B70F-0EEE-4BC2-AB1F-CE83DB7AF108}">
      <dgm:prSet/>
      <dgm:spPr/>
      <dgm:t>
        <a:bodyPr/>
        <a:lstStyle/>
        <a:p>
          <a:endParaRPr lang="ru-RU"/>
        </a:p>
      </dgm:t>
    </dgm:pt>
    <dgm:pt modelId="{704CBF5D-B888-4781-88A2-0AAC4F0816BD}" type="sibTrans" cxnId="{A635B70F-0EEE-4BC2-AB1F-CE83DB7AF108}">
      <dgm:prSet/>
      <dgm:spPr/>
      <dgm:t>
        <a:bodyPr/>
        <a:lstStyle/>
        <a:p>
          <a:endParaRPr lang="ru-RU"/>
        </a:p>
      </dgm:t>
    </dgm:pt>
    <dgm:pt modelId="{814F10AD-C5EB-4B78-AEF5-E81EDF7095BC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Рефлексия познавательной деятельности. Рецензирование работ. Умение вести диалог и спор со слушателями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B77DE35-3924-4325-BB43-7DE69EE96658}" type="parTrans" cxnId="{5E535952-53EA-4D27-9A34-E90A88910AA0}">
      <dgm:prSet/>
      <dgm:spPr/>
      <dgm:t>
        <a:bodyPr/>
        <a:lstStyle/>
        <a:p>
          <a:endParaRPr lang="ru-RU"/>
        </a:p>
      </dgm:t>
    </dgm:pt>
    <dgm:pt modelId="{44009465-F3FE-4B35-ABAD-948533DDB58D}" type="sibTrans" cxnId="{5E535952-53EA-4D27-9A34-E90A88910AA0}">
      <dgm:prSet/>
      <dgm:spPr/>
      <dgm:t>
        <a:bodyPr/>
        <a:lstStyle/>
        <a:p>
          <a:endParaRPr lang="ru-RU"/>
        </a:p>
      </dgm:t>
    </dgm:pt>
    <dgm:pt modelId="{2BA87A3E-0260-4B87-B466-1FD8B80DA59B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Составление таблицы-приложения. Выпуск книг и журналов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6CBD56C-F318-4707-AEE1-77050090395F}" type="parTrans" cxnId="{0BB785C3-E762-42F9-9AE0-B6106AEA62CB}">
      <dgm:prSet/>
      <dgm:spPr/>
      <dgm:t>
        <a:bodyPr/>
        <a:lstStyle/>
        <a:p>
          <a:endParaRPr lang="ru-RU"/>
        </a:p>
      </dgm:t>
    </dgm:pt>
    <dgm:pt modelId="{03E426B7-F22B-4E16-BC26-2931B89F1065}" type="sibTrans" cxnId="{0BB785C3-E762-42F9-9AE0-B6106AEA62CB}">
      <dgm:prSet/>
      <dgm:spPr/>
      <dgm:t>
        <a:bodyPr/>
        <a:lstStyle/>
        <a:p>
          <a:endParaRPr lang="ru-RU"/>
        </a:p>
      </dgm:t>
    </dgm:pt>
    <dgm:pt modelId="{BD4B0512-4B66-4552-BBA3-4F859962CB93}" type="pres">
      <dgm:prSet presAssocID="{32976F6D-CB25-461D-BFC6-57AAD0146A4D}" presName="compositeShape" presStyleCnt="0">
        <dgm:presLayoutVars>
          <dgm:dir/>
          <dgm:resizeHandles/>
        </dgm:presLayoutVars>
      </dgm:prSet>
      <dgm:spPr/>
    </dgm:pt>
    <dgm:pt modelId="{FDCE61EB-5C83-4286-8C81-6D5F1DD5C5B5}" type="pres">
      <dgm:prSet presAssocID="{32976F6D-CB25-461D-BFC6-57AAD0146A4D}" presName="pyramid" presStyleLbl="node1" presStyleIdx="0" presStyleCnt="1" custLinFactNeighborX="1251" custLinFactNeighborY="-7500"/>
      <dgm:spPr/>
    </dgm:pt>
    <dgm:pt modelId="{B7D69792-3FD2-48C3-AE7E-F7EC5697B0AE}" type="pres">
      <dgm:prSet presAssocID="{32976F6D-CB25-461D-BFC6-57AAD0146A4D}" presName="theList" presStyleCnt="0"/>
      <dgm:spPr/>
    </dgm:pt>
    <dgm:pt modelId="{3B369039-0EDF-4B2C-AD3B-F5647C374BE5}" type="pres">
      <dgm:prSet presAssocID="{D94EF514-6A4C-452A-A20B-8ADF6B61FE27}" presName="aNode" presStyleLbl="fgAcc1" presStyleIdx="0" presStyleCnt="7" custScaleX="107692" custScaleY="215557" custLinFactY="-7346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5B84-5BF3-4BA0-84A3-1A82D9DA5FD5}" type="pres">
      <dgm:prSet presAssocID="{D94EF514-6A4C-452A-A20B-8ADF6B61FE27}" presName="aSpace" presStyleCnt="0"/>
      <dgm:spPr/>
    </dgm:pt>
    <dgm:pt modelId="{28F01DF3-E0F8-442B-B043-4B7BEA045D38}" type="pres">
      <dgm:prSet presAssocID="{0E163E06-C545-4A90-84B8-A7C5B4A60B4B}" presName="aNode" presStyleLbl="fgAcc1" presStyleIdx="1" presStyleCnt="7" custScaleX="107692" custScaleY="205193" custLinFactY="-185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2DF8D-FB01-488E-B20B-0E047F9F8B52}" type="pres">
      <dgm:prSet presAssocID="{0E163E06-C545-4A90-84B8-A7C5B4A60B4B}" presName="aSpace" presStyleCnt="0"/>
      <dgm:spPr/>
    </dgm:pt>
    <dgm:pt modelId="{D0BB6380-192A-4DBD-B9E1-DEDA9711079C}" type="pres">
      <dgm:prSet presAssocID="{80DABCEE-7DAA-4B40-9033-7A780A067DBA}" presName="aNode" presStyleLbl="fgAcc1" presStyleIdx="2" presStyleCnt="7" custScaleX="107692" custScaleY="192271" custLinFactY="34667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25715-BE2C-4B9A-8A37-92B18E98B84E}" type="pres">
      <dgm:prSet presAssocID="{80DABCEE-7DAA-4B40-9033-7A780A067DBA}" presName="aSpace" presStyleCnt="0"/>
      <dgm:spPr/>
    </dgm:pt>
    <dgm:pt modelId="{28EE009B-367A-46F8-AD68-18ABD6852872}" type="pres">
      <dgm:prSet presAssocID="{258F8BBC-9FC1-43D2-BE8D-89E6E6D138D8}" presName="aNode" presStyleLbl="fgAcc1" presStyleIdx="3" presStyleCnt="7" custScaleX="107692" custScaleY="167877" custLinFactY="6439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AD0CF-D389-4889-AE0B-227351F72EC5}" type="pres">
      <dgm:prSet presAssocID="{258F8BBC-9FC1-43D2-BE8D-89E6E6D138D8}" presName="aSpace" presStyleCnt="0"/>
      <dgm:spPr/>
    </dgm:pt>
    <dgm:pt modelId="{E44785FC-3919-4C6B-8400-874BBB48AD54}" type="pres">
      <dgm:prSet presAssocID="{57F754B9-830B-4BEB-8F4F-E5DAEED445A7}" presName="aNode" presStyleLbl="fgAcc1" presStyleIdx="4" presStyleCnt="7" custScaleX="107692" custScaleY="186674" custLinFactY="9806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D5482-BE54-4636-B69E-4AC30B77295E}" type="pres">
      <dgm:prSet presAssocID="{57F754B9-830B-4BEB-8F4F-E5DAEED445A7}" presName="aSpace" presStyleCnt="0"/>
      <dgm:spPr/>
    </dgm:pt>
    <dgm:pt modelId="{C2A8E9BF-2844-4911-B53E-FFAA683F5207}" type="pres">
      <dgm:prSet presAssocID="{814F10AD-C5EB-4B78-AEF5-E81EDF7095BC}" presName="aNode" presStyleLbl="fgAcc1" presStyleIdx="5" presStyleCnt="7" custScaleX="107692" custScaleY="158783" custLinFactY="100434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7CE7-9058-4695-B8D1-6F9BAC0CC551}" type="pres">
      <dgm:prSet presAssocID="{814F10AD-C5EB-4B78-AEF5-E81EDF7095BC}" presName="aSpace" presStyleCnt="0"/>
      <dgm:spPr/>
    </dgm:pt>
    <dgm:pt modelId="{DFB27CC6-E750-48FC-8A71-9B2ACF5FC715}" type="pres">
      <dgm:prSet presAssocID="{2BA87A3E-0260-4B87-B466-1FD8B80DA59B}" presName="aNode" presStyleLbl="fgAcc1" presStyleIdx="6" presStyleCnt="7" custScaleX="107692" custScaleY="155350" custLinFactY="121793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BD4AF-9D38-4D2D-88CE-5F91A9F7A390}" type="pres">
      <dgm:prSet presAssocID="{2BA87A3E-0260-4B87-B466-1FD8B80DA59B}" presName="aSpace" presStyleCnt="0"/>
      <dgm:spPr/>
    </dgm:pt>
  </dgm:ptLst>
  <dgm:cxnLst>
    <dgm:cxn modelId="{A9866B57-5EDC-4362-A23D-1D6898A3A9FA}" srcId="{32976F6D-CB25-461D-BFC6-57AAD0146A4D}" destId="{D94EF514-6A4C-452A-A20B-8ADF6B61FE27}" srcOrd="0" destOrd="0" parTransId="{7503495A-78AB-4A70-96C0-D26F8E04C159}" sibTransId="{9E8533C4-8051-41DB-B9D8-1B9F46033166}"/>
    <dgm:cxn modelId="{A635B70F-0EEE-4BC2-AB1F-CE83DB7AF108}" srcId="{32976F6D-CB25-461D-BFC6-57AAD0146A4D}" destId="{57F754B9-830B-4BEB-8F4F-E5DAEED445A7}" srcOrd="4" destOrd="0" parTransId="{F97DE80A-AC9C-4351-8497-48C050E72957}" sibTransId="{704CBF5D-B888-4781-88A2-0AAC4F0816BD}"/>
    <dgm:cxn modelId="{05526F05-7996-47C9-B8BE-7BF55A6FA884}" type="presOf" srcId="{32976F6D-CB25-461D-BFC6-57AAD0146A4D}" destId="{BD4B0512-4B66-4552-BBA3-4F859962CB93}" srcOrd="0" destOrd="0" presId="urn:microsoft.com/office/officeart/2005/8/layout/pyramid2"/>
    <dgm:cxn modelId="{04980613-E5DC-4484-AE81-53D38AB62917}" srcId="{32976F6D-CB25-461D-BFC6-57AAD0146A4D}" destId="{80DABCEE-7DAA-4B40-9033-7A780A067DBA}" srcOrd="2" destOrd="0" parTransId="{E772ED85-E544-4E97-8C1E-C1E641E4E8FB}" sibTransId="{9E64605A-53B1-4829-9610-7919B07AA107}"/>
    <dgm:cxn modelId="{19516C6D-E9F3-433A-9F5E-970CB58A1BF7}" type="presOf" srcId="{D94EF514-6A4C-452A-A20B-8ADF6B61FE27}" destId="{3B369039-0EDF-4B2C-AD3B-F5647C374BE5}" srcOrd="0" destOrd="0" presId="urn:microsoft.com/office/officeart/2005/8/layout/pyramid2"/>
    <dgm:cxn modelId="{BCF8709B-6CBF-4E84-93B7-069950CF16DD}" srcId="{32976F6D-CB25-461D-BFC6-57AAD0146A4D}" destId="{258F8BBC-9FC1-43D2-BE8D-89E6E6D138D8}" srcOrd="3" destOrd="0" parTransId="{8BC067FD-7915-4B23-88E1-ACFD046752CE}" sibTransId="{6E2E70F2-FD43-4135-B89B-0ED5113E045E}"/>
    <dgm:cxn modelId="{8FD17A2D-A7A3-44DB-8747-01345C54059A}" type="presOf" srcId="{0E163E06-C545-4A90-84B8-A7C5B4A60B4B}" destId="{28F01DF3-E0F8-442B-B043-4B7BEA045D38}" srcOrd="0" destOrd="0" presId="urn:microsoft.com/office/officeart/2005/8/layout/pyramid2"/>
    <dgm:cxn modelId="{7FE7D8A1-2ED5-4152-B64F-0A47F545146C}" type="presOf" srcId="{814F10AD-C5EB-4B78-AEF5-E81EDF7095BC}" destId="{C2A8E9BF-2844-4911-B53E-FFAA683F5207}" srcOrd="0" destOrd="0" presId="urn:microsoft.com/office/officeart/2005/8/layout/pyramid2"/>
    <dgm:cxn modelId="{219A5280-9CCB-4B22-B7C0-4F8B1B46DF58}" srcId="{32976F6D-CB25-461D-BFC6-57AAD0146A4D}" destId="{0E163E06-C545-4A90-84B8-A7C5B4A60B4B}" srcOrd="1" destOrd="0" parTransId="{8B3D2B3B-D2D0-4C00-8553-1603A07543C8}" sibTransId="{35D072D0-5D27-4FCB-8A67-CACCF7E35055}"/>
    <dgm:cxn modelId="{66E4AE86-F76B-4E88-802D-95A13E17E083}" type="presOf" srcId="{2BA87A3E-0260-4B87-B466-1FD8B80DA59B}" destId="{DFB27CC6-E750-48FC-8A71-9B2ACF5FC715}" srcOrd="0" destOrd="0" presId="urn:microsoft.com/office/officeart/2005/8/layout/pyramid2"/>
    <dgm:cxn modelId="{5E535952-53EA-4D27-9A34-E90A88910AA0}" srcId="{32976F6D-CB25-461D-BFC6-57AAD0146A4D}" destId="{814F10AD-C5EB-4B78-AEF5-E81EDF7095BC}" srcOrd="5" destOrd="0" parTransId="{3B77DE35-3924-4325-BB43-7DE69EE96658}" sibTransId="{44009465-F3FE-4B35-ABAD-948533DDB58D}"/>
    <dgm:cxn modelId="{0BB785C3-E762-42F9-9AE0-B6106AEA62CB}" srcId="{32976F6D-CB25-461D-BFC6-57AAD0146A4D}" destId="{2BA87A3E-0260-4B87-B466-1FD8B80DA59B}" srcOrd="6" destOrd="0" parTransId="{16CBD56C-F318-4707-AEE1-77050090395F}" sibTransId="{03E426B7-F22B-4E16-BC26-2931B89F1065}"/>
    <dgm:cxn modelId="{AFB64455-027D-4B0B-AB34-EA5E8236FC20}" type="presOf" srcId="{258F8BBC-9FC1-43D2-BE8D-89E6E6D138D8}" destId="{28EE009B-367A-46F8-AD68-18ABD6852872}" srcOrd="0" destOrd="0" presId="urn:microsoft.com/office/officeart/2005/8/layout/pyramid2"/>
    <dgm:cxn modelId="{4F1C18F3-B2BB-4BD0-B388-F45E234671BD}" type="presOf" srcId="{57F754B9-830B-4BEB-8F4F-E5DAEED445A7}" destId="{E44785FC-3919-4C6B-8400-874BBB48AD54}" srcOrd="0" destOrd="0" presId="urn:microsoft.com/office/officeart/2005/8/layout/pyramid2"/>
    <dgm:cxn modelId="{790B5D32-69B3-415D-B255-84773867E9EA}" type="presOf" srcId="{80DABCEE-7DAA-4B40-9033-7A780A067DBA}" destId="{D0BB6380-192A-4DBD-B9E1-DEDA9711079C}" srcOrd="0" destOrd="0" presId="urn:microsoft.com/office/officeart/2005/8/layout/pyramid2"/>
    <dgm:cxn modelId="{5FE593CB-AAB8-4940-A16E-B2A0BFF3354C}" type="presParOf" srcId="{BD4B0512-4B66-4552-BBA3-4F859962CB93}" destId="{FDCE61EB-5C83-4286-8C81-6D5F1DD5C5B5}" srcOrd="0" destOrd="0" presId="urn:microsoft.com/office/officeart/2005/8/layout/pyramid2"/>
    <dgm:cxn modelId="{CDC24652-AB2C-445B-9B48-2B5E5C5A5B23}" type="presParOf" srcId="{BD4B0512-4B66-4552-BBA3-4F859962CB93}" destId="{B7D69792-3FD2-48C3-AE7E-F7EC5697B0AE}" srcOrd="1" destOrd="0" presId="urn:microsoft.com/office/officeart/2005/8/layout/pyramid2"/>
    <dgm:cxn modelId="{23B275F3-39AD-4B3F-8862-4480F2C46E39}" type="presParOf" srcId="{B7D69792-3FD2-48C3-AE7E-F7EC5697B0AE}" destId="{3B369039-0EDF-4B2C-AD3B-F5647C374BE5}" srcOrd="0" destOrd="0" presId="urn:microsoft.com/office/officeart/2005/8/layout/pyramid2"/>
    <dgm:cxn modelId="{66F6F333-59E1-4C24-AC27-21B74F6BBFE4}" type="presParOf" srcId="{B7D69792-3FD2-48C3-AE7E-F7EC5697B0AE}" destId="{2B6E5B84-5BF3-4BA0-84A3-1A82D9DA5FD5}" srcOrd="1" destOrd="0" presId="urn:microsoft.com/office/officeart/2005/8/layout/pyramid2"/>
    <dgm:cxn modelId="{462D64D1-5109-4267-8F91-2D089A21D6BE}" type="presParOf" srcId="{B7D69792-3FD2-48C3-AE7E-F7EC5697B0AE}" destId="{28F01DF3-E0F8-442B-B043-4B7BEA045D38}" srcOrd="2" destOrd="0" presId="urn:microsoft.com/office/officeart/2005/8/layout/pyramid2"/>
    <dgm:cxn modelId="{C3F655BD-1E10-429A-838E-1C2D59209E38}" type="presParOf" srcId="{B7D69792-3FD2-48C3-AE7E-F7EC5697B0AE}" destId="{24D2DF8D-FB01-488E-B20B-0E047F9F8B52}" srcOrd="3" destOrd="0" presId="urn:microsoft.com/office/officeart/2005/8/layout/pyramid2"/>
    <dgm:cxn modelId="{999191E2-1136-4711-BBB4-05DC305F9FC2}" type="presParOf" srcId="{B7D69792-3FD2-48C3-AE7E-F7EC5697B0AE}" destId="{D0BB6380-192A-4DBD-B9E1-DEDA9711079C}" srcOrd="4" destOrd="0" presId="urn:microsoft.com/office/officeart/2005/8/layout/pyramid2"/>
    <dgm:cxn modelId="{A068BCCD-5067-445D-83DE-1838541AC725}" type="presParOf" srcId="{B7D69792-3FD2-48C3-AE7E-F7EC5697B0AE}" destId="{BD625715-BE2C-4B9A-8A37-92B18E98B84E}" srcOrd="5" destOrd="0" presId="urn:microsoft.com/office/officeart/2005/8/layout/pyramid2"/>
    <dgm:cxn modelId="{0004C7ED-4EEA-4418-BD35-E8FE4F2BECB2}" type="presParOf" srcId="{B7D69792-3FD2-48C3-AE7E-F7EC5697B0AE}" destId="{28EE009B-367A-46F8-AD68-18ABD6852872}" srcOrd="6" destOrd="0" presId="urn:microsoft.com/office/officeart/2005/8/layout/pyramid2"/>
    <dgm:cxn modelId="{743FCA5B-A6D7-41ED-BEE2-CCAE43BC487D}" type="presParOf" srcId="{B7D69792-3FD2-48C3-AE7E-F7EC5697B0AE}" destId="{AEFAD0CF-D389-4889-AE0B-227351F72EC5}" srcOrd="7" destOrd="0" presId="urn:microsoft.com/office/officeart/2005/8/layout/pyramid2"/>
    <dgm:cxn modelId="{6E8EE4E1-FCA6-4F11-AA12-2F77D6DB77E1}" type="presParOf" srcId="{B7D69792-3FD2-48C3-AE7E-F7EC5697B0AE}" destId="{E44785FC-3919-4C6B-8400-874BBB48AD54}" srcOrd="8" destOrd="0" presId="urn:microsoft.com/office/officeart/2005/8/layout/pyramid2"/>
    <dgm:cxn modelId="{C721DA6A-A88F-4B23-98AD-4D89F187768C}" type="presParOf" srcId="{B7D69792-3FD2-48C3-AE7E-F7EC5697B0AE}" destId="{08BD5482-BE54-4636-B69E-4AC30B77295E}" srcOrd="9" destOrd="0" presId="urn:microsoft.com/office/officeart/2005/8/layout/pyramid2"/>
    <dgm:cxn modelId="{F9992E1C-0120-4380-A28C-489F3D5CA478}" type="presParOf" srcId="{B7D69792-3FD2-48C3-AE7E-F7EC5697B0AE}" destId="{C2A8E9BF-2844-4911-B53E-FFAA683F5207}" srcOrd="10" destOrd="0" presId="urn:microsoft.com/office/officeart/2005/8/layout/pyramid2"/>
    <dgm:cxn modelId="{05489C47-BB3C-40F3-AD97-F2A131B1A705}" type="presParOf" srcId="{B7D69792-3FD2-48C3-AE7E-F7EC5697B0AE}" destId="{C1BF7CE7-9058-4695-B8D1-6F9BAC0CC551}" srcOrd="11" destOrd="0" presId="urn:microsoft.com/office/officeart/2005/8/layout/pyramid2"/>
    <dgm:cxn modelId="{032ECF9B-F14C-4894-826E-3CF816CA4C1B}" type="presParOf" srcId="{B7D69792-3FD2-48C3-AE7E-F7EC5697B0AE}" destId="{DFB27CC6-E750-48FC-8A71-9B2ACF5FC715}" srcOrd="12" destOrd="0" presId="urn:microsoft.com/office/officeart/2005/8/layout/pyramid2"/>
    <dgm:cxn modelId="{7B332D7D-C041-4EC6-9F4A-EB3DD4DF3945}" type="presParOf" srcId="{B7D69792-3FD2-48C3-AE7E-F7EC5697B0AE}" destId="{17BBD4AF-9D38-4D2D-88CE-5F91A9F7A390}" srcOrd="1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5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40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34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1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40578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8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4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28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60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1030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658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B3F7-76BA-43AA-96A8-945A79F20B7B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151C-AB35-4F69-86DC-EE3C5A836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69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41125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учащихся в общеобразовательной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572008"/>
            <a:ext cx="6772300" cy="1752600"/>
          </a:xfrm>
        </p:spPr>
        <p:txBody>
          <a:bodyPr/>
          <a:lstStyle/>
          <a:p>
            <a:r>
              <a:rPr lang="ru-RU" dirty="0" smtClean="0"/>
              <a:t>учитель математики МБОУ Грушевская ООШ  Киреева Т.А.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573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/>
              <a:t>Модель организации </a:t>
            </a:r>
            <a:r>
              <a:rPr lang="ru-RU" sz="2400" b="1" dirty="0" err="1"/>
              <a:t>тьюторского</a:t>
            </a:r>
            <a:r>
              <a:rPr lang="ru-RU" sz="2400" b="1" dirty="0"/>
              <a:t> сопровождения школьника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выявление познавательного интереса учащегося (анализ результатов тестирования, наблюдений, бесед, анкетирования и т. п.), либо планирование следующего направления работы.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1000108"/>
            <a:ext cx="3214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Формулирование первичного вопроса и на его основе темы предполагаемого мини-исследования (творческой работы, проекта и т.п.).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571876"/>
            <a:ext cx="32147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карты поиска: где (в каких пространствах, в том числе социальных) можно найти ответ на вопрос?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 базового образовательного модуля (каким способом я буду добывать информацию? Ее обрабатывать? Предъявлять?):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26432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Научный или знаковый – «академический»: заметка в школьной газете, статья, реферат, доклад, учебное исследование.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1928802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посредством специально организованного общения: интервью, анкетирование, устный вопрос (к кому и как уместно обратиться), участие в конференциях, мастер-классах.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1928802"/>
            <a:ext cx="20002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Игровой или ролевой – ролевая игра, деловая играю тренинг и т.п.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786322"/>
            <a:ext cx="31432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 «исследование». Нахождение информации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сформулированному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вопросу-теме-проблеме.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357686" y="121442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57290" y="1428736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107257" y="16787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36215" y="16787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179487" y="16787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0"/>
          </p:cNvCxnSpPr>
          <p:nvPr/>
        </p:nvCxnSpPr>
        <p:spPr>
          <a:xfrm rot="16200000" flipH="1">
            <a:off x="4500562" y="3071810"/>
            <a:ext cx="335758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проектно-исследовательского метода отвечает насущным требованиям к образованию сегодняшнего дня. Индивидуальная исследовательская деятельность учащихся обогащает практику личностно-ориентированных технологий. Любая образовательная технология, используемая учителем в своей работе, должна способствовать раскрытию активного опыта ученика, формированию значимых для него способов учебной работы, овладению методами самообразования. Даже слабоуспевающий ученик обнаруживает интерес к предмету, если ему удаётся что-то открыть самому. Задача учителя - вызвать интерес к процессу исследовательской деятельности, увлечь содержанием и способом выполнения работы.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100NIKON\DSCN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214686"/>
            <a:ext cx="2571957" cy="3429000"/>
          </a:xfrm>
          <a:prstGeom prst="rect">
            <a:avLst/>
          </a:prstGeom>
          <a:noFill/>
        </p:spPr>
      </p:pic>
      <p:pic>
        <p:nvPicPr>
          <p:cNvPr id="2050" name="Picture 2" descr="D:\Школа\Фото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и методики, которые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использовать в своей работе с учащимися, – это технологии открытого образования: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«Кейс-обучение» (метод обучения, основанный на разборе практических ситуаций)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42873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(метод презентации образовательных результатов)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214422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«Дебаты» (метод организации публичной дискуссии, в которой нужно предельно доказательно аргументировать свою точку зрения и опровергнуть противоположную)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znanie.podelise.ru/tw_files2/urls_934/3/d-2996/2996_html_7a5f216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5143536" cy="3143272"/>
          </a:xfrm>
          <a:prstGeom prst="rect">
            <a:avLst/>
          </a:prstGeom>
          <a:noFill/>
        </p:spPr>
      </p:pic>
      <p:pic>
        <p:nvPicPr>
          <p:cNvPr id="2052" name="Picture 4" descr="http://www.lfmalaga.com/img/cont/gr/7ba726dd3e7089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857620" cy="32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Формы </a:t>
            </a:r>
            <a:r>
              <a:rPr lang="ru-RU" sz="2400" b="1" i="1" dirty="0" err="1" smtClean="0"/>
              <a:t>тьюторского</a:t>
            </a:r>
            <a:r>
              <a:rPr lang="ru-RU" sz="2400" b="1" i="1" dirty="0" smtClean="0"/>
              <a:t> сопровождения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консультация (беседа) - индивидуальная организационная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сопровождения, представляет собой обсуждение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значимых вопросов, связанных с личным развитием и образованием каждого учащегося.</a:t>
            </a:r>
          </a:p>
          <a:p>
            <a:endParaRPr lang="ru-RU" dirty="0"/>
          </a:p>
        </p:txBody>
      </p:sp>
      <p:pic>
        <p:nvPicPr>
          <p:cNvPr id="26626" name="Picture 2" descr="http://i.livescience.com/images/i/000/056/511/original/college-couple-studying-130903.jpg?1378210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4572032" cy="3385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21442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консультация.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8" name="Picture 4" descr="http://www.sgu.ru/sites/default/files/news/old/photos/2012/09/17/vstrech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3214686"/>
            <a:ext cx="407196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zeptuspeha.ru/wp-content/uploads/2013/09/Puti-dostizheniya-uspe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753100" cy="3600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работы направлена на построение на материале реальной жизни подопечного (учебной, трудовой) практики расширения его собственных возможностей, на самоопределение, подключение субъектного отношения к построению собственного продвижения к успеху.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488" y="2214554"/>
            <a:ext cx="3071834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2571744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Этапы взаимодействия </a:t>
            </a:r>
          </a:p>
          <a:p>
            <a:pPr algn="ctr"/>
            <a:r>
              <a:rPr lang="ru-RU" sz="3200" b="1" dirty="0" smtClean="0"/>
              <a:t>с учащимся: </a:t>
            </a:r>
            <a:endParaRPr lang="ru-RU" sz="3200" dirty="0" smtClean="0"/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500042"/>
            <a:ext cx="2500330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4" y="4786298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00166" y="4786298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928934"/>
            <a:ext cx="235745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0"/>
            <a:ext cx="2500330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3286124"/>
            <a:ext cx="235745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5074" y="571480"/>
            <a:ext cx="242889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928670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осознание подопечным неопределенности наличной ситуации, необходимости ее достройки из прошлого и будущего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357166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построение временной «растяжки» (мое прошлое — настоящее — будущее); планирование шагов по достижению образа будущего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35756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сохранение независимости от чужих решений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857232"/>
            <a:ext cx="21431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совместный с </a:t>
            </a:r>
            <a:r>
              <a:rPr lang="ru-RU" sz="1600" dirty="0" err="1" smtClean="0"/>
              <a:t>тьютором</a:t>
            </a:r>
            <a:r>
              <a:rPr lang="ru-RU" sz="1600" dirty="0" smtClean="0"/>
              <a:t> анализ и рефлексия решений и действий подопечного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357187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выстраивание партнерства и взаимодействия с другими людьми и структурами под  решение своих задач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5072074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процедура «</a:t>
            </a:r>
            <a:r>
              <a:rPr lang="ru-RU" sz="1600" dirty="0" err="1" smtClean="0"/>
              <a:t>договаривания</a:t>
            </a:r>
            <a:r>
              <a:rPr lang="ru-RU" sz="1600" dirty="0" smtClean="0"/>
              <a:t>» с другими о нормах жизни и действия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5286388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переформатирование и «</a:t>
            </a:r>
            <a:r>
              <a:rPr lang="ru-RU" sz="1600" dirty="0" err="1" smtClean="0"/>
              <a:t>переозначивание</a:t>
            </a:r>
            <a:r>
              <a:rPr lang="ru-RU" sz="1600" dirty="0" smtClean="0"/>
              <a:t>» своих результатов и целей</a:t>
            </a:r>
            <a:endParaRPr lang="ru-RU" sz="1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43174" y="2428868"/>
            <a:ext cx="42862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6"/>
          </p:cNvCxnSpPr>
          <p:nvPr/>
        </p:nvCxnSpPr>
        <p:spPr>
          <a:xfrm flipV="1">
            <a:off x="2357454" y="3929066"/>
            <a:ext cx="571472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286116" y="4643446"/>
            <a:ext cx="35719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1" idx="3"/>
          </p:cNvCxnSpPr>
          <p:nvPr/>
        </p:nvCxnSpPr>
        <p:spPr>
          <a:xfrm flipV="1">
            <a:off x="5500694" y="2461741"/>
            <a:ext cx="1070083" cy="1100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</p:cNvCxnSpPr>
          <p:nvPr/>
        </p:nvCxnSpPr>
        <p:spPr>
          <a:xfrm>
            <a:off x="5929322" y="3495074"/>
            <a:ext cx="785818" cy="2911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5500694" y="4429132"/>
            <a:ext cx="42862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4929190" y="2000240"/>
            <a:ext cx="428628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571536" y="0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590526">
            <a:off x="1425370" y="1327548"/>
            <a:ext cx="553998" cy="42768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деятельности учащихся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bebeksayfasi.org/wp-content/uploads/2013/12/%C3%A7ocuk-ve-hika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85728"/>
            <a:ext cx="1357322" cy="905888"/>
          </a:xfrm>
          <a:prstGeom prst="rect">
            <a:avLst/>
          </a:prstGeom>
          <a:noFill/>
        </p:spPr>
      </p:pic>
      <p:pic>
        <p:nvPicPr>
          <p:cNvPr id="28676" name="Picture 4" descr="http://www.code-inside.com/wp-content/uploads/2013/09/watchdiar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285860"/>
            <a:ext cx="1357322" cy="992542"/>
          </a:xfrm>
          <a:prstGeom prst="rect">
            <a:avLst/>
          </a:prstGeom>
          <a:noFill/>
        </p:spPr>
      </p:pic>
      <p:pic>
        <p:nvPicPr>
          <p:cNvPr id="28678" name="Picture 6" descr="http://vesti.lv/images/stories/2012/06/18/orig_1746584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285992"/>
            <a:ext cx="1357322" cy="714380"/>
          </a:xfrm>
          <a:prstGeom prst="rect">
            <a:avLst/>
          </a:prstGeom>
          <a:noFill/>
        </p:spPr>
      </p:pic>
      <p:pic>
        <p:nvPicPr>
          <p:cNvPr id="28680" name="Picture 8" descr="http://fs1.ppt4web.ru/images/5345/75693/640/img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000372"/>
            <a:ext cx="1357322" cy="785818"/>
          </a:xfrm>
          <a:prstGeom prst="rect">
            <a:avLst/>
          </a:prstGeom>
          <a:noFill/>
        </p:spPr>
      </p:pic>
      <p:pic>
        <p:nvPicPr>
          <p:cNvPr id="28682" name="Picture 10" descr="http://www.zsifip.ru/images/news/86/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786190"/>
            <a:ext cx="1285884" cy="964413"/>
          </a:xfrm>
          <a:prstGeom prst="rect">
            <a:avLst/>
          </a:prstGeom>
          <a:noFill/>
        </p:spPr>
      </p:pic>
      <p:pic>
        <p:nvPicPr>
          <p:cNvPr id="28684" name="Picture 12" descr="http://www.digiteach.nl/assets/img/products/image_lef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714884"/>
            <a:ext cx="1243253" cy="785818"/>
          </a:xfrm>
          <a:prstGeom prst="rect">
            <a:avLst/>
          </a:prstGeom>
          <a:noFill/>
        </p:spPr>
      </p:pic>
      <p:pic>
        <p:nvPicPr>
          <p:cNvPr id="28686" name="Picture 14" descr="http://www.lugovaya-school.narod.ru/nedelya-matem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558614"/>
            <a:ext cx="1857388" cy="1299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аппарат 2015\117NIKON\DSCN4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428992" cy="2571744"/>
          </a:xfrm>
          <a:prstGeom prst="rect">
            <a:avLst/>
          </a:prstGeom>
          <a:noFill/>
        </p:spPr>
      </p:pic>
      <p:pic>
        <p:nvPicPr>
          <p:cNvPr id="1027" name="Picture 3" descr="D:\фотоаппарат 2015\117NIKON\DSCN4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0"/>
            <a:ext cx="3143271" cy="2571743"/>
          </a:xfrm>
          <a:prstGeom prst="rect">
            <a:avLst/>
          </a:prstGeom>
          <a:noFill/>
        </p:spPr>
      </p:pic>
      <p:pic>
        <p:nvPicPr>
          <p:cNvPr id="1028" name="Picture 4" descr="D:\фотоаппарат 2015\117NIKON\DSCN4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3357554" cy="2214554"/>
          </a:xfrm>
          <a:prstGeom prst="rect">
            <a:avLst/>
          </a:prstGeom>
          <a:noFill/>
        </p:spPr>
      </p:pic>
      <p:pic>
        <p:nvPicPr>
          <p:cNvPr id="1029" name="Picture 5" descr="D:\фотоаппарат 2015\117NIKON\DSCN4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0"/>
            <a:ext cx="2714612" cy="2571744"/>
          </a:xfrm>
          <a:prstGeom prst="rect">
            <a:avLst/>
          </a:prstGeom>
          <a:noFill/>
        </p:spPr>
      </p:pic>
      <p:pic>
        <p:nvPicPr>
          <p:cNvPr id="1030" name="Picture 6" descr="D:\фотоаппарат 2015\117NIKON\DSCN4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571744"/>
            <a:ext cx="3000396" cy="2250297"/>
          </a:xfrm>
          <a:prstGeom prst="rect">
            <a:avLst/>
          </a:prstGeom>
          <a:noFill/>
        </p:spPr>
      </p:pic>
      <p:pic>
        <p:nvPicPr>
          <p:cNvPr id="1031" name="Picture 7" descr="D:\фотоаппарат 2015\117NIKON\DSCN46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571744"/>
            <a:ext cx="2786050" cy="2214578"/>
          </a:xfrm>
          <a:prstGeom prst="rect">
            <a:avLst/>
          </a:prstGeom>
          <a:noFill/>
        </p:spPr>
      </p:pic>
      <p:pic>
        <p:nvPicPr>
          <p:cNvPr id="1032" name="Picture 8" descr="D:\фотоаппарат 2015\117NIKON\DSCN46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3428992" cy="2143116"/>
          </a:xfrm>
          <a:prstGeom prst="rect">
            <a:avLst/>
          </a:prstGeom>
          <a:noFill/>
        </p:spPr>
      </p:pic>
      <p:pic>
        <p:nvPicPr>
          <p:cNvPr id="1033" name="Picture 9" descr="D:\фотоаппарат 2015\117NIKON\DSCN46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768437"/>
            <a:ext cx="3000396" cy="2089562"/>
          </a:xfrm>
          <a:prstGeom prst="rect">
            <a:avLst/>
          </a:prstGeom>
          <a:noFill/>
        </p:spPr>
      </p:pic>
      <p:pic>
        <p:nvPicPr>
          <p:cNvPr id="1034" name="Picture 10" descr="D:\фотоаппарат 2015\117NIKON\DSCN46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1762" y="4786322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доброжелательного микроклимата - важная составляющая успеха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тьютерского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сопровождения.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5.podelise.ru/tw_files2/urls_561/24/d-23237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6200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2714612" y="1428736"/>
            <a:ext cx="51435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Наличие в современной педагогике огромного количества педагогических технологий и их применение предполагают сотрудничество учителя и ученика, которое приносит результат.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tvet.imgsmail.ru/download/105240321_8e7d2d173746841b66510110f58cc72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http://pedsovet.su/publ/71-1-0-4669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28802"/>
            <a:ext cx="41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http://uchportfolio.ru/show/articles/7391.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3571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интернет ресурсы.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http://ppt4web.ru/pedagogika/tjutorskoe-soprovozhdenie-shkolnikov.html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ayrosblog.ru/wp-content/uploads/2012/10/Professiya-domashnij-repetit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21433" cy="3357586"/>
          </a:xfrm>
          <a:prstGeom prst="rect">
            <a:avLst/>
          </a:prstGeom>
          <a:noFill/>
        </p:spPr>
      </p:pic>
      <p:pic>
        <p:nvPicPr>
          <p:cNvPr id="27652" name="Picture 4" descr="http://www.province.in.ua/wp-content/uploads/pensy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114" y="3357562"/>
            <a:ext cx="5710886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28572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великие достижения в педагогике появлялись при встрече личности учителя и личности ученика. Построение отношений «учитель - ученик» может рассматриваться как человеческое общение, путешествие по «океану знаний» в поисках выхода, «погружение» в проблемы и творчество другого человека.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857628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Построение взаимодействия, сотрудничества в реализации программы образования ученика, искоренение равнодушия в отношениях между учителем и учеником, именно эти основания лежат в основе </a:t>
            </a:r>
            <a:r>
              <a:rPr lang="ru-RU" dirty="0" err="1"/>
              <a:t>тьюторства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uz.uz/uploads/posts/2015-06/1434644890_plohaya_komp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86124"/>
            <a:ext cx="3882806" cy="3361942"/>
          </a:xfrm>
          <a:prstGeom prst="rect">
            <a:avLst/>
          </a:prstGeom>
          <a:noFill/>
        </p:spPr>
      </p:pic>
      <p:pic>
        <p:nvPicPr>
          <p:cNvPr id="28676" name="Picture 4" descr="http://vladivostok.bezformata.ru/content/image100489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830669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357166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 системе отношений учителя и ученика нет места для самостоятельного выбора и поиска, то подросток настойчиво ищет точку опоры для выражения своих интересов за пределами школы и семьи.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43314"/>
            <a:ext cx="464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Актуализация подобных проблем стимулирует поиск новых подходов, включающих средства, обеспечивающие развитие интересов и способностей ребёнка, учёт его индивидуальности и </a:t>
            </a:r>
            <a:r>
              <a:rPr lang="ru-RU" dirty="0" err="1"/>
              <a:t>субъектности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uropeanway.com.ua/wp-content/uploads/2015/05/%D0%94%D0%B8%D1%81%D1%82%D0%B0%D0%BD.-%D0%BE%D0%B1%D1%83%D1%87%D0%B5%D0%BD%D0%B8%D0%B5.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28604"/>
            <a:ext cx="5646885" cy="573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nga-dymova.ru/attachments/Image/67284108_png_2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875943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5716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достижения этой цели недостаточно формировать, контролировать, оценивать и корректировать знания, умения и навыки. Необходимо развивать познавательную активность, самостоятельность учащихся, отслеживать динамику развития их познавательных интересов.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Возникает закономерный вопрос: кто будет решать эти задачи в школе - педагог, воспитатель или психолог?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255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Педагог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428736"/>
            <a:ext cx="294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Психолог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владеет учебным предметом, частной методикой, основами дидактики, но в меньшей степени обладает знаниями в области возрастной и педагогической психологии.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28" y="250030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владеет знаниями своей науки, но в меньшей степени знаком с учебным предметом и частными методиками.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проводит свой контроль в форме проверочных работ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421481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проводит свой контроль  </a:t>
            </a:r>
            <a:r>
              <a:rPr lang="ru-RU" dirty="0"/>
              <a:t>- с помощью разнообразных тестов, анкет, тренингов.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lady.ru/wp-content/uploads/2015/03/kak-spravitsya-so-stress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429288" cy="3420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57200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Зачастую результаты педагогического контроля и психологического тестирования не совпадают и противоречат друг другу. Ребёнку приходится выполнять в течение учебного года большое количество работ, смысл которых ему вряд ли доступен, но которые создают для него стрессовую ситуацию.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разрешения противоречия между целями и средствами образования необходимо «выращивание»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педагога нового типа - педагога-наставника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опираясь на основные, фундаментальные положения современной теории учебной деятельности, логики и теории построения научного знания, способен построить педагогическую технологию сопровождения, позволяющую выявлять познавательные интересы, сопровождать их развитие, использовать в обучении. Такой педагогической технологией станет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сопровождение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3794" name="Picture 2" descr="http://www.aif.by/media/k2/items/cache/f0de60f584d4d98eab88865f2be3e92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179123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2786058"/>
            <a:ext cx="4500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переводе с английского языка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tutor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означает наставник.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организует процесс индивидуальной работы с обучающимися по выявлению, формированию и развитию их познавательных интересов; организует персональное сопровождение обучающихся в образовательном пространстве; сопровождает процесс формирования личности обучающихся (помогает им разобраться в успехах, неудачах, сформулировать личный заказ к процессу обучения, выстроить цели на будущее)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sccchhhooollliii8888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sssccchhhooollliii8888</Template>
  <TotalTime>652</TotalTime>
  <Words>1010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sssccchhhooollliii8888</vt:lpstr>
      <vt:lpstr>Модель тьюторского сопровождения учащихся в общеобразовательной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тьюторского сопровождения учащихся в общеобразовательной школе</dc:title>
  <dc:creator>rostov</dc:creator>
  <cp:lastModifiedBy>rostov</cp:lastModifiedBy>
  <cp:revision>47</cp:revision>
  <dcterms:created xsi:type="dcterms:W3CDTF">2015-08-19T05:44:35Z</dcterms:created>
  <dcterms:modified xsi:type="dcterms:W3CDTF">2015-08-25T09:05:11Z</dcterms:modified>
</cp:coreProperties>
</file>