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2" r:id="rId2"/>
    <p:sldId id="270" r:id="rId3"/>
    <p:sldId id="257" r:id="rId4"/>
    <p:sldId id="258" r:id="rId5"/>
    <p:sldId id="259" r:id="rId6"/>
    <p:sldId id="263" r:id="rId7"/>
    <p:sldId id="264" r:id="rId8"/>
    <p:sldId id="265" r:id="rId9"/>
    <p:sldId id="260" r:id="rId10"/>
    <p:sldId id="271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00"/>
    <a:srgbClr val="006600"/>
    <a:srgbClr val="FF00FF"/>
    <a:srgbClr val="6600CC"/>
    <a:srgbClr val="CC0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3" autoAdjust="0"/>
    <p:restoredTop sz="92473" autoAdjust="0"/>
  </p:normalViewPr>
  <p:slideViewPr>
    <p:cSldViewPr>
      <p:cViewPr varScale="1">
        <p:scale>
          <a:sx n="67" d="100"/>
          <a:sy n="67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D656E-E205-4B0C-A466-56DC16141AB9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053B-FC80-4B6A-821B-FF1C5FAD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53B-FC80-4B6A-821B-FF1C5FAD63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Найти лишний предмет, догадаться</a:t>
            </a:r>
            <a:r>
              <a:rPr lang="ru-RU" baseline="0" dirty="0" smtClean="0"/>
              <a:t> какое новое словарное слово </a:t>
            </a:r>
            <a:r>
              <a:rPr lang="ru-RU" baseline="0" smtClean="0"/>
              <a:t>будем изучать сегодня </a:t>
            </a:r>
            <a:r>
              <a:rPr lang="ru-RU" baseline="0" dirty="0" smtClean="0"/>
              <a:t>на уроке.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53B-FC80-4B6A-821B-FF1C5FAD63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Загадка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53B-FC80-4B6A-821B-FF1C5FAD63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Кликнуть</a:t>
            </a:r>
            <a:r>
              <a:rPr lang="ru-RU" baseline="0" dirty="0" smtClean="0"/>
              <a:t> на значок , расположенный на смайлике, прослушать загадку.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030DA-8C49-4C18-B342-120990A538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53B-FC80-4B6A-821B-FF1C5FAD63F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192C1A-69D8-4335-BC15-774809F3179B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E2D202-C659-4C48-931C-4E3922EEA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vgorodauto.ru/walls/1600_1200/mazda_mx-5_limited_2006_2882.jpg" TargetMode="External"/><Relationship Id="rId3" Type="http://schemas.openxmlformats.org/officeDocument/2006/relationships/hyperlink" Target="http://www.portaldetstva.ru/upload/iblock/1eb/b447.jpg" TargetMode="External"/><Relationship Id="rId7" Type="http://schemas.openxmlformats.org/officeDocument/2006/relationships/hyperlink" Target="http://img.desktopwallpapers.ru/auto/pics/Renault-Twingo-1280.jpg" TargetMode="External"/><Relationship Id="rId2" Type="http://schemas.openxmlformats.org/officeDocument/2006/relationships/hyperlink" Target="http://www.bestuning.ru/files/store_apendix_big107_1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vto-podarok.ru/files/catalog_3774_image_1_big.jpg" TargetMode="External"/><Relationship Id="rId11" Type="http://schemas.openxmlformats.org/officeDocument/2006/relationships/hyperlink" Target="http://pan.fotovista.com/dev/8/9/10932898/l_10932898.jpg" TargetMode="External"/><Relationship Id="rId5" Type="http://schemas.openxmlformats.org/officeDocument/2006/relationships/hyperlink" Target="http://www.clipart.net.ua/images/clip4437.jpg" TargetMode="External"/><Relationship Id="rId10" Type="http://schemas.openxmlformats.org/officeDocument/2006/relationships/hyperlink" Target="http://www.podarkishop.com/pict/pod/smail/700/017.jpg" TargetMode="External"/><Relationship Id="rId4" Type="http://schemas.openxmlformats.org/officeDocument/2006/relationships/hyperlink" Target="http://gry-dladzieci.pl/pliki_kolorowanek/duze/kolorowanka-samochod-policyjny_679.jpg" TargetMode="External"/><Relationship Id="rId9" Type="http://schemas.openxmlformats.org/officeDocument/2006/relationships/hyperlink" Target="http://vospitatel.com.ua/zaniatia/zagadki/zagadki-pro-transport/zagadki-pro-avto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668" y="1214422"/>
            <a:ext cx="741901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600" dirty="0" smtClean="0"/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словарными словами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5143512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автор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Зорина Александра Дмитриевна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учитель начальных классов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г.Ижевск , МС(К)ОУ С(К)ОШ 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VIII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вида №79 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инус 2"/>
          <p:cNvSpPr/>
          <p:nvPr/>
        </p:nvSpPr>
        <p:spPr>
          <a:xfrm>
            <a:off x="857224" y="5715016"/>
            <a:ext cx="1214446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 rot="16200000">
            <a:off x="767926" y="5554280"/>
            <a:ext cx="678661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2000232" y="5715016"/>
            <a:ext cx="1785950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3857620" y="5715016"/>
            <a:ext cx="1714512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5572132" y="5715016"/>
            <a:ext cx="1714512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7286644" y="5715016"/>
            <a:ext cx="214314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692696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Проверь предложение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 со словарными словами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844824"/>
            <a:ext cx="7776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Arial Black" pitchFamily="34" charset="0"/>
              </a:rPr>
              <a:t> По  ул</a:t>
            </a: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6600" dirty="0" smtClean="0">
                <a:latin typeface="Arial Black" pitchFamily="34" charset="0"/>
              </a:rPr>
              <a:t>це</a:t>
            </a:r>
          </a:p>
          <a:p>
            <a:r>
              <a:rPr lang="ru-RU" sz="6600" dirty="0" smtClean="0">
                <a:latin typeface="Arial Black" pitchFamily="34" charset="0"/>
              </a:rPr>
              <a:t> едут </a:t>
            </a: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6600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6600" dirty="0" smtClean="0">
                <a:latin typeface="Arial Black" pitchFamily="34" charset="0"/>
              </a:rPr>
              <a:t>т</a:t>
            </a: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6600" dirty="0" smtClean="0">
                <a:latin typeface="Arial Black" pitchFamily="34" charset="0"/>
              </a:rPr>
              <a:t>м</a:t>
            </a:r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6600" dirty="0" smtClean="0">
                <a:latin typeface="Arial Black" pitchFamily="34" charset="0"/>
              </a:rPr>
              <a:t>били.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2050" name="Picture 2" descr="http://pan.fotovista.com/dev/8/9/10932898/l_1093289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060848"/>
            <a:ext cx="893130" cy="792088"/>
          </a:xfrm>
          <a:prstGeom prst="rect">
            <a:avLst/>
          </a:prstGeom>
          <a:noFill/>
        </p:spPr>
      </p:pic>
      <p:pic>
        <p:nvPicPr>
          <p:cNvPr id="21" name="Picture 2" descr="http://pan.fotovista.com/dev/8/9/10932898/l_1093289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77072"/>
            <a:ext cx="893130" cy="792088"/>
          </a:xfrm>
          <a:prstGeom prst="rect">
            <a:avLst/>
          </a:prstGeom>
          <a:noFill/>
        </p:spPr>
      </p:pic>
      <p:pic>
        <p:nvPicPr>
          <p:cNvPr id="22" name="Picture 2" descr="http://pan.fotovista.com/dev/8/9/10932898/l_1093289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077072"/>
            <a:ext cx="893130" cy="792088"/>
          </a:xfrm>
          <a:prstGeom prst="rect">
            <a:avLst/>
          </a:prstGeom>
          <a:noFill/>
        </p:spPr>
      </p:pic>
      <p:pic>
        <p:nvPicPr>
          <p:cNvPr id="23" name="Picture 2" descr="http://pan.fotovista.com/dev/8/9/10932898/l_1093289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077072"/>
            <a:ext cx="89313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539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Использованные ресурсы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928934"/>
            <a:ext cx="7745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http://www.bestuning.ru/files/store_apendix_big107_110.jpg</a:t>
            </a:r>
            <a:r>
              <a:rPr lang="ru-RU" sz="1400" dirty="0" smtClean="0"/>
              <a:t>  руль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500438"/>
            <a:ext cx="8028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http://www.portaldetstva.ru/upload/iblock/1eb/b447.jpg</a:t>
            </a:r>
            <a:r>
              <a:rPr lang="ru-RU" sz="1400" dirty="0" smtClean="0"/>
              <a:t> раскраски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4357694"/>
            <a:ext cx="8174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http://gry-dladzieci.pl/pliki_kolorowanek/duze/kolorowanka-samochod-policyjny_679.jpg</a:t>
            </a:r>
            <a:r>
              <a:rPr lang="ru-RU" sz="1400" dirty="0" smtClean="0"/>
              <a:t>   полицейская машинка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929066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http://www.clipart.net.ua/images/clip4437.jpg</a:t>
            </a:r>
            <a:r>
              <a:rPr lang="ru-RU" sz="1400" dirty="0" smtClean="0"/>
              <a:t> колесо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929198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http://www.avto-podarok.ru/files/catalog_3774_image_1_big.jpg</a:t>
            </a:r>
            <a:r>
              <a:rPr lang="ru-RU" sz="1400" dirty="0" smtClean="0"/>
              <a:t> капот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357826"/>
            <a:ext cx="7643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http://img.desktopwallpapers.ru/auto/pics/Renault-Twingo-1280.jpg</a:t>
            </a:r>
            <a:r>
              <a:rPr lang="ru-RU" sz="1400" dirty="0" smtClean="0"/>
              <a:t>  машина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5715016"/>
            <a:ext cx="80010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http://www.novgorodauto.ru/walls/1600_1200/mazda_mx-5_limited_2006_2882.jpg</a:t>
            </a:r>
            <a:r>
              <a:rPr lang="ru-RU" sz="1400" dirty="0" smtClean="0"/>
              <a:t> -автомобиль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628800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http://vospitatel.com.ua/zaniatia/zagadki/zagadki-pro-transport/zagadki-pro-avto.html</a:t>
            </a:r>
            <a:r>
              <a:rPr lang="ru-RU" sz="1400" dirty="0" smtClean="0"/>
              <a:t> загадка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1052736"/>
            <a:ext cx="79208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www.podarkishop.com/pict/pod/smail/700/017.jpg</a:t>
            </a:r>
            <a:r>
              <a:rPr lang="ru-RU" sz="1600" dirty="0" smtClean="0"/>
              <a:t> смайлик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2348880"/>
            <a:ext cx="78488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pan.fotovista.com/dev/8/9/10932898/l_10932898.jpg</a:t>
            </a:r>
            <a:r>
              <a:rPr lang="ru-RU" sz="1600" dirty="0" smtClean="0"/>
              <a:t> машинка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словарные слова\кресло ком.jpg"/>
          <p:cNvPicPr>
            <a:picLocks noChangeAspect="1" noChangeArrowheads="1"/>
          </p:cNvPicPr>
          <p:nvPr/>
        </p:nvPicPr>
        <p:blipFill>
          <a:blip r:embed="rId3" cstate="screen"/>
          <a:srcRect t="2041" r="4651"/>
          <a:stretch>
            <a:fillRect/>
          </a:stretch>
        </p:blipFill>
        <p:spPr bwMode="auto">
          <a:xfrm>
            <a:off x="5000628" y="3071810"/>
            <a:ext cx="2928958" cy="34290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I:\словарные слова\кресло маш.jpg"/>
          <p:cNvPicPr>
            <a:picLocks noChangeAspect="1" noChangeArrowheads="1"/>
          </p:cNvPicPr>
          <p:nvPr/>
        </p:nvPicPr>
        <p:blipFill>
          <a:blip r:embed="rId4" cstate="screen"/>
          <a:srcRect r="-9049"/>
          <a:stretch>
            <a:fillRect/>
          </a:stretch>
        </p:blipFill>
        <p:spPr bwMode="auto">
          <a:xfrm>
            <a:off x="5214942" y="3000372"/>
            <a:ext cx="2714644" cy="314327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428604"/>
            <a:ext cx="529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Что лишнее? Почему?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08" y="1000108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928670"/>
            <a:ext cx="2143140" cy="211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screen"/>
          <a:srcRect l="8333" t="12500" r="9875" b="18750"/>
          <a:stretch>
            <a:fillRect/>
          </a:stretch>
        </p:blipFill>
        <p:spPr bwMode="auto">
          <a:xfrm>
            <a:off x="571472" y="3357562"/>
            <a:ext cx="2928958" cy="30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 l="4903" t="9372" r="4222" b="4036"/>
          <a:stretch>
            <a:fillRect/>
          </a:stretch>
        </p:blipFill>
        <p:spPr bwMode="auto">
          <a:xfrm rot="386187">
            <a:off x="981115" y="861667"/>
            <a:ext cx="6740685" cy="51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8064896" cy="1431032"/>
          </a:xfrm>
          <a:ln>
            <a:solidFill>
              <a:srgbClr val="CC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1500" b="1" i="1" dirty="0" smtClean="0">
                <a:solidFill>
                  <a:srgbClr val="6600CC"/>
                </a:solidFill>
                <a:latin typeface="Arial Black" pitchFamily="34" charset="0"/>
              </a:rPr>
              <a:t>м . </a:t>
            </a:r>
            <a:r>
              <a:rPr lang="ru-RU" sz="11500" b="1" i="1" dirty="0" err="1" smtClean="0">
                <a:solidFill>
                  <a:srgbClr val="6600CC"/>
                </a:solidFill>
                <a:latin typeface="Arial Black" pitchFamily="34" charset="0"/>
              </a:rPr>
              <a:t>ш</a:t>
            </a:r>
            <a:r>
              <a:rPr lang="ru-RU" sz="11500" b="1" i="1" dirty="0" smtClean="0">
                <a:solidFill>
                  <a:srgbClr val="6600CC"/>
                </a:solidFill>
                <a:latin typeface="Arial Black" pitchFamily="34" charset="0"/>
              </a:rPr>
              <a:t> . на</a:t>
            </a:r>
            <a:endParaRPr lang="ru-RU" sz="11500" b="1" i="1" dirty="0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861048"/>
            <a:ext cx="13138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а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2376" y="4293096"/>
            <a:ext cx="11977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о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1022" y="4149080"/>
            <a:ext cx="1247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и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6322" y="3212976"/>
            <a:ext cx="156645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0000"/>
                </a:solidFill>
              </a:rPr>
              <a:t>ы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www.podarkishop.com/pict/pod/smail/700/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4148">
            <a:off x="7096601" y="4801473"/>
            <a:ext cx="1450326" cy="1450326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23629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0407 L 0.13298 -0.55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146 L 0.00886 -0.597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4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ловарные слова\kolorowanka-samochod-policyjny_679.jpg">
            <a:hlinkHover r:id="" action="ppaction://noaction">
              <a:snd r:embed="rId3" name="chimes.wav"/>
            </a:hlinkHover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571480"/>
            <a:ext cx="2500330" cy="2062772"/>
          </a:xfrm>
          <a:prstGeom prst="rect">
            <a:avLst/>
          </a:prstGeom>
          <a:noFill/>
        </p:spPr>
      </p:pic>
      <p:pic>
        <p:nvPicPr>
          <p:cNvPr id="2051" name="Picture 3" descr="I:\словарные слова\ракрска авто.gif"/>
          <p:cNvPicPr>
            <a:picLocks noChangeAspect="1" noChangeArrowheads="1"/>
          </p:cNvPicPr>
          <p:nvPr/>
        </p:nvPicPr>
        <p:blipFill>
          <a:blip r:embed="rId5" cstate="screen"/>
          <a:srcRect t="5711" r="3750" b="18143"/>
          <a:stretch>
            <a:fillRect/>
          </a:stretch>
        </p:blipFill>
        <p:spPr bwMode="auto">
          <a:xfrm>
            <a:off x="428596" y="3786190"/>
            <a:ext cx="5357850" cy="27832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42886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8800" b="1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вт</a:t>
            </a:r>
            <a:r>
              <a:rPr lang="ru-RU" sz="8800" b="1" dirty="0" smtClean="0">
                <a:solidFill>
                  <a:srgbClr val="CC0000"/>
                </a:solidFill>
                <a:latin typeface="Bookman Old Style" pitchFamily="18" charset="0"/>
              </a:rPr>
              <a:t> </a:t>
            </a:r>
            <a:r>
              <a:rPr lang="ru-RU" sz="8800" b="1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8800" b="1" dirty="0" smtClean="0">
                <a:solidFill>
                  <a:srgbClr val="CC0000"/>
                </a:solidFill>
                <a:latin typeface="Bookman Old Style" pitchFamily="18" charset="0"/>
              </a:rPr>
              <a:t>м </a:t>
            </a:r>
            <a:r>
              <a:rPr lang="ru-RU" sz="8800" b="1" dirty="0" smtClean="0">
                <a:solidFill>
                  <a:srgbClr val="0000FF"/>
                </a:solidFill>
                <a:latin typeface="Bookman Old Style" pitchFamily="18" charset="0"/>
              </a:rPr>
              <a:t>.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биль</a:t>
            </a:r>
            <a:endParaRPr lang="ru-RU" sz="8800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14554"/>
            <a:ext cx="85011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1500" b="1" dirty="0" err="1" smtClean="0">
                <a:solidFill>
                  <a:srgbClr val="0000FF"/>
                </a:solidFill>
                <a:latin typeface="Bookman Old Style" pitchFamily="18" charset="0"/>
              </a:rPr>
              <a:t>а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вт</a:t>
            </a:r>
            <a:r>
              <a:rPr lang="ru-RU" sz="8800" b="1" dirty="0" err="1" smtClean="0">
                <a:solidFill>
                  <a:srgbClr val="0000FF"/>
                </a:solidFill>
                <a:latin typeface="Bookman Old Style" pitchFamily="18" charset="0"/>
              </a:rPr>
              <a:t>О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м</a:t>
            </a:r>
            <a:r>
              <a:rPr lang="ru-RU" sz="8800" b="1" dirty="0" err="1" smtClean="0">
                <a:solidFill>
                  <a:srgbClr val="0000FF"/>
                </a:solidFill>
                <a:latin typeface="Bookman Old Style" pitchFamily="18" charset="0"/>
              </a:rPr>
              <a:t>О</a:t>
            </a:r>
            <a:r>
              <a:rPr lang="ru-RU" sz="8800" b="1" dirty="0" err="1" smtClean="0">
                <a:solidFill>
                  <a:srgbClr val="CC0000"/>
                </a:solidFill>
                <a:latin typeface="Bookman Old Style" pitchFamily="18" charset="0"/>
              </a:rPr>
              <a:t>биль</a:t>
            </a:r>
            <a:endParaRPr lang="ru-RU" sz="8800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70892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>Автомобиль -</a:t>
            </a:r>
            <a:endParaRPr lang="ru-RU" sz="4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2708920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>10 б., 9 </a:t>
            </a:r>
            <a:r>
              <a:rPr lang="ru-RU" sz="4800" b="1" dirty="0" err="1" smtClean="0">
                <a:latin typeface="Batang" pitchFamily="18" charset="-127"/>
                <a:ea typeface="Batang" pitchFamily="18" charset="-127"/>
              </a:rPr>
              <a:t>зв</a:t>
            </a:r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ru-RU" sz="4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Минус 3"/>
          <p:cNvSpPr/>
          <p:nvPr/>
        </p:nvSpPr>
        <p:spPr>
          <a:xfrm rot="17315690">
            <a:off x="3217607" y="2771401"/>
            <a:ext cx="404220" cy="167577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539552" y="3356992"/>
            <a:ext cx="3744416" cy="216024"/>
            <a:chOff x="467544" y="3501008"/>
            <a:chExt cx="3744416" cy="216024"/>
          </a:xfrm>
        </p:grpSpPr>
        <p:sp>
          <p:nvSpPr>
            <p:cNvPr id="7" name="Арка 6"/>
            <p:cNvSpPr/>
            <p:nvPr/>
          </p:nvSpPr>
          <p:spPr>
            <a:xfrm rot="10800000">
              <a:off x="1403648" y="3573016"/>
              <a:ext cx="504056" cy="144016"/>
            </a:xfrm>
            <a:prstGeom prst="blockArc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Арка 7"/>
            <p:cNvSpPr/>
            <p:nvPr/>
          </p:nvSpPr>
          <p:spPr>
            <a:xfrm rot="10800000">
              <a:off x="467544" y="3573016"/>
              <a:ext cx="864096" cy="144016"/>
            </a:xfrm>
            <a:prstGeom prst="blockArc">
              <a:avLst>
                <a:gd name="adj1" fmla="val 11028116"/>
                <a:gd name="adj2" fmla="val 0"/>
                <a:gd name="adj3" fmla="val 25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 rot="10800000">
              <a:off x="2051720" y="3573016"/>
              <a:ext cx="504056" cy="144016"/>
            </a:xfrm>
            <a:prstGeom prst="blockArc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Арка 10"/>
            <p:cNvSpPr/>
            <p:nvPr/>
          </p:nvSpPr>
          <p:spPr>
            <a:xfrm rot="10800000">
              <a:off x="2843808" y="3501008"/>
              <a:ext cx="1368152" cy="216024"/>
            </a:xfrm>
            <a:prstGeom prst="blockArc">
              <a:avLst>
                <a:gd name="adj1" fmla="val 10931174"/>
                <a:gd name="adj2" fmla="val 0"/>
                <a:gd name="adj3" fmla="val 25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5576" y="465313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00"/>
                </a:solidFill>
                <a:latin typeface="Batang" pitchFamily="18" charset="-127"/>
                <a:ea typeface="Batang" pitchFamily="18" charset="-127"/>
              </a:rPr>
              <a:t>Сколько мягких согласных в слове?</a:t>
            </a:r>
          </a:p>
          <a:p>
            <a:r>
              <a:rPr lang="ru-RU" sz="2400" b="1" dirty="0" smtClean="0">
                <a:solidFill>
                  <a:srgbClr val="333300"/>
                </a:solidFill>
                <a:latin typeface="Batang" pitchFamily="18" charset="-127"/>
                <a:ea typeface="Batang" pitchFamily="18" charset="-127"/>
              </a:rPr>
              <a:t>Назови их.</a:t>
            </a:r>
            <a:endParaRPr lang="ru-RU" sz="2400" b="1" dirty="0">
              <a:solidFill>
                <a:srgbClr val="3333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0901" y="620688"/>
            <a:ext cx="535274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Запиши слово,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сделай звуковой анализ</a:t>
            </a:r>
          </a:p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39552" y="3356992"/>
            <a:ext cx="2376264" cy="144016"/>
            <a:chOff x="539552" y="1988840"/>
            <a:chExt cx="2376264" cy="144016"/>
          </a:xfrm>
        </p:grpSpPr>
        <p:sp>
          <p:nvSpPr>
            <p:cNvPr id="13" name="Минус 12"/>
            <p:cNvSpPr/>
            <p:nvPr/>
          </p:nvSpPr>
          <p:spPr>
            <a:xfrm>
              <a:off x="1730957" y="1988840"/>
              <a:ext cx="464779" cy="142306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499042" y="1988840"/>
              <a:ext cx="416774" cy="142306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Минус 17"/>
            <p:cNvSpPr/>
            <p:nvPr/>
          </p:nvSpPr>
          <p:spPr>
            <a:xfrm>
              <a:off x="539552" y="1988840"/>
              <a:ext cx="488782" cy="142306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1043608" y="1988840"/>
              <a:ext cx="432048" cy="144016"/>
            </a:xfrm>
            <a:prstGeom prst="mathMinus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595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Собери слово из слогов 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65" y="2996952"/>
            <a:ext cx="1223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6600CC"/>
                </a:solidFill>
                <a:latin typeface="Bookman Old Style" pitchFamily="18" charset="0"/>
              </a:rPr>
              <a:t>ав</a:t>
            </a:r>
            <a:endParaRPr lang="ru-RU" sz="6600" b="1" dirty="0">
              <a:solidFill>
                <a:srgbClr val="6600CC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717032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то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2132856"/>
            <a:ext cx="1702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Bookman Old Style" pitchFamily="18" charset="0"/>
              </a:rPr>
              <a:t>мо</a:t>
            </a:r>
            <a:endParaRPr lang="ru-RU" sz="80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21297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FF"/>
                </a:solidFill>
                <a:latin typeface="+mj-lt"/>
                <a:ea typeface="BatangChe" pitchFamily="49" charset="-127"/>
                <a:cs typeface="Aharoni" pitchFamily="2" charset="-79"/>
              </a:rPr>
              <a:t>биль</a:t>
            </a:r>
            <a:endParaRPr lang="ru-RU" sz="4000" b="1" dirty="0">
              <a:solidFill>
                <a:srgbClr val="FF00FF"/>
              </a:solidFill>
              <a:latin typeface="+mj-lt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581128"/>
            <a:ext cx="1286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err="1" smtClean="0">
                <a:solidFill>
                  <a:srgbClr val="006600"/>
                </a:solidFill>
                <a:latin typeface="Bookman Old Style" pitchFamily="18" charset="0"/>
              </a:rPr>
              <a:t>ма</a:t>
            </a:r>
            <a:endParaRPr lang="ru-RU" sz="54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276872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4149080"/>
            <a:ext cx="12570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00B0F0"/>
                </a:solidFill>
                <a:latin typeface="Bookman Old Style" pitchFamily="18" charset="0"/>
              </a:rPr>
              <a:t>ов</a:t>
            </a:r>
            <a:endParaRPr lang="ru-RU" sz="66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558924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Arial Black" pitchFamily="34" charset="0"/>
                <a:ea typeface="BatangChe" pitchFamily="49" charset="-127"/>
                <a:cs typeface="Aharoni" pitchFamily="2" charset="-79"/>
              </a:rPr>
              <a:t>бил</a:t>
            </a:r>
            <a:endParaRPr lang="ru-RU" sz="3200" b="1" dirty="0">
              <a:solidFill>
                <a:srgbClr val="FF00FF"/>
              </a:solidFill>
              <a:latin typeface="Arial Black" pitchFamily="34" charset="0"/>
              <a:ea typeface="BatangChe" pitchFamily="49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692696"/>
            <a:ext cx="44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3300"/>
                </a:solidFill>
                <a:latin typeface="Bookman Old Style" pitchFamily="18" charset="0"/>
                <a:ea typeface="BatangChe" pitchFamily="49" charset="-127"/>
              </a:rPr>
              <a:t>Подбери пару к слову</a:t>
            </a:r>
            <a:endParaRPr lang="ru-RU" sz="2800" b="1" dirty="0">
              <a:solidFill>
                <a:srgbClr val="3333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2348880"/>
            <a:ext cx="3140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a typeface="BatangChe" pitchFamily="49" charset="-127"/>
              </a:rPr>
              <a:t>а</a:t>
            </a:r>
            <a:r>
              <a:rPr lang="ru-RU" sz="3200" b="1" dirty="0" smtClean="0">
                <a:solidFill>
                  <a:srgbClr val="0000FF"/>
                </a:solidFill>
                <a:ea typeface="BatangChe" pitchFamily="49" charset="-127"/>
              </a:rPr>
              <a:t>в</a:t>
            </a:r>
            <a:r>
              <a:rPr lang="ru-RU" sz="3200" b="1" dirty="0" smtClean="0">
                <a:ea typeface="BatangChe" pitchFamily="49" charset="-127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ea typeface="BatangChe" pitchFamily="49" charset="-127"/>
              </a:rPr>
              <a:t>о</a:t>
            </a:r>
            <a:r>
              <a:rPr lang="ru-RU" sz="3200" b="1" dirty="0" smtClean="0">
                <a:ea typeface="BatangChe" pitchFamily="49" charset="-127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ea typeface="BatangChe" pitchFamily="49" charset="-127"/>
              </a:rPr>
              <a:t>о</a:t>
            </a:r>
            <a:r>
              <a:rPr lang="ru-RU" sz="3200" b="1" dirty="0" smtClean="0">
                <a:ea typeface="BatangChe" pitchFamily="49" charset="-127"/>
              </a:rPr>
              <a:t>биль </a:t>
            </a:r>
            <a:endParaRPr lang="ru-RU" sz="3200" b="1" dirty="0">
              <a:ea typeface="Batang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2601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личный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красное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новый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005064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автомобиль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машина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автомашина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авто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140968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333300"/>
                </a:solidFill>
                <a:latin typeface="Bookman Old Style" pitchFamily="18" charset="0"/>
                <a:ea typeface="BatangChe" pitchFamily="49" charset="-127"/>
              </a:rPr>
              <a:t>Как по другому можно назвать автомобиль</a:t>
            </a:r>
            <a:r>
              <a:rPr lang="ru-RU" sz="2400" b="1" dirty="0" smtClean="0">
                <a:solidFill>
                  <a:srgbClr val="333300"/>
                </a:solidFill>
                <a:latin typeface="Bookman Old Style" pitchFamily="18" charset="0"/>
                <a:ea typeface="BatangChe" pitchFamily="49" charset="-127"/>
              </a:rPr>
              <a:t>?</a:t>
            </a:r>
            <a:endParaRPr lang="ru-RU" sz="2400" b="1" dirty="0">
              <a:solidFill>
                <a:srgbClr val="333300"/>
              </a:solidFill>
              <a:latin typeface="Bookman Old Style" pitchFamily="18" charset="0"/>
              <a:ea typeface="BatangChe" pitchFamily="49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 r="-2042"/>
          <a:stretch>
            <a:fillRect/>
          </a:stretch>
        </p:blipFill>
        <p:spPr bwMode="auto">
          <a:xfrm>
            <a:off x="5000628" y="4071942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инус 2"/>
          <p:cNvSpPr/>
          <p:nvPr/>
        </p:nvSpPr>
        <p:spPr>
          <a:xfrm>
            <a:off x="857224" y="5715016"/>
            <a:ext cx="1214446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 rot="16200000">
            <a:off x="767926" y="5554280"/>
            <a:ext cx="678661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2000232" y="5715016"/>
            <a:ext cx="1785950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3857620" y="5715016"/>
            <a:ext cx="1714512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5572132" y="5715016"/>
            <a:ext cx="1714512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7286644" y="5715016"/>
            <a:ext cx="214314" cy="857256"/>
          </a:xfrm>
          <a:prstGeom prst="mathMinus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500042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Bookman Old Style" pitchFamily="18" charset="0"/>
              </a:rPr>
              <a:t>Составь предложение по схеме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 со словарными словами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074" name="Picture 2" descr="I:\словарные слова\улиц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3" y="642918"/>
            <a:ext cx="7715305" cy="5786478"/>
          </a:xfrm>
          <a:prstGeom prst="roundRect">
            <a:avLst>
              <a:gd name="adj" fmla="val 100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585</TotalTime>
  <Words>196</Words>
  <Application>Microsoft Office PowerPoint</Application>
  <PresentationFormat>Экран (4:3)</PresentationFormat>
  <Paragraphs>66</Paragraphs>
  <Slides>11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м . ш . на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84</cp:revision>
  <dcterms:created xsi:type="dcterms:W3CDTF">2011-10-16T09:28:51Z</dcterms:created>
  <dcterms:modified xsi:type="dcterms:W3CDTF">2011-12-14T13:30:46Z</dcterms:modified>
</cp:coreProperties>
</file>