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5"/>
  </p:notesMasterIdLst>
  <p:sldIdLst>
    <p:sldId id="259" r:id="rId2"/>
    <p:sldId id="260" r:id="rId3"/>
    <p:sldId id="261" r:id="rId4"/>
    <p:sldId id="263" r:id="rId5"/>
    <p:sldId id="265" r:id="rId6"/>
    <p:sldId id="266" r:id="rId7"/>
    <p:sldId id="264" r:id="rId8"/>
    <p:sldId id="268" r:id="rId9"/>
    <p:sldId id="269" r:id="rId10"/>
    <p:sldId id="270" r:id="rId11"/>
    <p:sldId id="271" r:id="rId12"/>
    <p:sldId id="267" r:id="rId13"/>
    <p:sldId id="262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939" autoAdjust="0"/>
    <p:restoredTop sz="94692" autoAdjust="0"/>
  </p:normalViewPr>
  <p:slideViewPr>
    <p:cSldViewPr>
      <p:cViewPr>
        <p:scale>
          <a:sx n="68" d="100"/>
          <a:sy n="68" d="100"/>
        </p:scale>
        <p:origin x="-1422" y="-15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A77B14-49EF-4CFD-8563-CA36EF1DBF8B}" type="datetimeFigureOut">
              <a:rPr lang="ru-RU" smtClean="0"/>
              <a:pPr/>
              <a:t>24.11.2014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467E1E-AC84-4182-9592-8D4A6ACE74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9401095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467E1E-AC84-4182-9592-8D4A6ACE740B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4471667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0AC300-E42B-43E0-B0CD-0DFBEE2B70CE}" type="datetimeFigureOut">
              <a:rPr lang="ru-RU"/>
              <a:pPr>
                <a:defRPr/>
              </a:pPr>
              <a:t>24.11.2014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42048D-BC94-47D9-B44D-F293A1F3A31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861329478"/>
      </p:ext>
    </p:extLst>
  </p:cSld>
  <p:clrMapOvr>
    <a:masterClrMapping/>
  </p:clrMapOvr>
  <p:transition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7A32E9-680F-4B54-ABA7-2DE113D56B1E}" type="datetimeFigureOut">
              <a:rPr lang="ru-RU"/>
              <a:pPr>
                <a:defRPr/>
              </a:pPr>
              <a:t>24.11.2014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A6F9A4-9064-4247-A970-524BA906DD6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372635342"/>
      </p:ext>
    </p:extLst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FE1357-DFE3-4888-957A-A9827892884F}" type="datetimeFigureOut">
              <a:rPr lang="ru-RU"/>
              <a:pPr>
                <a:defRPr/>
              </a:pPr>
              <a:t>24.11.2014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A74006-EAEC-460A-BE90-508E79D713B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56338281"/>
      </p:ext>
    </p:extLst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9D0F2D-63FD-431F-B286-E775C28C9357}" type="datetimeFigureOut">
              <a:rPr lang="ru-RU"/>
              <a:pPr>
                <a:defRPr/>
              </a:pPr>
              <a:t>24.11.2014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06D614-EE0C-460D-87AB-E451C0F708D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700529410"/>
      </p:ext>
    </p:extLst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9854EF-AD48-4F5A-91D9-2067B9C64F0A}" type="datetimeFigureOut">
              <a:rPr lang="ru-RU"/>
              <a:pPr>
                <a:defRPr/>
              </a:pPr>
              <a:t>24.11.2014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D9B098-DE99-4491-B564-FAD162F962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264357298"/>
      </p:ext>
    </p:extLst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A2D791-0139-48F5-AAB2-BB16F59BAAAB}" type="datetimeFigureOut">
              <a:rPr lang="ru-RU"/>
              <a:pPr>
                <a:defRPr/>
              </a:pPr>
              <a:t>24.11.2014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29834B-26B5-460F-B038-BB1E2D87B99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190714310"/>
      </p:ext>
    </p:extLst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46BA3B-8434-43A2-AF41-F3BD46EC434E}" type="datetimeFigureOut">
              <a:rPr lang="ru-RU"/>
              <a:pPr>
                <a:defRPr/>
              </a:pPr>
              <a:t>24.11.2014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F08531-2C94-475F-B6CD-20561E6D7E6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418388104"/>
      </p:ext>
    </p:extLst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A4CB8A-DB60-4A0B-9325-94008B3896F3}" type="datetimeFigureOut">
              <a:rPr lang="ru-RU"/>
              <a:pPr>
                <a:defRPr/>
              </a:pPr>
              <a:t>24.11.2014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B9646A-A6E8-4E26-B030-2F463870EB0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093196918"/>
      </p:ext>
    </p:extLst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99A675-1AC2-486B-B444-58EF79A95463}" type="datetimeFigureOut">
              <a:rPr lang="ru-RU"/>
              <a:pPr>
                <a:defRPr/>
              </a:pPr>
              <a:t>24.11.2014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05857F-8F36-45A5-B395-3A0C52B1539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568366329"/>
      </p:ext>
    </p:extLst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425717-C893-4AFC-8640-CCFF0AE8504A}" type="datetimeFigureOut">
              <a:rPr lang="ru-RU"/>
              <a:pPr>
                <a:defRPr/>
              </a:pPr>
              <a:t>24.11.2014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025AAC-6D76-4D0F-AEAD-CD7E02AE63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197898891"/>
      </p:ext>
    </p:extLst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15F544-783D-4636-9C57-DF71746F0F97}" type="datetimeFigureOut">
              <a:rPr lang="ru-RU"/>
              <a:pPr>
                <a:defRPr/>
              </a:pPr>
              <a:t>24.11.2014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E8C8C9-8071-4FCD-8F84-BCCBA957D8E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464041838"/>
      </p:ext>
    </p:extLst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3315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fld id="{01BEFEA6-51A7-4AF9-8C3C-86423910D24C}" type="datetimeFigureOut">
              <a:rPr lang="ru-RU"/>
              <a:pPr>
                <a:defRPr/>
              </a:pPr>
              <a:t>24.11.2014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fld id="{42F55BEC-F1DA-41F0-B334-57D975F67CE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3544912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slow">
    <p:fade/>
  </p:transition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ru.depositphotos.com/12828249/stock-illustration-bag-of-gold.html" TargetMode="External"/><Relationship Id="rId2" Type="http://schemas.openxmlformats.org/officeDocument/2006/relationships/hyperlink" Target="http://dfm.ntrtv.ru/photo-id-100.html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2s2b.ru/upload/normal/arhangelsk-trebuetsya_prodavec_274730.jpeg" TargetMode="External"/><Relationship Id="rId4" Type="http://schemas.openxmlformats.org/officeDocument/2006/relationships/hyperlink" Target="http://img0.liveinternet.ru/images/foto/c/0/apps/3/346/3346546_professii_15.jpg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571472" y="1214422"/>
            <a:ext cx="7874913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рок обществознания в 8 классе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Тема: «Спрос и предложение»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14678" y="5214950"/>
            <a:ext cx="554331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Подготовила учитель обществознания</a:t>
            </a:r>
          </a:p>
          <a:p>
            <a:pPr algn="r"/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БОУ СМР «Коробицынская ООШ»</a:t>
            </a:r>
          </a:p>
          <a:p>
            <a:pPr algn="r"/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Кузнецова О.Л.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71531548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71736" y="428604"/>
            <a:ext cx="490461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4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Закон </a:t>
            </a:r>
            <a:r>
              <a:rPr lang="ru-RU" sz="4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предложения:</a:t>
            </a:r>
            <a:endParaRPr lang="ru-RU" sz="40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14282" y="1142984"/>
            <a:ext cx="8349209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Когда растёт цена, </a:t>
            </a:r>
          </a:p>
          <a:p>
            <a:pPr algn="ctr"/>
            <a:r>
              <a:rPr lang="ru-RU" sz="5400" b="1" cap="none" spc="50" dirty="0" smtClean="0">
                <a:ln w="11430"/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предложение тоже растет.</a:t>
            </a:r>
            <a:endParaRPr lang="ru-RU" sz="5400" b="1" cap="none" spc="50" dirty="0">
              <a:ln w="11430"/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Группа 27"/>
          <p:cNvGrpSpPr/>
          <p:nvPr/>
        </p:nvGrpSpPr>
        <p:grpSpPr>
          <a:xfrm>
            <a:off x="428596" y="1357298"/>
            <a:ext cx="8715404" cy="5072098"/>
            <a:chOff x="428596" y="1428736"/>
            <a:chExt cx="8715404" cy="5072098"/>
          </a:xfrm>
        </p:grpSpPr>
        <p:cxnSp>
          <p:nvCxnSpPr>
            <p:cNvPr id="29" name="Прямая со стрелкой 28"/>
            <p:cNvCxnSpPr/>
            <p:nvPr/>
          </p:nvCxnSpPr>
          <p:spPr>
            <a:xfrm rot="5400000" flipH="1" flipV="1">
              <a:off x="-642973" y="3143248"/>
              <a:ext cx="3429818" cy="793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Прямая со стрелкой 29"/>
            <p:cNvCxnSpPr/>
            <p:nvPr/>
          </p:nvCxnSpPr>
          <p:spPr>
            <a:xfrm flipV="1">
              <a:off x="1071538" y="4857760"/>
              <a:ext cx="3500462" cy="1031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TextBox 30"/>
            <p:cNvSpPr txBox="1"/>
            <p:nvPr/>
          </p:nvSpPr>
          <p:spPr>
            <a:xfrm>
              <a:off x="642910" y="1643050"/>
              <a:ext cx="33855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dirty="0" smtClean="0"/>
                <a:t>Р</a:t>
              </a:r>
              <a:endParaRPr lang="ru-RU" dirty="0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4000496" y="4929198"/>
              <a:ext cx="36420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Q</a:t>
              </a:r>
              <a:endParaRPr lang="ru-RU" dirty="0"/>
            </a:p>
          </p:txBody>
        </p:sp>
        <p:sp>
          <p:nvSpPr>
            <p:cNvPr id="33" name="Прямоугольник 32"/>
            <p:cNvSpPr/>
            <p:nvPr/>
          </p:nvSpPr>
          <p:spPr>
            <a:xfrm>
              <a:off x="3357554" y="2285992"/>
              <a:ext cx="383591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dirty="0" smtClean="0">
                  <a:solidFill>
                    <a:schemeClr val="bg1">
                      <a:lumMod val="10000"/>
                    </a:schemeClr>
                  </a:solidFill>
                </a:rPr>
                <a:t>S</a:t>
              </a:r>
              <a:endParaRPr lang="ru-RU" dirty="0"/>
            </a:p>
          </p:txBody>
        </p:sp>
        <p:sp>
          <p:nvSpPr>
            <p:cNvPr id="34" name="Прямоугольник 33"/>
            <p:cNvSpPr/>
            <p:nvPr/>
          </p:nvSpPr>
          <p:spPr>
            <a:xfrm>
              <a:off x="1428728" y="2143116"/>
              <a:ext cx="35137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>
                  <a:solidFill>
                    <a:schemeClr val="accent3">
                      <a:lumMod val="10000"/>
                    </a:schemeClr>
                  </a:solidFill>
                </a:rPr>
                <a:t>D</a:t>
              </a:r>
              <a:endParaRPr lang="ru-RU" dirty="0">
                <a:solidFill>
                  <a:schemeClr val="accent3">
                    <a:lumMod val="10000"/>
                  </a:schemeClr>
                </a:solidFill>
              </a:endParaRPr>
            </a:p>
          </p:txBody>
        </p:sp>
        <p:pic>
          <p:nvPicPr>
            <p:cNvPr id="35" name="Рисунок 34" descr="button27.gif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500298" y="3786190"/>
              <a:ext cx="190500" cy="190500"/>
            </a:xfrm>
            <a:prstGeom prst="rect">
              <a:avLst/>
            </a:prstGeom>
          </p:spPr>
        </p:pic>
        <p:sp>
          <p:nvSpPr>
            <p:cNvPr id="36" name="Блок-схема: документ 35"/>
            <p:cNvSpPr/>
            <p:nvPr/>
          </p:nvSpPr>
          <p:spPr>
            <a:xfrm>
              <a:off x="3786182" y="1785926"/>
              <a:ext cx="5357818" cy="1143008"/>
            </a:xfrm>
            <a:prstGeom prst="flowChartDocument">
              <a:avLst/>
            </a:prstGeom>
            <a:ln>
              <a:solidFill>
                <a:schemeClr val="accent2">
                  <a:lumMod val="75000"/>
                </a:schemeClr>
              </a:solidFill>
            </a:ln>
            <a:effectLst>
              <a:glow rad="101600">
                <a:schemeClr val="accent2">
                  <a:satMod val="175000"/>
                  <a:alpha val="40000"/>
                </a:schemeClr>
              </a:glow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000" dirty="0" smtClean="0">
                  <a:solidFill>
                    <a:schemeClr val="accent3">
                      <a:lumMod val="10000"/>
                    </a:schemeClr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Чем больше спрос, тем меньше предложение.</a:t>
              </a:r>
            </a:p>
          </p:txBody>
        </p:sp>
        <p:cxnSp>
          <p:nvCxnSpPr>
            <p:cNvPr id="37" name="Прямая соединительная линия 36"/>
            <p:cNvCxnSpPr/>
            <p:nvPr/>
          </p:nvCxnSpPr>
          <p:spPr>
            <a:xfrm>
              <a:off x="1071538" y="2643182"/>
              <a:ext cx="2214578" cy="1588"/>
            </a:xfrm>
            <a:prstGeom prst="line">
              <a:avLst/>
            </a:prstGeom>
            <a:ln>
              <a:solidFill>
                <a:schemeClr val="accent3">
                  <a:lumMod val="2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Прямая соединительная линия 37"/>
            <p:cNvCxnSpPr/>
            <p:nvPr/>
          </p:nvCxnSpPr>
          <p:spPr>
            <a:xfrm rot="5400000">
              <a:off x="2143902" y="3785396"/>
              <a:ext cx="2286016" cy="1588"/>
            </a:xfrm>
            <a:prstGeom prst="line">
              <a:avLst/>
            </a:prstGeom>
            <a:ln>
              <a:solidFill>
                <a:schemeClr val="accent3">
                  <a:lumMod val="2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Прямая соединительная линия 38"/>
            <p:cNvCxnSpPr/>
            <p:nvPr/>
          </p:nvCxnSpPr>
          <p:spPr>
            <a:xfrm rot="5400000">
              <a:off x="322233" y="3749677"/>
              <a:ext cx="2214578" cy="1588"/>
            </a:xfrm>
            <a:prstGeom prst="line">
              <a:avLst/>
            </a:prstGeom>
            <a:ln>
              <a:solidFill>
                <a:schemeClr val="accent3">
                  <a:lumMod val="2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Блок-схема: альтернативный процесс 39"/>
            <p:cNvSpPr/>
            <p:nvPr/>
          </p:nvSpPr>
          <p:spPr>
            <a:xfrm>
              <a:off x="5357818" y="3857628"/>
              <a:ext cx="3286148" cy="928694"/>
            </a:xfrm>
            <a:prstGeom prst="flowChartAlternateProcess">
              <a:avLst/>
            </a:prstGeom>
            <a:solidFill>
              <a:srgbClr val="99CCFF"/>
            </a:solidFill>
            <a:ln>
              <a:solidFill>
                <a:schemeClr val="bg1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scene3d>
                <a:camera prst="orthographicFront"/>
                <a:lightRig rig="threePt" dir="t"/>
              </a:scene3d>
              <a:sp3d extrusionH="57150">
                <a:bevelT w="38100" h="38100" prst="angle"/>
              </a:sp3d>
            </a:bodyPr>
            <a:lstStyle/>
            <a:p>
              <a:pPr algn="ctr"/>
              <a:r>
                <a:rPr lang="ru-RU" b="1" dirty="0" smtClean="0">
                  <a:solidFill>
                    <a:schemeClr val="accent3">
                      <a:lumMod val="10000"/>
                    </a:schemeClr>
                  </a:solidFill>
                </a:rPr>
                <a:t>Точка равновесия: спрос равен предложению.</a:t>
              </a:r>
              <a:endParaRPr lang="ru-RU" b="1" dirty="0">
                <a:solidFill>
                  <a:schemeClr val="accent3">
                    <a:lumMod val="10000"/>
                  </a:schemeClr>
                </a:solidFill>
              </a:endParaRPr>
            </a:p>
          </p:txBody>
        </p:sp>
        <p:cxnSp>
          <p:nvCxnSpPr>
            <p:cNvPr id="41" name="Прямая со стрелкой 40"/>
            <p:cNvCxnSpPr/>
            <p:nvPr/>
          </p:nvCxnSpPr>
          <p:spPr>
            <a:xfrm rot="10800000">
              <a:off x="2714612" y="3857628"/>
              <a:ext cx="2643206" cy="464347"/>
            </a:xfrm>
            <a:prstGeom prst="straightConnector1">
              <a:avLst/>
            </a:prstGeom>
            <a:ln w="38100">
              <a:solidFill>
                <a:schemeClr val="bg1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42" name="Рисунок 41" descr="b58.gif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28596" y="5357826"/>
              <a:ext cx="1000131" cy="1143008"/>
            </a:xfrm>
            <a:prstGeom prst="rect">
              <a:avLst/>
            </a:prstGeom>
          </p:spPr>
        </p:pic>
        <p:cxnSp>
          <p:nvCxnSpPr>
            <p:cNvPr id="43" name="Прямая соединительная линия 42"/>
            <p:cNvCxnSpPr>
              <a:stCxn id="35" idx="2"/>
            </p:cNvCxnSpPr>
            <p:nvPr/>
          </p:nvCxnSpPr>
          <p:spPr>
            <a:xfrm rot="5400000">
              <a:off x="1750198" y="3869534"/>
              <a:ext cx="738194" cy="95250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Прямая соединительная линия 43"/>
            <p:cNvCxnSpPr/>
            <p:nvPr/>
          </p:nvCxnSpPr>
          <p:spPr>
            <a:xfrm rot="10800000" flipV="1">
              <a:off x="1571604" y="4000504"/>
              <a:ext cx="1166820" cy="85725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Прямая соединительная линия 44"/>
            <p:cNvCxnSpPr/>
            <p:nvPr/>
          </p:nvCxnSpPr>
          <p:spPr>
            <a:xfrm rot="5400000">
              <a:off x="1964512" y="3964786"/>
              <a:ext cx="738194" cy="95250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Прямая соединительная линия 45"/>
            <p:cNvCxnSpPr/>
            <p:nvPr/>
          </p:nvCxnSpPr>
          <p:spPr>
            <a:xfrm rot="5400000">
              <a:off x="2178826" y="4036224"/>
              <a:ext cx="738194" cy="95250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Прямая соединительная линия 46"/>
            <p:cNvCxnSpPr/>
            <p:nvPr/>
          </p:nvCxnSpPr>
          <p:spPr>
            <a:xfrm rot="10800000" flipV="1">
              <a:off x="2357422" y="4214818"/>
              <a:ext cx="809630" cy="64294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Прямая соединительная линия 47"/>
            <p:cNvCxnSpPr/>
            <p:nvPr/>
          </p:nvCxnSpPr>
          <p:spPr>
            <a:xfrm rot="10800000" flipV="1">
              <a:off x="2571736" y="4286256"/>
              <a:ext cx="785818" cy="57150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Прямая соединительная линия 48"/>
            <p:cNvCxnSpPr/>
            <p:nvPr/>
          </p:nvCxnSpPr>
          <p:spPr>
            <a:xfrm rot="10800000" flipV="1">
              <a:off x="2714612" y="4286256"/>
              <a:ext cx="809630" cy="57150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Прямая соединительная линия 49"/>
            <p:cNvCxnSpPr/>
            <p:nvPr/>
          </p:nvCxnSpPr>
          <p:spPr>
            <a:xfrm rot="10800000" flipV="1">
              <a:off x="2928926" y="4357694"/>
              <a:ext cx="738192" cy="50006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Прямая соединительная линия 50"/>
            <p:cNvCxnSpPr/>
            <p:nvPr/>
          </p:nvCxnSpPr>
          <p:spPr>
            <a:xfrm rot="10800000" flipV="1">
              <a:off x="3214678" y="4429132"/>
              <a:ext cx="666754" cy="42862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Прямая соединительная линия 51"/>
            <p:cNvCxnSpPr/>
            <p:nvPr/>
          </p:nvCxnSpPr>
          <p:spPr>
            <a:xfrm rot="10800000" flipV="1">
              <a:off x="3500430" y="4429132"/>
              <a:ext cx="666754" cy="42862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3" name="Прямоугольник с двумя вырезанными противолежащими углами 52"/>
            <p:cNvSpPr/>
            <p:nvPr/>
          </p:nvSpPr>
          <p:spPr>
            <a:xfrm>
              <a:off x="3357554" y="5429264"/>
              <a:ext cx="5000660" cy="1071570"/>
            </a:xfrm>
            <a:prstGeom prst="snip2DiagRect">
              <a:avLst>
                <a:gd name="adj1" fmla="val 0"/>
                <a:gd name="adj2" fmla="val 50000"/>
              </a:avLst>
            </a:prstGeom>
            <a:gradFill flip="none" rotWithShape="1">
              <a:gsLst>
                <a:gs pos="0">
                  <a:srgbClr val="9933FF">
                    <a:tint val="66000"/>
                    <a:satMod val="160000"/>
                  </a:srgbClr>
                </a:gs>
                <a:gs pos="50000">
                  <a:srgbClr val="9933FF">
                    <a:tint val="44500"/>
                    <a:satMod val="160000"/>
                  </a:srgbClr>
                </a:gs>
                <a:gs pos="100000">
                  <a:srgbClr val="9933FF">
                    <a:tint val="23500"/>
                    <a:satMod val="160000"/>
                  </a:srgbClr>
                </a:gs>
              </a:gsLst>
              <a:lin ang="2700000" scaled="1"/>
              <a:tileRect/>
            </a:gradFill>
            <a:ln w="38100">
              <a:solidFill>
                <a:srgbClr val="9933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000" dirty="0" smtClean="0">
                  <a:solidFill>
                    <a:schemeClr val="accent3">
                      <a:lumMod val="10000"/>
                    </a:schemeClr>
                  </a:solidFill>
                </a:rPr>
                <a:t>Товарный дефицит- это ситуация на рынке, когда спрос большой, а предложение невелико.</a:t>
              </a:r>
              <a:endParaRPr lang="ru-RU" sz="2000" dirty="0">
                <a:solidFill>
                  <a:schemeClr val="accent3">
                    <a:lumMod val="10000"/>
                  </a:schemeClr>
                </a:solidFill>
              </a:endParaRPr>
            </a:p>
          </p:txBody>
        </p:sp>
        <p:cxnSp>
          <p:nvCxnSpPr>
            <p:cNvPr id="54" name="Прямая со стрелкой 53"/>
            <p:cNvCxnSpPr/>
            <p:nvPr/>
          </p:nvCxnSpPr>
          <p:spPr>
            <a:xfrm rot="10800000">
              <a:off x="2714612" y="4500570"/>
              <a:ext cx="1714512" cy="928694"/>
            </a:xfrm>
            <a:prstGeom prst="straightConnector1">
              <a:avLst/>
            </a:prstGeom>
            <a:ln w="57150">
              <a:solidFill>
                <a:srgbClr val="660066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5" name="Дуга 54"/>
          <p:cNvSpPr/>
          <p:nvPr/>
        </p:nvSpPr>
        <p:spPr>
          <a:xfrm rot="11260935">
            <a:off x="1399401" y="116041"/>
            <a:ext cx="6297613" cy="4259262"/>
          </a:xfrm>
          <a:prstGeom prst="arc">
            <a:avLst>
              <a:gd name="adj1" fmla="val 16200000"/>
              <a:gd name="adj2" fmla="val 20980457"/>
            </a:avLst>
          </a:prstGeom>
          <a:ln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6" name="Дуга 55"/>
          <p:cNvSpPr/>
          <p:nvPr/>
        </p:nvSpPr>
        <p:spPr>
          <a:xfrm rot="6002398">
            <a:off x="-1788757" y="-586625"/>
            <a:ext cx="6297613" cy="4259262"/>
          </a:xfrm>
          <a:prstGeom prst="arc">
            <a:avLst>
              <a:gd name="adj1" fmla="val 17074096"/>
              <a:gd name="adj2" fmla="val 20990135"/>
            </a:avLst>
          </a:prstGeom>
          <a:ln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7" name="Прямоугольник 56"/>
          <p:cNvSpPr/>
          <p:nvPr/>
        </p:nvSpPr>
        <p:spPr>
          <a:xfrm>
            <a:off x="1928794" y="0"/>
            <a:ext cx="5050742" cy="175432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5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Закон спроса и </a:t>
            </a:r>
            <a:endParaRPr lang="ru-RU" sz="5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5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предложения</a:t>
            </a:r>
            <a:r>
              <a:rPr lang="ru-RU" sz="5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ru-RU" sz="5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" grpId="0" animBg="1"/>
      <p:bldP spid="5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1000108"/>
            <a:ext cx="850112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Спрос </a:t>
            </a:r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— количество товара, которое продавцы готовы продать на рынке по определенной цене. Спрос находится в обратной зависимости от цены товара: выше цена — ниже спрос. </a:t>
            </a:r>
            <a:endParaRPr lang="ru-RU" sz="2400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8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Предложение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— количество товара, которое поставляется на рынок при определенной цене. Оно находится в прямой зависимости от цены: выше цена — больше предложение. </a:t>
            </a:r>
            <a:endParaRPr lang="ru-RU" sz="2400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643306" y="285728"/>
            <a:ext cx="235930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Выводы. </a:t>
            </a:r>
            <a:endParaRPr lang="ru-RU" sz="40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2214554"/>
            <a:ext cx="864399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rabicPeriod"/>
            </a:pPr>
            <a:r>
              <a:rPr lang="en-US" dirty="0" smtClean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dfm.ntrtv.ru/photo-id-100.html</a:t>
            </a:r>
            <a:endParaRPr lang="ru-RU" dirty="0" smtClean="0"/>
          </a:p>
          <a:p>
            <a:pPr marL="342900" indent="-342900">
              <a:buAutoNum type="arabicPeriod"/>
            </a:pPr>
            <a:r>
              <a:rPr lang="en-US" dirty="0" smtClean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ru.depositphotos.com/12828249/stock-illustration-bag-of-gold.html</a:t>
            </a:r>
            <a:endParaRPr lang="ru-RU" dirty="0" smtClean="0"/>
          </a:p>
          <a:p>
            <a:pPr marL="342900" indent="-342900">
              <a:buAutoNum type="arabicPeriod"/>
            </a:pPr>
            <a:r>
              <a:rPr lang="en-US" dirty="0" smtClean="0">
                <a:hlinkClick r:id="rId4"/>
              </a:rPr>
              <a:t>http://</a:t>
            </a:r>
            <a:r>
              <a:rPr lang="en-US" dirty="0" smtClean="0">
                <a:hlinkClick r:id="rId4"/>
              </a:rPr>
              <a:t>img0.liveinternet.ru/images/foto/c/0/apps/3/346/3346546_professii_15.jpg</a:t>
            </a:r>
            <a:endParaRPr lang="ru-RU" dirty="0" smtClean="0"/>
          </a:p>
          <a:p>
            <a:pPr marL="342900" indent="-342900">
              <a:buAutoNum type="arabicPeriod"/>
            </a:pPr>
            <a:r>
              <a:rPr lang="en-US" dirty="0" smtClean="0">
                <a:hlinkClick r:id="rId5"/>
              </a:rPr>
              <a:t>http://</a:t>
            </a:r>
            <a:r>
              <a:rPr lang="en-US" dirty="0" smtClean="0">
                <a:hlinkClick r:id="rId5"/>
              </a:rPr>
              <a:t>2s2b.ru/upload/normal/arhangelsk-trebuetsya_prodavec_274730.jpeg</a:t>
            </a:r>
            <a:endParaRPr lang="ru-RU" dirty="0" smtClean="0"/>
          </a:p>
          <a:p>
            <a:pPr marL="342900" indent="-342900">
              <a:buAutoNum type="arabicPeriod"/>
            </a:pPr>
            <a:endParaRPr lang="ru-RU" dirty="0" smtClean="0"/>
          </a:p>
          <a:p>
            <a:pPr marL="342900" indent="-342900">
              <a:buAutoNum type="arabicPeriod"/>
            </a:pPr>
            <a:endParaRPr lang="ru-RU" dirty="0" smtClean="0"/>
          </a:p>
          <a:p>
            <a:pPr marL="342900" indent="-342900">
              <a:buAutoNum type="arabicPeriod"/>
            </a:pPr>
            <a:endParaRPr lang="ru-RU" dirty="0" smtClean="0"/>
          </a:p>
          <a:p>
            <a:pPr marL="342900" indent="-342900">
              <a:buAutoNum type="arabicPeriod"/>
            </a:pPr>
            <a:endParaRPr lang="ru-RU" dirty="0" smtClean="0"/>
          </a:p>
          <a:p>
            <a:pPr marL="342900" indent="-342900">
              <a:buAutoNum type="arabicPeriod"/>
            </a:pPr>
            <a:endParaRPr lang="ru-RU" dirty="0" smtClean="0"/>
          </a:p>
          <a:p>
            <a:pPr marL="342900" indent="-342900">
              <a:buAutoNum type="arabicPeriod"/>
            </a:pPr>
            <a:endParaRPr lang="ru-RU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357159" y="642918"/>
            <a:ext cx="8501122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0" algn="l"/>
              </a:tabLst>
            </a:pPr>
            <a:r>
              <a:rPr kumimoji="0" lang="ru-RU" sz="4000" b="1" i="0" u="sng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Цель урока: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понять</a:t>
            </a:r>
            <a:r>
              <a:rPr kumimoji="0" lang="ru-RU" sz="4000" b="1" i="0" u="none" strike="noStrike" cap="none" normalizeH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взаимосвязь между спросом, предложением и ценой. </a:t>
            </a:r>
            <a:endParaRPr kumimoji="0" lang="ru-RU" sz="40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0" algn="l"/>
              </a:tabLst>
            </a:pPr>
            <a:r>
              <a:rPr kumimoji="0" lang="ru-RU" sz="4000" b="1" i="0" u="sng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Задачи: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познакомиться с новыми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0" algn="l"/>
              </a:tabLst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терминами, научиться приводить 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0" algn="l"/>
              </a:tabLst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примеры, узнать, как взаимосвязаны спрос, предложение, цена. </a:t>
            </a:r>
            <a:endParaRPr kumimoji="0" lang="ru-RU" sz="40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4" name="Picture 6" descr="Продают валенки на центральном рынке Нижнекамске &quot; Фотоальбомы &quot; Радио DFM Нижнекамск 107.5 FM Эврибади Дэнс Нау!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428604"/>
            <a:ext cx="7429552" cy="5943643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928662" y="6286520"/>
            <a:ext cx="38494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Сценка «Торговля валенками».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214282" y="714356"/>
            <a:ext cx="8876661" cy="46474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69875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0" algn="l"/>
              </a:tabLst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Понятия урока:</a:t>
            </a:r>
          </a:p>
          <a:p>
            <a:r>
              <a:rPr lang="ru-RU" sz="4000" dirty="0" smtClean="0">
                <a:solidFill>
                  <a:schemeClr val="accent3">
                    <a:lumMod val="10000"/>
                  </a:schemeClr>
                </a:solidFill>
              </a:rPr>
              <a:t>-</a:t>
            </a:r>
            <a:r>
              <a:rPr lang="ru-RU" sz="3600" b="1" dirty="0" smtClean="0">
                <a:solidFill>
                  <a:srgbClr val="7030A0"/>
                </a:solidFill>
              </a:rPr>
              <a:t>Рынок</a:t>
            </a:r>
            <a:r>
              <a:rPr lang="ru-RU" sz="3600" b="1" dirty="0" smtClean="0">
                <a:solidFill>
                  <a:srgbClr val="7030A0"/>
                </a:solidFill>
              </a:rPr>
              <a:t>;</a:t>
            </a:r>
          </a:p>
          <a:p>
            <a:r>
              <a:rPr lang="ru-RU" sz="3600" b="1" dirty="0" smtClean="0">
                <a:solidFill>
                  <a:srgbClr val="7030A0"/>
                </a:solidFill>
              </a:rPr>
              <a:t>-Спрос и предложение</a:t>
            </a:r>
            <a:r>
              <a:rPr lang="ru-RU" sz="3600" b="1" dirty="0" smtClean="0">
                <a:solidFill>
                  <a:srgbClr val="7030A0"/>
                </a:solidFill>
              </a:rPr>
              <a:t>;</a:t>
            </a:r>
          </a:p>
          <a:p>
            <a:r>
              <a:rPr lang="ru-RU" sz="3600" b="1" dirty="0" smtClean="0">
                <a:solidFill>
                  <a:srgbClr val="7030A0"/>
                </a:solidFill>
              </a:rPr>
              <a:t>-Величина спроса, величина </a:t>
            </a:r>
            <a:r>
              <a:rPr lang="ru-RU" sz="3600" b="1" dirty="0" smtClean="0">
                <a:solidFill>
                  <a:srgbClr val="7030A0"/>
                </a:solidFill>
              </a:rPr>
              <a:t>предложения;</a:t>
            </a:r>
          </a:p>
          <a:p>
            <a:r>
              <a:rPr lang="ru-RU" sz="3600" b="1" dirty="0" smtClean="0">
                <a:solidFill>
                  <a:srgbClr val="7030A0"/>
                </a:solidFill>
              </a:rPr>
              <a:t>- Закон </a:t>
            </a:r>
            <a:r>
              <a:rPr lang="ru-RU" sz="3600" b="1" dirty="0" smtClean="0">
                <a:solidFill>
                  <a:srgbClr val="7030A0"/>
                </a:solidFill>
              </a:rPr>
              <a:t>спроса, закон предложения;</a:t>
            </a:r>
          </a:p>
          <a:p>
            <a:r>
              <a:rPr lang="ru-RU" sz="3600" b="1" dirty="0" smtClean="0">
                <a:solidFill>
                  <a:srgbClr val="7030A0"/>
                </a:solidFill>
              </a:rPr>
              <a:t>- Маркетинг</a:t>
            </a:r>
            <a:r>
              <a:rPr lang="ru-RU" sz="3600" b="1" dirty="0" smtClean="0">
                <a:solidFill>
                  <a:srgbClr val="7030A0"/>
                </a:solidFill>
              </a:rPr>
              <a:t>;</a:t>
            </a:r>
          </a:p>
          <a:p>
            <a:r>
              <a:rPr lang="ru-RU" sz="3600" b="1" dirty="0" smtClean="0">
                <a:solidFill>
                  <a:srgbClr val="7030A0"/>
                </a:solidFill>
              </a:rPr>
              <a:t>- Цена</a:t>
            </a:r>
            <a:r>
              <a:rPr lang="ru-RU" sz="3600" b="1" dirty="0" smtClean="0">
                <a:solidFill>
                  <a:srgbClr val="7030A0"/>
                </a:solidFill>
              </a:rPr>
              <a:t>;</a:t>
            </a:r>
          </a:p>
          <a:p>
            <a:r>
              <a:rPr lang="ru-RU" sz="3600" b="1" dirty="0" smtClean="0">
                <a:solidFill>
                  <a:srgbClr val="7030A0"/>
                </a:solidFill>
              </a:rPr>
              <a:t>- Товарный </a:t>
            </a:r>
            <a:r>
              <a:rPr lang="ru-RU" sz="3600" b="1" dirty="0" smtClean="0">
                <a:solidFill>
                  <a:srgbClr val="7030A0"/>
                </a:solidFill>
              </a:rPr>
              <a:t>дефицит</a:t>
            </a:r>
            <a:r>
              <a:rPr lang="ru-RU" sz="3600" b="1" dirty="0" smtClean="0">
                <a:solidFill>
                  <a:srgbClr val="7030A0"/>
                </a:solidFill>
              </a:rPr>
              <a:t>.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285728"/>
            <a:ext cx="8501122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Вся рыночная информация заключена в ценах.</a:t>
            </a:r>
          </a:p>
          <a:p>
            <a:endParaRPr lang="ru-RU" sz="28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Цена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– количество денег (или других товаров и услуг), уплачиваемое и получаемое за единицу  товара или услуги.</a:t>
            </a:r>
            <a:endParaRPr lang="ru-RU" sz="28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482" name="Picture 2" descr="Мешок золота - Стоковое векторное изображение natis76 #1282824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28926" y="3000372"/>
            <a:ext cx="3119416" cy="3407363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предлагаю Продавец консультант 78 Санкт-Петербург пл.Восстания 25 000 руб. Бесплатные объявления без регистрации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0" y="1000108"/>
            <a:ext cx="4243274" cy="5286412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3643306" y="357166"/>
            <a:ext cx="2531462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Спрос.</a:t>
            </a:r>
            <a:endParaRPr lang="ru-RU" sz="6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57158" y="785794"/>
            <a:ext cx="421484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</a:rPr>
              <a:t>Спрос</a:t>
            </a:r>
            <a:r>
              <a:rPr lang="ru-RU" sz="4000" dirty="0" smtClean="0">
                <a:solidFill>
                  <a:srgbClr val="FF0000"/>
                </a:solidFill>
              </a:rPr>
              <a:t> </a:t>
            </a:r>
            <a:r>
              <a:rPr lang="ru-RU" sz="2800" dirty="0" smtClean="0">
                <a:solidFill>
                  <a:schemeClr val="bg1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– желание, намерение покупателей приобрести данный товар, подкрепленное денежной возможностью.</a:t>
            </a:r>
          </a:p>
          <a:p>
            <a:r>
              <a:rPr lang="ru-RU" sz="4000" b="1" dirty="0" smtClean="0">
                <a:solidFill>
                  <a:srgbClr val="FF0000"/>
                </a:solidFill>
              </a:rPr>
              <a:t>Величина спроса </a:t>
            </a:r>
            <a:r>
              <a:rPr lang="ru-RU" sz="2800" dirty="0" smtClean="0">
                <a:solidFill>
                  <a:schemeClr val="bg1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– количество товара, которое покупатели готовы купить по данной цене в определённое время и в определённом месте.</a:t>
            </a:r>
            <a:endParaRPr lang="ru-RU" sz="2800" dirty="0" smtClean="0">
              <a:solidFill>
                <a:schemeClr val="bg1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2976" y="357166"/>
            <a:ext cx="7403117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Спрос и цена </a:t>
            </a:r>
          </a:p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взаимозависимы и взаимопротивоположны.</a:t>
            </a:r>
            <a:endParaRPr lang="ru-RU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571736" y="1357298"/>
            <a:ext cx="432458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Закон спроса:</a:t>
            </a:r>
            <a:endParaRPr lang="ru-RU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285852" y="2500306"/>
            <a:ext cx="6929077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Когда цены растут– </a:t>
            </a:r>
          </a:p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Падает спрос.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5" name="Рисунок 4" descr="Рисунок17.wm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7158" y="3350134"/>
            <a:ext cx="2571768" cy="3192538"/>
          </a:xfrm>
          <a:prstGeom prst="rect">
            <a:avLst/>
          </a:prstGeom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00100" y="214290"/>
            <a:ext cx="792176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График </a:t>
            </a:r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зависимости </a:t>
            </a:r>
            <a:endParaRPr lang="ru-RU" sz="40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спроса </a:t>
            </a:r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от цены: </a:t>
            </a:r>
            <a:endParaRPr lang="ru-RU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3554" name="Picture 2" descr="http://ua.coolreferat.com/ref-2_10305955-4400.coolpic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71670" y="1571612"/>
            <a:ext cx="5214974" cy="4737053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928926" y="285728"/>
            <a:ext cx="3743269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Предложение.</a:t>
            </a:r>
            <a:endParaRPr lang="ru-RU" sz="4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3"/>
          <p:cNvSpPr txBox="1">
            <a:spLocks/>
          </p:cNvSpPr>
          <p:nvPr/>
        </p:nvSpPr>
        <p:spPr>
          <a:xfrm>
            <a:off x="500034" y="1285860"/>
            <a:ext cx="8358246" cy="4525963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Парной спросу категорией выступает предложение.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Предложение </a:t>
            </a: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– желание или намерение продавца предложить свой товар к продаже.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Величина предложения </a:t>
            </a: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– количество товара и услуг, предлагающихся продавцами на продажу по различным ценам в данном месте и в данное время.</a:t>
            </a:r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2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384</TotalTime>
  <Words>352</Words>
  <Application>Microsoft Office PowerPoint</Application>
  <PresentationFormat>Экран (4:3)</PresentationFormat>
  <Paragraphs>60</Paragraphs>
  <Slides>13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2_Тема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оксана</cp:lastModifiedBy>
  <cp:revision>50</cp:revision>
  <dcterms:created xsi:type="dcterms:W3CDTF">2012-09-05T07:35:09Z</dcterms:created>
  <dcterms:modified xsi:type="dcterms:W3CDTF">2014-11-24T21:02:55Z</dcterms:modified>
</cp:coreProperties>
</file>