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63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1" r:id="rId15"/>
    <p:sldId id="280" r:id="rId16"/>
    <p:sldId id="282" r:id="rId17"/>
    <p:sldId id="297" r:id="rId18"/>
    <p:sldId id="283" r:id="rId19"/>
    <p:sldId id="284" r:id="rId20"/>
    <p:sldId id="285" r:id="rId21"/>
    <p:sldId id="296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62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00"/>
    <a:srgbClr val="0042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40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B2EC7-BC13-4833-9F4F-1C2A37E6E470}" type="datetimeFigureOut">
              <a:rPr lang="ru-RU" smtClean="0"/>
              <a:pPr/>
              <a:t>09.05.2015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01B4D-3C9A-4477-A1DC-B55E2F265E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755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01B4D-3C9A-4477-A1DC-B55E2F265EA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526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01B4D-3C9A-4477-A1DC-B55E2F265EA7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283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01B4D-3C9A-4477-A1DC-B55E2F265EA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9172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01B4D-3C9A-4477-A1DC-B55E2F265EA7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28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7B53A1-6075-48A5-8DBB-7A4E8C4601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1C0046-1DBC-4C49-A196-DBAFC687C2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FB426F-E796-47D5-AF3E-7C0EA951CC2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6CCE86-35DD-4814-BC2A-3E898A7671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7A3066-1BC1-4D4E-8FFA-8D7B35D5746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E65FE8-0C0C-4C99-8538-E615E066A71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A8CB31-5B65-4F63-BBFA-AEC047FB7B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F083C-88F5-4858-BD8A-EB4A9A923C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6EE62-F2A0-4D3A-9483-2908D5023A6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547F87-854D-41F6-ACB2-305B2293EC6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215297-8929-4C41-8D59-AA51B48405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D300F62-428F-4677-850B-3F2BE71B3A3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pedsovet.s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564904"/>
            <a:ext cx="8642350" cy="1143000"/>
          </a:xfrm>
        </p:spPr>
        <p:txBody>
          <a:bodyPr/>
          <a:lstStyle/>
          <a:p>
            <a:r>
              <a:rPr lang="ru-RU" dirty="0" smtClean="0">
                <a:solidFill>
                  <a:srgbClr val="820000"/>
                </a:solidFill>
              </a:rPr>
              <a:t>Новомосковск (</a:t>
            </a:r>
            <a:r>
              <a:rPr lang="ru-RU" dirty="0" err="1" smtClean="0">
                <a:solidFill>
                  <a:srgbClr val="820000"/>
                </a:solidFill>
              </a:rPr>
              <a:t>Сталиногорск</a:t>
            </a:r>
            <a:r>
              <a:rPr lang="ru-RU" dirty="0" smtClean="0">
                <a:solidFill>
                  <a:srgbClr val="820000"/>
                </a:solidFill>
              </a:rPr>
              <a:t>) </a:t>
            </a:r>
            <a:br>
              <a:rPr lang="ru-RU" dirty="0" smtClean="0">
                <a:solidFill>
                  <a:srgbClr val="820000"/>
                </a:solidFill>
              </a:rPr>
            </a:br>
            <a:r>
              <a:rPr lang="ru-RU" dirty="0" smtClean="0">
                <a:solidFill>
                  <a:srgbClr val="820000"/>
                </a:solidFill>
              </a:rPr>
              <a:t>в период </a:t>
            </a:r>
            <a:br>
              <a:rPr lang="ru-RU" dirty="0" smtClean="0">
                <a:solidFill>
                  <a:srgbClr val="820000"/>
                </a:solidFill>
              </a:rPr>
            </a:br>
            <a:r>
              <a:rPr lang="ru-RU" dirty="0" smtClean="0">
                <a:solidFill>
                  <a:srgbClr val="820000"/>
                </a:solidFill>
              </a:rPr>
              <a:t>Великой Отечественной войны</a:t>
            </a:r>
            <a:endParaRPr lang="ru-RU" dirty="0">
              <a:solidFill>
                <a:srgbClr val="820000"/>
              </a:solidFill>
            </a:endParaRPr>
          </a:p>
        </p:txBody>
      </p:sp>
      <p:pic>
        <p:nvPicPr>
          <p:cNvPr id="3" name="Picture 2" descr="http://kafa-info.com.ua/news_thumbs/knf083cff2cd821770ad5db559149e25622_8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653136"/>
            <a:ext cx="2351280" cy="1440160"/>
          </a:xfrm>
          <a:prstGeom prst="rect">
            <a:avLst/>
          </a:prstGeom>
          <a:noFill/>
        </p:spPr>
      </p:pic>
      <p:sp>
        <p:nvSpPr>
          <p:cNvPr id="5" name="TextBox 1"/>
          <p:cNvSpPr txBox="1"/>
          <p:nvPr/>
        </p:nvSpPr>
        <p:spPr>
          <a:xfrm>
            <a:off x="4007646" y="4941168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9pPr>
          </a:lstStyle>
          <a:p>
            <a:pPr algn="ctr"/>
            <a:r>
              <a:rPr lang="ru-RU" dirty="0" err="1" smtClean="0"/>
              <a:t>Соловьянова</a:t>
            </a:r>
            <a:r>
              <a:rPr lang="ru-RU" dirty="0" smtClean="0"/>
              <a:t> Татьяна Анатольевна</a:t>
            </a:r>
          </a:p>
          <a:p>
            <a:pPr algn="ctr"/>
            <a:r>
              <a:rPr lang="ru-RU" dirty="0"/>
              <a:t>у</a:t>
            </a:r>
            <a:r>
              <a:rPr lang="ru-RU" dirty="0" smtClean="0"/>
              <a:t>читель немецкого языка</a:t>
            </a:r>
          </a:p>
          <a:p>
            <a:pPr algn="ctr"/>
            <a:r>
              <a:rPr lang="ru-RU" dirty="0" smtClean="0"/>
              <a:t>Муниципального общеобразовательного учреждения «Средняя общеобразовательная школа 6» г. Новомосковск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7593220" y="4725144"/>
            <a:ext cx="1550780" cy="1809243"/>
          </a:xfrm>
          <a:prstGeom prst="rect">
            <a:avLst/>
          </a:prstGeom>
          <a:noFill/>
        </p:spPr>
      </p:pic>
      <p:pic>
        <p:nvPicPr>
          <p:cNvPr id="4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0" y="4869160"/>
            <a:ext cx="2411760" cy="166680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           В боях принимало участие и местное население. </a:t>
            </a:r>
          </a:p>
          <a:p>
            <a:pPr algn="ctr">
              <a:buNone/>
            </a:pPr>
            <a:r>
              <a:rPr lang="ru-RU" sz="2800" dirty="0" smtClean="0"/>
              <a:t>«</a:t>
            </a:r>
            <a:r>
              <a:rPr lang="ru-RU" sz="2800" i="1" dirty="0" smtClean="0"/>
              <a:t>В Сталиногорске, Узловой и Донском мы организовали рабочие добровольческие отряды, вооружили, и они приняли участие в уличных боях. Часть из них остались в рядах нашей дивизии. </a:t>
            </a:r>
          </a:p>
          <a:p>
            <a:pPr algn="ctr">
              <a:buNone/>
            </a:pPr>
            <a:r>
              <a:rPr lang="ru-RU" sz="2800" i="1" dirty="0" smtClean="0"/>
              <a:t>Кроме того, к нам прибыла большая группа школьников и школьниц в возрасте 15-16 лет. Мы устроили их в частях дивизии, они работали                в качестве санитаров и санитарок</a:t>
            </a:r>
            <a:r>
              <a:rPr lang="ru-RU" sz="2800" dirty="0" smtClean="0"/>
              <a:t>.»                               (из воспоминаний Г. О. </a:t>
            </a:r>
            <a:r>
              <a:rPr lang="ru-RU" sz="2800" dirty="0" err="1" smtClean="0"/>
              <a:t>Мартиросяна</a:t>
            </a:r>
            <a:r>
              <a:rPr lang="ru-RU" sz="2800" dirty="0" smtClean="0"/>
              <a:t>)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2783925" y="2636912"/>
            <a:ext cx="4236346" cy="391007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384502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Кроме того в ноябре 1941 года  был организован небольшой партизанский отряд «СТ -1» 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2514403" y="3212976"/>
            <a:ext cx="4441385" cy="333593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384502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Во второй половине дня 24 ноября после кровопролитных боев, оставив  группы прикрытия, 813 –</a:t>
            </a:r>
            <a:r>
              <a:rPr lang="ru-RU" dirty="0" err="1" smtClean="0"/>
              <a:t>й</a:t>
            </a:r>
            <a:r>
              <a:rPr lang="ru-RU" dirty="0" smtClean="0"/>
              <a:t> и 817-й стрелковые полки отошли на рубеж по левому берегу Дона. 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131840" y="1600201"/>
            <a:ext cx="5832648" cy="3845024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Группа прикрытия 813 –ого полка была окружена немцами в деревне </a:t>
            </a:r>
            <a:r>
              <a:rPr lang="ru-RU" sz="2400" dirty="0" err="1" smtClean="0"/>
              <a:t>Урванка</a:t>
            </a:r>
            <a:r>
              <a:rPr lang="ru-RU" sz="2400" dirty="0" smtClean="0"/>
              <a:t>. Забаррикадировавшись в доме местного учителя В. В. Медведева, бойцы встретили врага ружейно-пулеметным огнем. Бой длился в течение двух часов. Для группы прикрытия это был последний боевой рубеж – стояли насмерть. Но противнику дорогой ценой  обошлись эти схватки.                Герои похоронены в братской  могиле в деревне </a:t>
            </a:r>
            <a:r>
              <a:rPr lang="ru-RU" sz="2400" dirty="0" err="1" smtClean="0"/>
              <a:t>Урванка</a:t>
            </a:r>
            <a:r>
              <a:rPr lang="ru-RU" sz="2400" dirty="0" smtClean="0"/>
              <a:t>.   </a:t>
            </a:r>
            <a:endParaRPr lang="ru-RU" sz="2400" dirty="0"/>
          </a:p>
        </p:txBody>
      </p:sp>
      <p:pic>
        <p:nvPicPr>
          <p:cNvPr id="3074" name="Picture 2" descr="http://www.pomnite-nas.ru/img/71/201005121836280.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1628800"/>
            <a:ext cx="3716792" cy="48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www.vminsk.by/archive/2008/01/11/5sokolovs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12859"/>
            <a:ext cx="2915816" cy="347468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2800" i="1" dirty="0" smtClean="0"/>
              <a:t>«Упорная оборона войск юго-восточнее </a:t>
            </a:r>
            <a:r>
              <a:rPr lang="ru-RU" sz="2800" i="1" dirty="0" err="1" smtClean="0"/>
              <a:t>Сталиногорска</a:t>
            </a:r>
            <a:r>
              <a:rPr lang="ru-RU" sz="2800" i="1" dirty="0" smtClean="0"/>
              <a:t> и Венева затормозила темпы продвижения главных сил 2-ой танковой армии</a:t>
            </a:r>
          </a:p>
          <a:p>
            <a:pPr algn="ctr">
              <a:buNone/>
            </a:pPr>
            <a:r>
              <a:rPr lang="ru-RU" sz="2800" i="1" dirty="0" smtClean="0"/>
              <a:t>                         противника в направлении на Каширу</a:t>
            </a:r>
          </a:p>
          <a:p>
            <a:pPr algn="ctr">
              <a:buNone/>
            </a:pPr>
            <a:r>
              <a:rPr lang="ru-RU" sz="2800" i="1" dirty="0" smtClean="0"/>
              <a:t>                                           и заставила их втянуться в затяжные бои»</a:t>
            </a:r>
          </a:p>
          <a:p>
            <a:pPr algn="ctr">
              <a:buNone/>
            </a:pPr>
            <a:r>
              <a:rPr lang="ru-RU" sz="2800" i="1" dirty="0" smtClean="0"/>
              <a:t>                           (из книги «Разгром </a:t>
            </a:r>
            <a:r>
              <a:rPr lang="ru-RU" sz="2800" i="1" dirty="0" err="1" smtClean="0"/>
              <a:t>немецко</a:t>
            </a:r>
            <a:r>
              <a:rPr lang="ru-RU" sz="2800" i="1" dirty="0" smtClean="0"/>
              <a:t>-</a:t>
            </a:r>
          </a:p>
          <a:p>
            <a:pPr algn="ctr">
              <a:buNone/>
            </a:pPr>
            <a:r>
              <a:rPr lang="ru-RU" sz="2800" i="1" dirty="0" smtClean="0"/>
              <a:t>                          </a:t>
            </a:r>
            <a:r>
              <a:rPr lang="ru-RU" sz="2800" i="1" dirty="0" err="1" smtClean="0"/>
              <a:t>фашистких</a:t>
            </a:r>
            <a:r>
              <a:rPr lang="ru-RU" sz="2800" i="1" dirty="0" smtClean="0"/>
              <a:t> войск под Москвой»  </a:t>
            </a:r>
          </a:p>
          <a:p>
            <a:pPr algn="ctr">
              <a:buNone/>
            </a:pPr>
            <a:r>
              <a:rPr lang="ru-RU" sz="2800" i="1" dirty="0" smtClean="0"/>
              <a:t>                                     Маршала Советского Союза В. Д. Соколовского)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437112"/>
            <a:ext cx="1619672" cy="2125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41168"/>
            <a:ext cx="2372673" cy="16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К исходу 24 ноября создалась исключительно тяжелая обстановка для наших войск.            На левом фланге фронта  противник захватил </a:t>
            </a:r>
            <a:r>
              <a:rPr lang="ru-RU" sz="2800" dirty="0" err="1" smtClean="0"/>
              <a:t>Ольховец</a:t>
            </a:r>
            <a:r>
              <a:rPr lang="ru-RU" sz="2800" dirty="0" smtClean="0"/>
              <a:t> и Спасское и тем самым окружил оборонявшиеся части. Бои носили крайне ожесточенный характер. На атаки противника наши войска отвечали частыми контратаками, дело доходило до рукопашного боя. Населенные пункты несколько раз  переходили  из рук в руки.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750692" y="4938201"/>
            <a:ext cx="2393308" cy="165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4988423"/>
            <a:ext cx="2372673" cy="152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Крайне недостаточное количество боеприпасов и продовольствия, скопление до 800 человек раненных требовали принятия решительных мер.                          Дивизия пыталась прорвать окружение в направлениях деревень Спасское и </a:t>
            </a:r>
            <a:r>
              <a:rPr lang="ru-RU" sz="2400" dirty="0" err="1" smtClean="0"/>
              <a:t>Гетмановки</a:t>
            </a:r>
            <a:r>
              <a:rPr lang="ru-RU" sz="2400" dirty="0" smtClean="0"/>
              <a:t> </a:t>
            </a:r>
            <a:r>
              <a:rPr lang="ru-RU" sz="2400" dirty="0" err="1" smtClean="0"/>
              <a:t>и</a:t>
            </a:r>
            <a:r>
              <a:rPr lang="ru-RU" sz="2400" dirty="0" smtClean="0"/>
              <a:t>, наконец,  вырвалась из него   27 ноября в районе деревни </a:t>
            </a:r>
            <a:r>
              <a:rPr lang="ru-RU" sz="2400" dirty="0" err="1" smtClean="0"/>
              <a:t>Геминовка</a:t>
            </a:r>
            <a:r>
              <a:rPr lang="ru-RU" sz="2400" dirty="0" smtClean="0"/>
              <a:t> Рязанской области, имея в своих рядах около 9 тысяч человек.                                     Через 10 дней, переформировавшись и пополнившись,        она в составе 10-ой армии приняла участие в начавшемся наступлении.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28802"/>
            <a:ext cx="9144000" cy="4525963"/>
          </a:xfrm>
        </p:spPr>
        <p:txBody>
          <a:bodyPr/>
          <a:lstStyle/>
          <a:p>
            <a:pPr>
              <a:buNone/>
            </a:pPr>
            <a:r>
              <a:rPr lang="ru-RU" sz="2000" i="1" dirty="0" smtClean="0"/>
              <a:t>       «Главные силы 239 –ой сибирской стрелковой дивизии, оставив свою артиллерию и транспорт, вырвались из окружения и ушли на восток. Растянутая линия окружения из частей 29-ой мотодивизии не смогла сдержать прорвавшихся русских и понесла большие потери… О достоверности полученных мной сообщений свидетельствовали многочисленные трупы немецких солдат, которые лежали на поле боя в полной военной форме и с оружием в руках… Сибиряки ускользнули от нас, правда без  своего тяжелого оружия и транспорта, а у нас не было сил их задержать. Это было самым печальным событием этого дня.    Преследование ускользнувшего противника, немедленно                предпринятое мотоциклетными подразделениями 29-ой                   мотодивизии, не дало никаких результата.»                                                             (из воспоминаний  генерала Г. В. Гудериана)</a:t>
            </a:r>
            <a:endParaRPr lang="ru-RU" sz="2000" i="1" dirty="0"/>
          </a:p>
        </p:txBody>
      </p:sp>
      <p:pic>
        <p:nvPicPr>
          <p:cNvPr id="4" name="Picture 2" descr="http://www.socionics.org/forums/storage/11/1198126/gud_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4500570"/>
            <a:ext cx="1428728" cy="20357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568952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После захвата немцами Сталиногорска в городе установился жестокий оккупационный режим.</a:t>
            </a:r>
          </a:p>
          <a:p>
            <a:pPr algn="ctr">
              <a:buNone/>
            </a:pPr>
            <a:r>
              <a:rPr lang="ru-RU" sz="2400" dirty="0" smtClean="0"/>
              <a:t> Фашисты грабили, жгли, убивали. Комендатура искала коммунистов и партизан. Найденные были казнены. Убитых запрещалось хоронить под страхом смерти. Однако врагу не удалось сломить сопротивление. В городе возникает подпольная организация «Смерть  фашизму!». </a:t>
            </a:r>
            <a:endParaRPr lang="ru-RU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4340225"/>
            <a:ext cx="3492500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144000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                     Руководил организацией Михаил Степанович Серафимович («Батя»),   </a:t>
            </a:r>
          </a:p>
          <a:p>
            <a:pPr algn="ctr">
              <a:buNone/>
            </a:pPr>
            <a:r>
              <a:rPr lang="ru-RU" sz="2000" dirty="0" smtClean="0"/>
              <a:t>               проживавший под вымышленной фамилией Володин Владимир</a:t>
            </a:r>
          </a:p>
          <a:p>
            <a:pPr algn="ctr">
              <a:buNone/>
            </a:pPr>
            <a:r>
              <a:rPr lang="ru-RU" sz="2000" dirty="0" smtClean="0"/>
              <a:t>                     Иванович.    Связной была </a:t>
            </a:r>
            <a:r>
              <a:rPr lang="ru-RU" sz="2000" dirty="0" err="1" smtClean="0"/>
              <a:t>Носкова</a:t>
            </a:r>
            <a:r>
              <a:rPr lang="ru-RU" sz="2000" dirty="0" smtClean="0"/>
              <a:t> Клавдия Яковлевна («Изольда»)   (в сентябре 1943 года она погибла в боях с фашистами.)                                                    Начальником штаба  был Константин Васильевич</a:t>
            </a:r>
          </a:p>
          <a:p>
            <a:pPr algn="ctr">
              <a:buNone/>
            </a:pPr>
            <a:r>
              <a:rPr lang="ru-RU" sz="2000" dirty="0" smtClean="0"/>
              <a:t> Бессмертных, оставленный в городе для подпольной работы                                                          (30 ноября 1941 года он был схвачен </a:t>
            </a:r>
            <a:r>
              <a:rPr lang="ru-RU" sz="2000" dirty="0" err="1" smtClean="0"/>
              <a:t>фельджандармерией</a:t>
            </a:r>
            <a:r>
              <a:rPr lang="ru-RU" sz="2000" dirty="0" smtClean="0"/>
              <a:t> и </a:t>
            </a:r>
          </a:p>
          <a:p>
            <a:pPr algn="ctr">
              <a:buNone/>
            </a:pPr>
            <a:r>
              <a:rPr lang="ru-RU" sz="2000" dirty="0" smtClean="0"/>
              <a:t>повешен на входных воротах элеватора станции </a:t>
            </a:r>
            <a:r>
              <a:rPr lang="ru-RU" sz="2000" dirty="0" err="1" smtClean="0"/>
              <a:t>Маклец</a:t>
            </a:r>
            <a:r>
              <a:rPr lang="ru-RU" sz="2000" dirty="0" smtClean="0"/>
              <a:t>.)                                                                                                                       Связь штаба  с подпольщиками осуществлялось через Анастасию </a:t>
            </a:r>
            <a:r>
              <a:rPr lang="ru-RU" sz="2000" dirty="0" err="1" smtClean="0"/>
              <a:t>Фроловну</a:t>
            </a:r>
            <a:r>
              <a:rPr lang="ru-RU" sz="2000" dirty="0" smtClean="0"/>
              <a:t> Козловскую («Решительный») и Алексея Георгиевича Гончарова («Дергач»).     </a:t>
            </a:r>
          </a:p>
          <a:p>
            <a:pPr algn="ctr">
              <a:buNone/>
            </a:pPr>
            <a:r>
              <a:rPr lang="ru-RU" sz="2000" dirty="0" smtClean="0"/>
              <a:t>               В состав разведгруппы входили: Александр Рыжков, ученик 9-ого класса                  </a:t>
            </a:r>
          </a:p>
          <a:p>
            <a:pPr algn="ctr">
              <a:buNone/>
            </a:pPr>
            <a:r>
              <a:rPr lang="ru-RU" sz="2000" dirty="0" smtClean="0"/>
              <a:t>                        (был арестован 6 декабря 1941 года и убит при попытки к бегству),                   </a:t>
            </a:r>
          </a:p>
          <a:p>
            <a:pPr algn="ctr">
              <a:buNone/>
            </a:pPr>
            <a:r>
              <a:rPr lang="ru-RU" sz="2000" dirty="0" smtClean="0"/>
              <a:t>                Валентин Васильевич Мирных, рабочий хлебозавода (погиб под  </a:t>
            </a:r>
          </a:p>
          <a:p>
            <a:pPr algn="ctr">
              <a:buNone/>
            </a:pPr>
            <a:r>
              <a:rPr lang="ru-RU" sz="2000" dirty="0" smtClean="0"/>
              <a:t>              Курском  в 1943 г.), Василий Дмитриевич </a:t>
            </a:r>
            <a:r>
              <a:rPr lang="ru-RU" sz="2000" dirty="0" err="1" smtClean="0"/>
              <a:t>Анискин</a:t>
            </a:r>
            <a:r>
              <a:rPr lang="ru-RU" sz="2000" dirty="0" smtClean="0"/>
              <a:t> (расстрелян на станции  </a:t>
            </a:r>
            <a:r>
              <a:rPr lang="ru-RU" sz="2000" dirty="0" err="1" smtClean="0"/>
              <a:t>Маклец</a:t>
            </a:r>
            <a:r>
              <a:rPr lang="ru-RU" sz="2000" dirty="0" smtClean="0"/>
              <a:t>), Александр Лобанов, слесарь химкомбината (погиб в районе Белева).</a:t>
            </a:r>
          </a:p>
        </p:txBody>
      </p:sp>
      <p:pic>
        <p:nvPicPr>
          <p:cNvPr id="13314" name="Picture 2" descr="Михаил Степанович Серафимови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44824"/>
            <a:ext cx="1076325" cy="1428750"/>
          </a:xfrm>
          <a:prstGeom prst="rect">
            <a:avLst/>
          </a:prstGeom>
          <a:noFill/>
        </p:spPr>
      </p:pic>
      <p:pic>
        <p:nvPicPr>
          <p:cNvPr id="13316" name="Picture 4" descr="Константин Бессмертных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7675" y="2708920"/>
            <a:ext cx="1076325" cy="1428750"/>
          </a:xfrm>
          <a:prstGeom prst="rect">
            <a:avLst/>
          </a:prstGeom>
          <a:noFill/>
        </p:spPr>
      </p:pic>
      <p:pic>
        <p:nvPicPr>
          <p:cNvPr id="13318" name="Picture 6" descr="Василий Анискин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000636"/>
            <a:ext cx="1076325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924175"/>
            <a:ext cx="8569325" cy="3457575"/>
          </a:xfrm>
        </p:spPr>
        <p:txBody>
          <a:bodyPr/>
          <a:lstStyle/>
          <a:p>
            <a:pPr>
              <a:buClr>
                <a:srgbClr val="800000"/>
              </a:buClr>
              <a:buSzPct val="50000"/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060848"/>
            <a:ext cx="84969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С  началом Великой Отечественной войны, промышленность города </a:t>
            </a:r>
            <a:r>
              <a:rPr lang="ru-RU" sz="3200" dirty="0" err="1" smtClean="0"/>
              <a:t>Сталиногорска</a:t>
            </a:r>
            <a:r>
              <a:rPr lang="ru-RU" sz="3200" dirty="0" smtClean="0"/>
              <a:t> стала выпускать продукцию для фронта. </a:t>
            </a:r>
          </a:p>
          <a:p>
            <a:r>
              <a:rPr lang="ru-RU" sz="3200" dirty="0" smtClean="0"/>
              <a:t>Поэтому неудивительно, что он стал рассматриваться                                             немецким командованием                                                     как важная цель </a:t>
            </a:r>
          </a:p>
          <a:p>
            <a:r>
              <a:rPr lang="ru-RU" sz="3200" dirty="0" smtClean="0"/>
              <a:t>для уничтожения.</a:t>
            </a:r>
            <a:endParaRPr lang="ru-RU" sz="3200" dirty="0"/>
          </a:p>
        </p:txBody>
      </p:sp>
      <p:pic>
        <p:nvPicPr>
          <p:cNvPr id="2050" name="Picture 2" descr="F:\ВОВ\Фотохроника\Всё для Побед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4005064"/>
            <a:ext cx="3843049" cy="24538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748464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Наиболее многочисленной была группа, руководимая Василием Павловичем </a:t>
            </a:r>
            <a:r>
              <a:rPr lang="ru-RU" sz="2000" dirty="0" err="1" smtClean="0"/>
              <a:t>Петриным</a:t>
            </a:r>
            <a:r>
              <a:rPr lang="ru-RU" sz="2000" dirty="0" smtClean="0"/>
              <a:t>, Бригадиром треста «</a:t>
            </a:r>
            <a:r>
              <a:rPr lang="ru-RU" sz="2000" dirty="0" err="1" smtClean="0"/>
              <a:t>Мосбасшахтострой</a:t>
            </a:r>
            <a:r>
              <a:rPr lang="ru-RU" sz="2000" dirty="0" smtClean="0"/>
              <a:t>», он был повешен немцами возле кинотеатра «Встречный» (ныне Храм «Нечаянная радость»).</a:t>
            </a:r>
          </a:p>
          <a:p>
            <a:pPr algn="ctr">
              <a:buNone/>
            </a:pPr>
            <a:r>
              <a:rPr lang="ru-RU" sz="2000" dirty="0" smtClean="0"/>
              <a:t>В группу входили Иван Петрович </a:t>
            </a:r>
            <a:r>
              <a:rPr lang="ru-RU" sz="2000" dirty="0" err="1" smtClean="0"/>
              <a:t>Петрин</a:t>
            </a:r>
            <a:r>
              <a:rPr lang="ru-RU" sz="2000" dirty="0" smtClean="0"/>
              <a:t>, рабочий ГРЭС, а также военнослужащие Красной Армии, по разным причинам оставшиеся в    </a:t>
            </a:r>
          </a:p>
          <a:p>
            <a:pPr algn="ctr">
              <a:buNone/>
            </a:pPr>
            <a:r>
              <a:rPr lang="ru-RU" sz="2000" dirty="0" smtClean="0"/>
              <a:t>                               </a:t>
            </a:r>
            <a:r>
              <a:rPr lang="ru-RU" sz="2000" dirty="0" err="1" smtClean="0"/>
              <a:t>Сталиногорске</a:t>
            </a:r>
            <a:r>
              <a:rPr lang="ru-RU" sz="2000" dirty="0" smtClean="0"/>
              <a:t>.: Михаил Кривошеев, Аркадий </a:t>
            </a:r>
            <a:r>
              <a:rPr lang="ru-RU" sz="2000" dirty="0" err="1" smtClean="0"/>
              <a:t>Савватеса</a:t>
            </a:r>
            <a:r>
              <a:rPr lang="ru-RU" sz="2000" dirty="0" smtClean="0"/>
              <a:t>,  </a:t>
            </a:r>
          </a:p>
          <a:p>
            <a:pPr algn="ctr">
              <a:buNone/>
            </a:pPr>
            <a:r>
              <a:rPr lang="ru-RU" sz="2000" dirty="0" smtClean="0"/>
              <a:t>                                Виталий Киреев, Иван </a:t>
            </a:r>
            <a:r>
              <a:rPr lang="ru-RU" sz="2000" dirty="0" err="1" smtClean="0"/>
              <a:t>Емеличев</a:t>
            </a:r>
            <a:r>
              <a:rPr lang="ru-RU" sz="2000" dirty="0" smtClean="0"/>
              <a:t>,  Алексей </a:t>
            </a:r>
            <a:r>
              <a:rPr lang="ru-RU" sz="2000" dirty="0" err="1" smtClean="0"/>
              <a:t>Бутунов</a:t>
            </a:r>
            <a:r>
              <a:rPr lang="ru-RU" sz="2000" dirty="0" smtClean="0"/>
              <a:t> </a:t>
            </a:r>
          </a:p>
          <a:p>
            <a:pPr algn="ctr">
              <a:buNone/>
            </a:pPr>
            <a:r>
              <a:rPr lang="ru-RU" sz="2000" dirty="0" smtClean="0"/>
              <a:t>                                       и  другие, имена которых не установлены. </a:t>
            </a:r>
          </a:p>
          <a:p>
            <a:pPr algn="ctr">
              <a:buNone/>
            </a:pPr>
            <a:r>
              <a:rPr lang="ru-RU" sz="2000" dirty="0" smtClean="0"/>
              <a:t>                             Медицинскую помощь подпольщикам оказывала фельдшер </a:t>
            </a:r>
            <a:r>
              <a:rPr lang="ru-RU" sz="2000" dirty="0" err="1" smtClean="0"/>
              <a:t>горбольницы</a:t>
            </a:r>
            <a:r>
              <a:rPr lang="ru-RU" sz="2000" dirty="0" smtClean="0"/>
              <a:t> Зинаида Васильевна Иванова.                                                             </a:t>
            </a:r>
          </a:p>
        </p:txBody>
      </p:sp>
      <p:pic>
        <p:nvPicPr>
          <p:cNvPr id="33794" name="Picture 2" descr="http://pics2.pokazuha.ru/p442/4/g/7631252bg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3056"/>
            <a:ext cx="1990179" cy="2618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  </a:t>
            </a:r>
          </a:p>
          <a:p>
            <a:pPr algn="ctr">
              <a:buNone/>
            </a:pPr>
            <a:r>
              <a:rPr lang="ru-RU" dirty="0" smtClean="0"/>
              <a:t>Сталиногорск! Он перенес все муки</a:t>
            </a:r>
          </a:p>
          <a:p>
            <a:pPr algn="ctr">
              <a:buNone/>
            </a:pPr>
            <a:r>
              <a:rPr lang="ru-RU" dirty="0" smtClean="0"/>
              <a:t>    За то, что Имя Сталина носил:</a:t>
            </a:r>
          </a:p>
          <a:p>
            <a:pPr algn="ctr">
              <a:buNone/>
            </a:pPr>
            <a:r>
              <a:rPr lang="ru-RU" dirty="0" smtClean="0"/>
              <a:t>     Ему враги выкручивали руки,</a:t>
            </a:r>
          </a:p>
          <a:p>
            <a:pPr algn="ctr">
              <a:buNone/>
            </a:pPr>
            <a:r>
              <a:rPr lang="ru-RU" dirty="0" smtClean="0"/>
              <a:t>     Дробили кости, рвали связки жил,</a:t>
            </a:r>
          </a:p>
          <a:p>
            <a:pPr algn="ctr">
              <a:buNone/>
            </a:pPr>
            <a:r>
              <a:rPr lang="ru-RU" dirty="0" smtClean="0"/>
              <a:t>  А он ни слова – молча пережил.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72816"/>
            <a:ext cx="8208912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За короткий срок оккупации – около трех недель – подпольщики провели ряд операций. В ночь на 27 ноября на станции </a:t>
            </a:r>
            <a:r>
              <a:rPr lang="ru-RU" sz="2000" dirty="0" err="1" smtClean="0"/>
              <a:t>Маклец</a:t>
            </a:r>
            <a:r>
              <a:rPr lang="ru-RU" sz="2000" dirty="0" smtClean="0"/>
              <a:t> они уничтожили два танка, использовавшихся немцами как неподвижные огневые точки для охраны военнопленных, при этом были убиты </a:t>
            </a:r>
            <a:r>
              <a:rPr lang="ru-RU" sz="2000" dirty="0" err="1" smtClean="0"/>
              <a:t>обер</a:t>
            </a:r>
            <a:r>
              <a:rPr lang="ru-RU" sz="2000" dirty="0" smtClean="0"/>
              <a:t>- лейтенант и солдат.</a:t>
            </a:r>
          </a:p>
          <a:p>
            <a:pPr algn="ctr">
              <a:buNone/>
            </a:pPr>
            <a:r>
              <a:rPr lang="ru-RU" sz="2000" dirty="0" smtClean="0"/>
              <a:t>Поздним вечером 7 декабря боевая группа совершила налет на две танкетки, курсировавшие вокруг поселка </a:t>
            </a:r>
            <a:r>
              <a:rPr lang="ru-RU" sz="2000" dirty="0" err="1" smtClean="0"/>
              <a:t>Маклец</a:t>
            </a:r>
            <a:r>
              <a:rPr lang="ru-RU" sz="2000" dirty="0" smtClean="0"/>
              <a:t>.                             Они были сожжены вместе с четырьмя                                                         членами экипажа. </a:t>
            </a:r>
          </a:p>
          <a:p>
            <a:pPr>
              <a:buNone/>
            </a:pPr>
            <a:r>
              <a:rPr lang="ru-RU" sz="2000" dirty="0" smtClean="0"/>
              <a:t>10 декабря подпольщики Носков и Иванова </a:t>
            </a:r>
          </a:p>
          <a:p>
            <a:pPr>
              <a:buNone/>
            </a:pPr>
            <a:r>
              <a:rPr lang="ru-RU" sz="2000" dirty="0" smtClean="0"/>
              <a:t>Перешли линию фронта и проинформировали</a:t>
            </a:r>
          </a:p>
          <a:p>
            <a:pPr>
              <a:buNone/>
            </a:pPr>
            <a:r>
              <a:rPr lang="ru-RU" sz="2000" dirty="0" smtClean="0"/>
              <a:t>штаб 1-ого гвардейского кавалерийского корпуса</a:t>
            </a:r>
          </a:p>
          <a:p>
            <a:pPr>
              <a:buNone/>
            </a:pPr>
            <a:r>
              <a:rPr lang="ru-RU" sz="2000" dirty="0" smtClean="0"/>
              <a:t>о расположении огневых точек</a:t>
            </a:r>
          </a:p>
          <a:p>
            <a:pPr>
              <a:buNone/>
            </a:pPr>
            <a:r>
              <a:rPr lang="ru-RU" sz="2000" dirty="0" smtClean="0"/>
              <a:t> и минных полей противника.                                                      </a:t>
            </a:r>
          </a:p>
        </p:txBody>
      </p:sp>
      <p:pic>
        <p:nvPicPr>
          <p:cNvPr id="36866" name="Picture 2" descr="http://papodehomem.com.br/wp-content/uploads/2008/06/partisa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4365104"/>
            <a:ext cx="2922806" cy="19272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4525963"/>
          </a:xfrm>
        </p:spPr>
        <p:txBody>
          <a:bodyPr/>
          <a:lstStyle/>
          <a:p>
            <a:pPr algn="ctr">
              <a:buNone/>
            </a:pPr>
            <a:r>
              <a:rPr lang="ru-RU" sz="2000" dirty="0" smtClean="0"/>
              <a:t>Главную операцию </a:t>
            </a:r>
            <a:r>
              <a:rPr lang="ru-RU" sz="2000" dirty="0" err="1" smtClean="0"/>
              <a:t>сталиногорские</a:t>
            </a:r>
            <a:r>
              <a:rPr lang="ru-RU" sz="2000" dirty="0" smtClean="0"/>
              <a:t> подпольщики провели на рассвете 11 декабря, когда советские войска подошли к городу. Под прикрытием ночи боевая группа засела на чердаке школы №12, а разведгруппа – на чердаке дома №17 </a:t>
            </a:r>
            <a:r>
              <a:rPr lang="ru-RU" sz="2000" dirty="0" err="1" smtClean="0"/>
              <a:t>Нижне-Засецкого</a:t>
            </a:r>
            <a:r>
              <a:rPr lang="ru-RU" sz="2000" dirty="0" smtClean="0"/>
              <a:t> поселка.</a:t>
            </a:r>
          </a:p>
          <a:p>
            <a:pPr algn="ctr">
              <a:buNone/>
            </a:pPr>
            <a:r>
              <a:rPr lang="ru-RU" sz="2000" dirty="0" smtClean="0"/>
              <a:t>           Как только конногвардейцы наступавшего 1-ого гвардейского       </a:t>
            </a:r>
          </a:p>
          <a:p>
            <a:pPr algn="ctr">
              <a:buNone/>
            </a:pPr>
            <a:r>
              <a:rPr lang="ru-RU" sz="2000" dirty="0" smtClean="0"/>
              <a:t>              кавалерийского корпуса под руководством генерала п. А. Белова 0 </a:t>
            </a:r>
          </a:p>
          <a:p>
            <a:pPr algn="ctr">
              <a:buNone/>
            </a:pPr>
            <a:r>
              <a:rPr lang="ru-RU" sz="2000" dirty="0" smtClean="0"/>
              <a:t>                 завязали бои, боевая группа (И. Сарычев, И. </a:t>
            </a:r>
            <a:r>
              <a:rPr lang="ru-RU" sz="2000" dirty="0" err="1" smtClean="0"/>
              <a:t>Солошенко</a:t>
            </a:r>
            <a:r>
              <a:rPr lang="ru-RU" sz="2000" dirty="0" smtClean="0"/>
              <a:t>, И. Мирных, </a:t>
            </a:r>
          </a:p>
          <a:p>
            <a:pPr algn="ctr">
              <a:buNone/>
            </a:pPr>
            <a:r>
              <a:rPr lang="ru-RU" sz="2000" dirty="0" smtClean="0"/>
              <a:t>А. Лобанов, А. Гончаров) через слуховое окно открыла огонь      </a:t>
            </a:r>
          </a:p>
          <a:p>
            <a:pPr algn="ctr">
              <a:buNone/>
            </a:pPr>
            <a:r>
              <a:rPr lang="ru-RU" sz="2000" dirty="0" smtClean="0"/>
              <a:t>                                  из пулемета  и винтовок по немецкому штабу.    </a:t>
            </a:r>
          </a:p>
          <a:p>
            <a:pPr algn="ctr">
              <a:buNone/>
            </a:pPr>
            <a:r>
              <a:rPr lang="ru-RU" sz="2000" dirty="0" smtClean="0"/>
              <a:t>                                              Среди офицеров штаба поднялась паника, они бежали.                                           </a:t>
            </a:r>
          </a:p>
          <a:p>
            <a:pPr algn="ctr">
              <a:buNone/>
            </a:pPr>
            <a:r>
              <a:rPr lang="ru-RU" sz="2000" dirty="0" smtClean="0"/>
              <a:t>                                               По дороге их встретила засада (разведгруппа </a:t>
            </a:r>
          </a:p>
          <a:p>
            <a:pPr algn="ctr">
              <a:buNone/>
            </a:pPr>
            <a:r>
              <a:rPr lang="ru-RU" sz="2000" dirty="0" smtClean="0"/>
              <a:t>                                              в составе И. Иванова, В. Мартынова, И. Орлова и           М. Смолянинова) </a:t>
            </a:r>
          </a:p>
          <a:p>
            <a:pPr algn="ctr">
              <a:buNone/>
            </a:pPr>
            <a:r>
              <a:rPr lang="ru-RU" sz="2000" dirty="0" smtClean="0"/>
              <a:t>                                   Враги были уничтожены.                                                 </a:t>
            </a:r>
          </a:p>
        </p:txBody>
      </p:sp>
      <p:pic>
        <p:nvPicPr>
          <p:cNvPr id="37890" name="Picture 2" descr="http://fcit.usf.edu/HOLOCAUST/PICS31/83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7112"/>
            <a:ext cx="2915586" cy="1901206"/>
          </a:xfrm>
          <a:prstGeom prst="rect">
            <a:avLst/>
          </a:prstGeom>
          <a:noFill/>
        </p:spPr>
      </p:pic>
      <p:pic>
        <p:nvPicPr>
          <p:cNvPr id="10242" name="Picture 2" descr="Иван Сарыче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1076325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283152" cy="4525963"/>
          </a:xfrm>
        </p:spPr>
        <p:txBody>
          <a:bodyPr/>
          <a:lstStyle/>
          <a:p>
            <a:pPr algn="ctr">
              <a:buNone/>
            </a:pPr>
            <a:r>
              <a:rPr lang="ru-RU" sz="2800" i="1" dirty="0" smtClean="0"/>
              <a:t>«Двенадцать молодых рабочих во главе с Сарычевым и Володиным напали на немецкий штаб, расположенный в </a:t>
            </a:r>
            <a:r>
              <a:rPr lang="ru-RU" sz="2800" i="1" dirty="0" err="1" smtClean="0"/>
              <a:t>Сталиногорске</a:t>
            </a:r>
            <a:r>
              <a:rPr lang="ru-RU" sz="2800" i="1" dirty="0" smtClean="0"/>
              <a:t>. </a:t>
            </a:r>
          </a:p>
          <a:p>
            <a:pPr>
              <a:buNone/>
            </a:pPr>
            <a:r>
              <a:rPr lang="ru-RU" sz="2800" i="1" dirty="0" smtClean="0"/>
              <a:t> Благодаря этому на какое-то время</a:t>
            </a:r>
          </a:p>
          <a:p>
            <a:pPr>
              <a:buNone/>
            </a:pPr>
            <a:r>
              <a:rPr lang="ru-RU" sz="2800" i="1" dirty="0" smtClean="0"/>
              <a:t> было нарушено управление войсками противника .</a:t>
            </a:r>
          </a:p>
          <a:p>
            <a:pPr>
              <a:buNone/>
            </a:pPr>
            <a:r>
              <a:rPr lang="ru-RU" sz="2800" i="1" dirty="0" smtClean="0"/>
              <a:t> (из книги  генерала  П. А. Белова </a:t>
            </a:r>
          </a:p>
          <a:p>
            <a:pPr>
              <a:buNone/>
            </a:pPr>
            <a:r>
              <a:rPr lang="ru-RU" sz="2800" i="1" dirty="0" smtClean="0"/>
              <a:t>                                  «За нами Москва»)</a:t>
            </a:r>
            <a:endParaRPr lang="ru-RU" sz="2800" i="1" dirty="0"/>
          </a:p>
        </p:txBody>
      </p:sp>
      <p:pic>
        <p:nvPicPr>
          <p:cNvPr id="39938" name="Picture 2" descr="http://www.peoples.ru/military/general/belov/belov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284984"/>
            <a:ext cx="2337048" cy="2921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600201"/>
            <a:ext cx="5400600" cy="384502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Главную роль в освобождении </a:t>
            </a:r>
            <a:r>
              <a:rPr lang="ru-RU" dirty="0" err="1" smtClean="0"/>
              <a:t>Сталиногорска</a:t>
            </a:r>
            <a:r>
              <a:rPr lang="ru-RU" dirty="0" smtClean="0"/>
              <a:t> сыграл        1-ый гвардейский кавалерийский корпус.    Он был сформирован  в годы гражданской войны и входил в состав          Первой конной армии                     С. М. Буденного.     </a:t>
            </a:r>
            <a:endParaRPr lang="ru-RU" dirty="0"/>
          </a:p>
        </p:txBody>
      </p:sp>
      <p:pic>
        <p:nvPicPr>
          <p:cNvPr id="40962" name="Picture 2" descr="http://gazeta-venev.ru/files/2012/02/konn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3936436" cy="46805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084168" y="4653136"/>
            <a:ext cx="3072098" cy="19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177" y="4671640"/>
            <a:ext cx="2649615" cy="189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643192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Кавалерийский корпус, командиром которого являлся майор Павел Алексеевич Белов, был усилен 112 –ой танковой и 31-ой смешанной авиационной дивизиями, 9-ой танковой бригадой, 15-ым полком гвардейских реактивных минометов «катюша», 1313 –</a:t>
            </a:r>
            <a:r>
              <a:rPr lang="ru-RU" sz="2800" dirty="0" err="1" smtClean="0"/>
              <a:t>ым</a:t>
            </a:r>
            <a:r>
              <a:rPr lang="ru-RU" sz="2800" dirty="0" smtClean="0"/>
              <a:t> стрелковым полком 173-ей дивизии народного ополчения. </a:t>
            </a:r>
            <a:endParaRPr lang="ru-RU" sz="28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://smotra.ru/data/img/users_imgs/51126/sm_users_img-182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16216" y="4653136"/>
            <a:ext cx="2627784" cy="1970838"/>
          </a:xfrm>
          <a:prstGeom prst="rect">
            <a:avLst/>
          </a:prstGeom>
          <a:noFill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0177" y="4694820"/>
            <a:ext cx="2649615" cy="1846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640960" cy="4525963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/>
              <a:t>Во время боев за </a:t>
            </a:r>
            <a:r>
              <a:rPr lang="ru-RU" sz="2400" dirty="0" err="1" smtClean="0"/>
              <a:t>Сталиногорск</a:t>
            </a:r>
            <a:r>
              <a:rPr lang="ru-RU" sz="2400" dirty="0" smtClean="0"/>
              <a:t> «дал концерт» 12-ый отдельный гвардейский минометный дивизион знаменитых «катюш». Находился он на огневой позиции близ деревни </a:t>
            </a:r>
            <a:r>
              <a:rPr lang="ru-RU" sz="2400" dirty="0" err="1" smtClean="0"/>
              <a:t>Урусово</a:t>
            </a:r>
            <a:r>
              <a:rPr lang="ru-RU" sz="2400" dirty="0" smtClean="0"/>
              <a:t> и двумя залпами накрыл скопление немецких войск на станции </a:t>
            </a:r>
            <a:r>
              <a:rPr lang="ru-RU" sz="2400" dirty="0" err="1" smtClean="0"/>
              <a:t>Маклец</a:t>
            </a:r>
            <a:r>
              <a:rPr lang="ru-RU" sz="2400" dirty="0" smtClean="0"/>
              <a:t>. 12 и 13 декабря дивизион начал передислокацию на южный берег </a:t>
            </a:r>
            <a:r>
              <a:rPr lang="ru-RU" sz="2400" dirty="0" err="1" smtClean="0"/>
              <a:t>Шата</a:t>
            </a:r>
            <a:r>
              <a:rPr lang="ru-RU" sz="2400" dirty="0" smtClean="0"/>
              <a:t> в район </a:t>
            </a:r>
            <a:r>
              <a:rPr lang="ru-RU" sz="2400" dirty="0" err="1" smtClean="0"/>
              <a:t>Сталиногорска</a:t>
            </a:r>
            <a:r>
              <a:rPr lang="ru-RU" sz="2400" dirty="0" smtClean="0"/>
              <a:t>, но там колонна попала под интенсивный  обстрел. Вернувшись в Прудки, дивизион начал форсировать </a:t>
            </a:r>
            <a:r>
              <a:rPr lang="ru-RU" sz="2400" dirty="0" err="1" smtClean="0"/>
              <a:t>Шат</a:t>
            </a:r>
            <a:r>
              <a:rPr lang="ru-RU" sz="2400" dirty="0" smtClean="0"/>
              <a:t> по льду. Автомашины, тягач и несколько «катюш» прошли, но одна затонула. </a:t>
            </a:r>
          </a:p>
          <a:p>
            <a:pPr algn="ctr">
              <a:buNone/>
            </a:pPr>
            <a:r>
              <a:rPr lang="ru-RU" sz="2400" dirty="0" smtClean="0"/>
              <a:t>      25 ноября 1988 г. она была поднята,</a:t>
            </a:r>
          </a:p>
          <a:p>
            <a:pPr algn="ctr">
              <a:buNone/>
            </a:pPr>
            <a:r>
              <a:rPr lang="ru-RU" sz="2400" dirty="0" smtClean="0"/>
              <a:t>     восстановлена и поставлена </a:t>
            </a:r>
          </a:p>
          <a:p>
            <a:pPr algn="ctr">
              <a:buNone/>
            </a:pPr>
            <a:r>
              <a:rPr lang="ru-RU" sz="2400" dirty="0" smtClean="0"/>
              <a:t>на постамент                                                                                       у </a:t>
            </a:r>
            <a:r>
              <a:rPr lang="ru-RU" sz="2400" dirty="0" err="1" smtClean="0"/>
              <a:t>Новомосковского</a:t>
            </a:r>
            <a:r>
              <a:rPr lang="ru-RU" sz="2400" dirty="0" smtClean="0"/>
              <a:t> краеведческого музея.  </a:t>
            </a:r>
            <a:endParaRPr lang="ru-RU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00000" y="4653136"/>
            <a:ext cx="3040434" cy="193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13448" y="4671640"/>
            <a:ext cx="2523073" cy="1892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424936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С рассветом 11 декабря 1109 –</a:t>
            </a:r>
            <a:r>
              <a:rPr lang="ru-RU" sz="2800" dirty="0" err="1" smtClean="0"/>
              <a:t>ый</a:t>
            </a:r>
            <a:r>
              <a:rPr lang="ru-RU" sz="2800" dirty="0" smtClean="0"/>
              <a:t> стрелковый полк майора Е. В. Дмитриева  завязал бой за Бобрик-  Гору. К утру 12 декабря форсировали Дон и выбили противника из укреплений. 108-ой полк с боями освободил станцию </a:t>
            </a:r>
            <a:r>
              <a:rPr lang="ru-RU" sz="2800" dirty="0" err="1" smtClean="0"/>
              <a:t>Маклец</a:t>
            </a:r>
            <a:r>
              <a:rPr lang="ru-RU" sz="2800" dirty="0" smtClean="0"/>
              <a:t> и перерезал шоссе </a:t>
            </a:r>
            <a:r>
              <a:rPr lang="ru-RU" sz="2800" dirty="0" err="1" smtClean="0"/>
              <a:t>Сталиногорск</a:t>
            </a:r>
            <a:r>
              <a:rPr lang="ru-RU" sz="2800" dirty="0" smtClean="0"/>
              <a:t>- Узловая. В то же время отступавшие из </a:t>
            </a:r>
            <a:r>
              <a:rPr lang="ru-RU" sz="2800" dirty="0" err="1" smtClean="0"/>
              <a:t>Иван-Озера</a:t>
            </a:r>
            <a:r>
              <a:rPr lang="ru-RU" sz="2800" dirty="0" smtClean="0"/>
              <a:t> разгромленные немецкие части повернули на Бобрик-Гору, но около «</a:t>
            </a:r>
            <a:r>
              <a:rPr lang="ru-RU" sz="2800" dirty="0" err="1" smtClean="0"/>
              <a:t>Зеленстроя</a:t>
            </a:r>
            <a:r>
              <a:rPr lang="ru-RU" sz="2800" dirty="0" smtClean="0"/>
              <a:t>», в лощине Дона были окружены и уничтожены.</a:t>
            </a:r>
            <a:endParaRPr lang="ru-RU" sz="2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12 декабря 1941 года </a:t>
            </a:r>
            <a:r>
              <a:rPr lang="ru-RU" dirty="0" err="1" smtClean="0"/>
              <a:t>Сталиногорск</a:t>
            </a:r>
            <a:r>
              <a:rPr lang="ru-RU" dirty="0" smtClean="0"/>
              <a:t> был освобожден.</a:t>
            </a:r>
          </a:p>
          <a:p>
            <a:pPr algn="ctr">
              <a:buNone/>
            </a:pPr>
            <a:endParaRPr lang="ru-RU" dirty="0"/>
          </a:p>
        </p:txBody>
      </p:sp>
      <p:pic>
        <p:nvPicPr>
          <p:cNvPr id="44034" name="Picture 2" descr="http://smotra.ru/data/img/users_imgs/51126/sm_users_img-182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4331" y="2348880"/>
            <a:ext cx="3119669" cy="2339752"/>
          </a:xfrm>
          <a:prstGeom prst="rect">
            <a:avLst/>
          </a:prstGeom>
          <a:noFill/>
        </p:spPr>
      </p:pic>
      <p:pic>
        <p:nvPicPr>
          <p:cNvPr id="44038" name="Picture 6" descr="http://www.tourblogger.ru/files/users/u27172/2006_08_23_11_36_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1740" y="4365104"/>
            <a:ext cx="2602260" cy="1951695"/>
          </a:xfrm>
          <a:prstGeom prst="rect">
            <a:avLst/>
          </a:prstGeom>
          <a:noFill/>
        </p:spPr>
      </p:pic>
      <p:pic>
        <p:nvPicPr>
          <p:cNvPr id="44039" name="Picture 7" descr="F:\ВОВ\Сталиногорск\Памятные места\3fd0244d91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2903984" cy="2173451"/>
          </a:xfrm>
          <a:prstGeom prst="rect">
            <a:avLst/>
          </a:prstGeom>
          <a:noFill/>
        </p:spPr>
      </p:pic>
      <p:pic>
        <p:nvPicPr>
          <p:cNvPr id="44040" name="Picture 8" descr="F:\ВОВ\Сталиногорск\Памятные места\vechnaya_slav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4581128"/>
            <a:ext cx="2471936" cy="1853952"/>
          </a:xfrm>
          <a:prstGeom prst="rect">
            <a:avLst/>
          </a:prstGeom>
          <a:noFill/>
        </p:spPr>
      </p:pic>
      <p:pic>
        <p:nvPicPr>
          <p:cNvPr id="44041" name="Picture 9" descr="F:\ВОВ\Сталиногорск\Памятные места\item-612-12744497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4904995"/>
            <a:ext cx="2929508" cy="1953005"/>
          </a:xfrm>
          <a:prstGeom prst="rect">
            <a:avLst/>
          </a:prstGeom>
          <a:noFill/>
        </p:spPr>
      </p:pic>
      <p:pic>
        <p:nvPicPr>
          <p:cNvPr id="44036" name="Picture 4" descr="http://rudnev.3dn.ru/_ph/29/2/7996278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636912"/>
            <a:ext cx="2085696" cy="27809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700808"/>
            <a:ext cx="8569325" cy="3457575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dirty="0" smtClean="0"/>
              <a:t>Фронт быстро продвигался к городу.</a:t>
            </a:r>
          </a:p>
          <a:p>
            <a:pPr algn="ctr">
              <a:buFontTx/>
              <a:buNone/>
            </a:pPr>
            <a:r>
              <a:rPr lang="ru-RU" dirty="0" smtClean="0"/>
              <a:t>5  сентября 1941 года промышленные объекты города  были подвергнуты жесточайшей бомбардировке. </a:t>
            </a:r>
            <a:endParaRPr lang="ru-RU" dirty="0"/>
          </a:p>
        </p:txBody>
      </p:sp>
      <p:pic>
        <p:nvPicPr>
          <p:cNvPr id="1026" name="Picture 2" descr="F:\ВОВ\Сталиногорск\фотохроника\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4077072"/>
            <a:ext cx="3228811" cy="2381746"/>
          </a:xfrm>
          <a:prstGeom prst="rect">
            <a:avLst/>
          </a:prstGeom>
          <a:noFill/>
        </p:spPr>
      </p:pic>
      <p:pic>
        <p:nvPicPr>
          <p:cNvPr id="30722" name="Picture 2" descr="&amp;#1043;&amp;#1086;&amp;#1088;&amp;#1103;&amp;#1097;&amp;#1077;&amp;#1077; &amp;#1079;&amp;#1076;&amp;#1072;&amp;#1085;&amp;#1080;&amp;#1077; &amp;#1085;&amp;#1072; &amp;#1057;&amp;#1086;&amp;#1074;&amp;#1077;&amp;#1090;&amp;#1089;&amp;#1082;&amp;#1086;&amp;#1081; &amp;#1087;&amp;#1083;&amp;#1086;&amp;#1097;&amp;#1072;&amp;#1076;&amp;#1080; &amp;#1075;.&amp;#1057;&amp;#1090;&amp;#1072;&amp;#1083;&amp;#1080;&amp;#1085;&amp;#1086;&amp;#1075;&amp;#1086;&amp;#1088;&amp;#1089;&amp;#1082;&amp;#1072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4149080"/>
            <a:ext cx="3145532" cy="23591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1400" dirty="0" smtClean="0"/>
              <a:t>Гаснет электричество в окне,</a:t>
            </a:r>
          </a:p>
          <a:p>
            <a:pPr algn="ctr">
              <a:buNone/>
            </a:pPr>
            <a:r>
              <a:rPr lang="ru-RU" sz="1400" dirty="0" smtClean="0"/>
              <a:t>Затихает музыка и пенье.</a:t>
            </a:r>
          </a:p>
          <a:p>
            <a:pPr algn="ctr">
              <a:buNone/>
            </a:pPr>
            <a:r>
              <a:rPr lang="ru-RU" sz="1400" dirty="0" smtClean="0"/>
              <a:t>Вспоминает город в тишине</a:t>
            </a:r>
          </a:p>
          <a:p>
            <a:pPr algn="ctr">
              <a:buNone/>
            </a:pPr>
            <a:r>
              <a:rPr lang="ru-RU" sz="1400" dirty="0" smtClean="0"/>
              <a:t>Дату своего освобожденья.</a:t>
            </a:r>
          </a:p>
          <a:p>
            <a:pPr algn="ctr">
              <a:buNone/>
            </a:pPr>
            <a:r>
              <a:rPr lang="ru-RU" sz="1400" dirty="0" smtClean="0"/>
              <a:t>В наших завоеванных домах</a:t>
            </a:r>
          </a:p>
          <a:p>
            <a:pPr algn="ctr">
              <a:buNone/>
            </a:pPr>
            <a:r>
              <a:rPr lang="ru-RU" sz="1400" dirty="0" smtClean="0"/>
              <a:t>Матери благословляют снова</a:t>
            </a:r>
          </a:p>
          <a:p>
            <a:pPr algn="ctr">
              <a:buNone/>
            </a:pPr>
            <a:r>
              <a:rPr lang="ru-RU" sz="1400" dirty="0" smtClean="0"/>
              <a:t>Снег и кровь на блещущих клинках</a:t>
            </a:r>
          </a:p>
          <a:p>
            <a:pPr algn="ctr">
              <a:buNone/>
            </a:pPr>
            <a:r>
              <a:rPr lang="ru-RU" sz="1400" dirty="0" smtClean="0"/>
              <a:t>Всадников их корпуса Белова.</a:t>
            </a:r>
          </a:p>
          <a:p>
            <a:pPr algn="ctr">
              <a:buNone/>
            </a:pPr>
            <a:r>
              <a:rPr lang="ru-RU" sz="1400" dirty="0" smtClean="0"/>
              <a:t>Я в стихе, как в сердце берегу</a:t>
            </a:r>
          </a:p>
          <a:p>
            <a:pPr algn="ctr">
              <a:buNone/>
            </a:pPr>
            <a:r>
              <a:rPr lang="ru-RU" sz="1400" dirty="0" smtClean="0"/>
              <a:t>Силуэты конников в снегу.</a:t>
            </a:r>
          </a:p>
          <a:p>
            <a:pPr algn="ctr">
              <a:buNone/>
            </a:pPr>
            <a:r>
              <a:rPr lang="ru-RU" sz="1400" dirty="0" smtClean="0"/>
              <a:t>На морозном поле площадей</a:t>
            </a:r>
          </a:p>
          <a:p>
            <a:pPr algn="ctr">
              <a:buNone/>
            </a:pPr>
            <a:r>
              <a:rPr lang="ru-RU" sz="1400" dirty="0" smtClean="0"/>
              <a:t>Легкие копыта лошадей.</a:t>
            </a:r>
          </a:p>
          <a:p>
            <a:pPr algn="ctr">
              <a:buNone/>
            </a:pPr>
            <a:r>
              <a:rPr lang="ru-RU" sz="1400" dirty="0" smtClean="0"/>
              <a:t>На широких улицах больших</a:t>
            </a:r>
          </a:p>
          <a:p>
            <a:pPr algn="ctr">
              <a:buNone/>
            </a:pPr>
            <a:r>
              <a:rPr lang="ru-RU" sz="1400" dirty="0" smtClean="0"/>
              <a:t>Речь освободителей своих.</a:t>
            </a:r>
          </a:p>
          <a:p>
            <a:pPr algn="ctr">
              <a:buNone/>
            </a:pPr>
            <a:r>
              <a:rPr lang="ru-RU" sz="1400" dirty="0" smtClean="0"/>
              <a:t>Девушки </a:t>
            </a:r>
            <a:r>
              <a:rPr lang="ru-RU" sz="1400" dirty="0" err="1" smtClean="0"/>
              <a:t>Сталиногорска</a:t>
            </a:r>
            <a:r>
              <a:rPr lang="ru-RU" sz="1400" dirty="0" smtClean="0"/>
              <a:t> в книжки</a:t>
            </a:r>
          </a:p>
          <a:p>
            <a:pPr algn="ctr">
              <a:buNone/>
            </a:pPr>
            <a:r>
              <a:rPr lang="ru-RU" sz="1400" dirty="0" smtClean="0"/>
              <a:t>Выписывают ваши имена</a:t>
            </a:r>
          </a:p>
          <a:p>
            <a:pPr algn="ctr">
              <a:buNone/>
            </a:pPr>
            <a:r>
              <a:rPr lang="ru-RU" sz="1400" dirty="0" smtClean="0"/>
              <a:t>И </a:t>
            </a:r>
            <a:r>
              <a:rPr lang="ru-RU" sz="1400" dirty="0" err="1" smtClean="0"/>
              <a:t>влюбленно</a:t>
            </a:r>
            <a:r>
              <a:rPr lang="ru-RU" sz="1400" dirty="0" smtClean="0"/>
              <a:t> держатся мальчишки</a:t>
            </a:r>
          </a:p>
          <a:p>
            <a:pPr algn="ctr">
              <a:buNone/>
            </a:pPr>
            <a:r>
              <a:rPr lang="ru-RU" sz="1400" dirty="0" smtClean="0"/>
              <a:t>За своих героев стремена. </a:t>
            </a:r>
          </a:p>
          <a:p>
            <a:pPr algn="ctr">
              <a:buNone/>
            </a:pPr>
            <a:r>
              <a:rPr lang="ru-RU" sz="1400" dirty="0" smtClean="0"/>
              <a:t>(Я. Смеляков.) </a:t>
            </a:r>
            <a:endParaRPr lang="ru-RU" sz="1400" dirty="0"/>
          </a:p>
        </p:txBody>
      </p:sp>
      <p:pic>
        <p:nvPicPr>
          <p:cNvPr id="46084" name="Picture 4" descr="http://www.likebook.ru/store/pictures/209/209707/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2875759" cy="1723281"/>
          </a:xfrm>
          <a:prstGeom prst="rect">
            <a:avLst/>
          </a:prstGeom>
          <a:noFill/>
        </p:spPr>
      </p:pic>
      <p:sp>
        <p:nvSpPr>
          <p:cNvPr id="46086" name="AutoShape 6" descr="http://stan-1.ru/uploads/ussr/kavkorpus_1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6088" name="Picture 8" descr="http://profismart.ru/files/20/book/reader/b134297/i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6570" y="2060848"/>
            <a:ext cx="2817430" cy="2016224"/>
          </a:xfrm>
          <a:prstGeom prst="rect">
            <a:avLst/>
          </a:prstGeom>
          <a:noFill/>
        </p:spPr>
      </p:pic>
      <p:pic>
        <p:nvPicPr>
          <p:cNvPr id="46090" name="Picture 10" descr="http://stan-1.ru/uploads/ussr/kavkorpus_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17032"/>
            <a:ext cx="2857500" cy="1924051"/>
          </a:xfrm>
          <a:prstGeom prst="rect">
            <a:avLst/>
          </a:prstGeom>
          <a:noFill/>
        </p:spPr>
      </p:pic>
      <p:pic>
        <p:nvPicPr>
          <p:cNvPr id="46092" name="Picture 12" descr="http://images.vfl.ru/ii/1342040808/68f6e954/720188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4077072"/>
            <a:ext cx="2400267" cy="18002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092280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Одоев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5069160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sz="2000" dirty="0" smtClean="0"/>
              <a:t>Как назывался наш город во время Великой Отечественной войны?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Кто был командиром оборонявшей наш город  239  стрелковой дивизии?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Назовите дату  захвата немецкими войсками нашего города.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Как долго длилась  фашистская оккупация нашего города?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Как называлась подпольная организация нашего города,  оказывавшая сопротивление немецким захватчикам во время их оккупации?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 Какое воинское подразделение освободило город от немецко-фашистских захватчиков?  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Кто командовал освобождающими наш город  воинскими подразделениями?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Назовите дату освобождения нашего города?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Какие улицы города носят имена героев ВОВ?</a:t>
            </a:r>
          </a:p>
          <a:p>
            <a:pPr marL="514350" indent="-514350">
              <a:buAutoNum type="arabicPeriod"/>
            </a:pPr>
            <a:r>
              <a:rPr lang="ru-RU" sz="2000" dirty="0" smtClean="0"/>
              <a:t>Какие памятники города напоминают о героической обороне города ?</a:t>
            </a:r>
          </a:p>
          <a:p>
            <a:pPr marL="514350" indent="-514350">
              <a:buAutoNum type="arabicPeriod"/>
            </a:pP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50825" y="1844675"/>
            <a:ext cx="8642350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400"/>
              <a:t>Вы можете использовать данное оформление </a:t>
            </a:r>
          </a:p>
          <a:p>
            <a:pPr algn="ctr"/>
            <a:r>
              <a:rPr lang="ru-RU" sz="2400"/>
              <a:t>для создания своих презентаций, </a:t>
            </a:r>
          </a:p>
          <a:p>
            <a:pPr algn="ctr"/>
            <a:r>
              <a:rPr lang="ru-RU" sz="2400"/>
              <a:t>но в своей презентации вы должны указать </a:t>
            </a:r>
          </a:p>
          <a:p>
            <a:pPr algn="ctr"/>
            <a:r>
              <a:rPr lang="ru-RU" sz="2400"/>
              <a:t>источник шаблона</a:t>
            </a:r>
            <a:r>
              <a:rPr lang="ru-RU" sz="2800"/>
              <a:t>: </a:t>
            </a:r>
          </a:p>
          <a:p>
            <a:pPr algn="ctr"/>
            <a:endParaRPr lang="ru-RU"/>
          </a:p>
          <a:p>
            <a:pPr algn="ctr"/>
            <a:r>
              <a:rPr lang="ru-RU" sz="2400" b="1" i="1"/>
              <a:t>Ранько Елена Алексеевна </a:t>
            </a:r>
          </a:p>
          <a:p>
            <a:pPr algn="ctr"/>
            <a:r>
              <a:rPr lang="ru-RU" sz="2400" b="1" i="1"/>
              <a:t>учитель начальных классов  </a:t>
            </a:r>
          </a:p>
          <a:p>
            <a:pPr algn="ctr"/>
            <a:r>
              <a:rPr lang="ru-RU" sz="2400" b="1" i="1"/>
              <a:t>МАОУ лицей №21</a:t>
            </a:r>
          </a:p>
          <a:p>
            <a:pPr algn="ctr"/>
            <a:r>
              <a:rPr lang="ru-RU" sz="2400" b="1" i="1"/>
              <a:t>  г. Иваново</a:t>
            </a:r>
          </a:p>
          <a:p>
            <a:pPr algn="ctr"/>
            <a:endParaRPr lang="ru-RU" b="1" i="1"/>
          </a:p>
          <a:p>
            <a:pPr algn="ctr"/>
            <a:endParaRPr lang="ru-RU" b="1" i="1"/>
          </a:p>
          <a:p>
            <a:pPr algn="ctr"/>
            <a:r>
              <a:rPr lang="ru-RU" sz="2400" b="1" i="1"/>
              <a:t>Сайт: </a:t>
            </a:r>
            <a:r>
              <a:rPr lang="ru-RU" sz="2400" b="1" i="1">
                <a:hlinkClick r:id="rId2"/>
              </a:rPr>
              <a:t>http://pedsovet.su/</a:t>
            </a:r>
            <a:r>
              <a:rPr lang="ru-RU" sz="2400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988840"/>
            <a:ext cx="84249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Руководство приняло решение эвакуировать предприятия и их сотрудников глубоко в тыл.</a:t>
            </a:r>
          </a:p>
          <a:p>
            <a:pPr algn="ctr"/>
            <a:r>
              <a:rPr lang="ru-RU" sz="2800" dirty="0" smtClean="0"/>
              <a:t> В сентябре начали демонтаж оборудования, </a:t>
            </a:r>
          </a:p>
          <a:p>
            <a:pPr algn="ctr"/>
            <a:r>
              <a:rPr lang="ru-RU" sz="2800" dirty="0" smtClean="0"/>
              <a:t>к 20 ноября он был закончен.</a:t>
            </a:r>
          </a:p>
          <a:p>
            <a:pPr algn="ctr"/>
            <a:r>
              <a:rPr lang="ru-RU" sz="2800" dirty="0" smtClean="0"/>
              <a:t>Оборудование  заводов было отправлено в восточные районы страны: химкомбинат разместился на </a:t>
            </a:r>
            <a:r>
              <a:rPr lang="ru-RU" sz="2800" dirty="0" err="1" smtClean="0"/>
              <a:t>Березниковском</a:t>
            </a:r>
            <a:r>
              <a:rPr lang="ru-RU" sz="2800" dirty="0" smtClean="0"/>
              <a:t> азотно-туковом заводе и </a:t>
            </a:r>
            <a:r>
              <a:rPr lang="ru-RU" sz="2800" dirty="0" err="1" smtClean="0"/>
              <a:t>Чирчикском</a:t>
            </a:r>
            <a:r>
              <a:rPr lang="ru-RU" sz="2800" dirty="0" smtClean="0"/>
              <a:t> химическом заводе, а оборудование ГРЭС и </a:t>
            </a:r>
            <a:r>
              <a:rPr lang="ru-RU" sz="2800" dirty="0" err="1" smtClean="0"/>
              <a:t>анилино-красочного</a:t>
            </a:r>
            <a:r>
              <a:rPr lang="ru-RU" sz="2800" dirty="0" smtClean="0"/>
              <a:t> завода  эвакуировалось на Урал. 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600200"/>
            <a:ext cx="8136904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В середине ноября противник, захватив </a:t>
            </a:r>
            <a:r>
              <a:rPr lang="ru-RU" sz="2800" dirty="0" err="1" smtClean="0"/>
              <a:t>Дедилово</a:t>
            </a:r>
            <a:r>
              <a:rPr lang="ru-RU" sz="2800" dirty="0" smtClean="0"/>
              <a:t> и Болохово, начал развивать   </a:t>
            </a:r>
          </a:p>
          <a:p>
            <a:pPr algn="ctr">
              <a:buNone/>
            </a:pPr>
            <a:r>
              <a:rPr lang="ru-RU" sz="2800" dirty="0" smtClean="0"/>
              <a:t>                     наступление на </a:t>
            </a:r>
            <a:r>
              <a:rPr lang="ru-RU" sz="2800" dirty="0" err="1" smtClean="0"/>
              <a:t>Сталиногорск</a:t>
            </a:r>
            <a:r>
              <a:rPr lang="ru-RU" sz="2800" dirty="0" smtClean="0"/>
              <a:t> и  </a:t>
            </a:r>
          </a:p>
          <a:p>
            <a:pPr algn="ctr">
              <a:buNone/>
            </a:pPr>
            <a:r>
              <a:rPr lang="ru-RU" sz="2800" dirty="0" smtClean="0"/>
              <a:t>                      Венев. Город непосредственно                </a:t>
            </a:r>
          </a:p>
          <a:p>
            <a:pPr algn="ctr">
              <a:buNone/>
            </a:pPr>
            <a:r>
              <a:rPr lang="ru-RU" sz="2800" dirty="0" smtClean="0"/>
              <a:t>                   прикрывала 239 дивизия </a:t>
            </a:r>
          </a:p>
          <a:p>
            <a:pPr algn="ctr">
              <a:buNone/>
            </a:pPr>
            <a:r>
              <a:rPr lang="ru-RU" sz="2800" dirty="0" smtClean="0"/>
              <a:t>              под командованием   </a:t>
            </a:r>
          </a:p>
          <a:p>
            <a:pPr algn="ctr">
              <a:buNone/>
            </a:pPr>
            <a:r>
              <a:rPr lang="ru-RU" sz="2800" dirty="0" smtClean="0"/>
              <a:t>                полковника Гайка </a:t>
            </a:r>
            <a:r>
              <a:rPr lang="ru-RU" sz="2800" dirty="0" err="1" smtClean="0"/>
              <a:t>Оганесовича</a:t>
            </a:r>
            <a:r>
              <a:rPr lang="ru-RU" sz="2800" dirty="0" smtClean="0"/>
              <a:t>              </a:t>
            </a:r>
          </a:p>
          <a:p>
            <a:pPr algn="ctr">
              <a:buNone/>
            </a:pPr>
            <a:r>
              <a:rPr lang="ru-RU" sz="2800" dirty="0" smtClean="0"/>
              <a:t>                      </a:t>
            </a:r>
            <a:r>
              <a:rPr lang="ru-RU" sz="2800" dirty="0" err="1" smtClean="0"/>
              <a:t>Мартиросяна</a:t>
            </a:r>
            <a:r>
              <a:rPr lang="ru-RU" sz="2800" dirty="0" smtClean="0"/>
              <a:t>, прибывшая в город </a:t>
            </a:r>
          </a:p>
          <a:p>
            <a:pPr algn="ctr">
              <a:buNone/>
            </a:pPr>
            <a:r>
              <a:rPr lang="ru-RU" sz="2800" dirty="0" smtClean="0"/>
              <a:t>              15 ноября с Дальнего Востока. </a:t>
            </a:r>
            <a:endParaRPr lang="ru-RU" sz="2800" dirty="0"/>
          </a:p>
        </p:txBody>
      </p:sp>
      <p:pic>
        <p:nvPicPr>
          <p:cNvPr id="3074" name="Picture 2" descr="http://militera.lib.ru/memo/russian/golikov_fi2/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539940"/>
            <a:ext cx="2808312" cy="388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i="1" dirty="0" smtClean="0"/>
              <a:t>«17 ноября мы получили сведения о выгрузке сибиряков на станции Узловая… 112-я пехотная дивизия натолкнулась на свежие сибирские  части. Ввиду того, что 112-я  </a:t>
            </a:r>
          </a:p>
          <a:p>
            <a:pPr>
              <a:buNone/>
            </a:pPr>
            <a:r>
              <a:rPr lang="ru-RU" sz="2400" i="1" dirty="0" smtClean="0"/>
              <a:t>                               пехотная дивизия была одновременно  </a:t>
            </a:r>
          </a:p>
          <a:p>
            <a:pPr>
              <a:buNone/>
            </a:pPr>
            <a:r>
              <a:rPr lang="ru-RU" sz="2400" i="1" dirty="0" smtClean="0"/>
              <a:t>                                      атакована русскими танкам и  </a:t>
            </a:r>
          </a:p>
          <a:p>
            <a:pPr>
              <a:buNone/>
            </a:pPr>
            <a:r>
              <a:rPr lang="ru-RU" sz="2400" i="1" dirty="0" smtClean="0"/>
              <a:t>                                        пехотой в направлении </a:t>
            </a:r>
            <a:r>
              <a:rPr lang="ru-RU" sz="2400" i="1" dirty="0" err="1" smtClean="0"/>
              <a:t>Дедилово</a:t>
            </a:r>
            <a:r>
              <a:rPr lang="ru-RU" sz="2400" i="1" dirty="0" smtClean="0"/>
              <a:t>,  </a:t>
            </a:r>
          </a:p>
          <a:p>
            <a:pPr>
              <a:buNone/>
            </a:pPr>
            <a:r>
              <a:rPr lang="ru-RU" sz="2400" i="1" dirty="0" smtClean="0"/>
              <a:t>                                           ее части не были в состоянии </a:t>
            </a:r>
          </a:p>
          <a:p>
            <a:pPr>
              <a:buNone/>
            </a:pPr>
            <a:r>
              <a:rPr lang="ru-RU" sz="2400" i="1" dirty="0" smtClean="0"/>
              <a:t>                                          выдержать такой  натиск… </a:t>
            </a:r>
          </a:p>
          <a:p>
            <a:pPr>
              <a:buNone/>
            </a:pPr>
            <a:r>
              <a:rPr lang="ru-RU" sz="2400" i="1" dirty="0" smtClean="0"/>
              <a:t>                                    Дело дошло до паники, охватившей</a:t>
            </a:r>
          </a:p>
          <a:p>
            <a:pPr>
              <a:buNone/>
            </a:pPr>
            <a:r>
              <a:rPr lang="ru-RU" sz="2400" i="1" dirty="0" smtClean="0"/>
              <a:t>                              участок фронта до Богородицка »</a:t>
            </a:r>
          </a:p>
          <a:p>
            <a:pPr algn="ctr">
              <a:buNone/>
            </a:pPr>
            <a:r>
              <a:rPr lang="ru-RU" sz="2400" i="1" dirty="0" smtClean="0"/>
              <a:t>                           (из воспоминаний  генерала Г. В. Гудериана)</a:t>
            </a:r>
            <a:endParaRPr lang="ru-RU" sz="2400" i="1" dirty="0"/>
          </a:p>
        </p:txBody>
      </p:sp>
      <p:pic>
        <p:nvPicPr>
          <p:cNvPr id="19458" name="Picture 2" descr="http://www.socionics.org/forums/storage/11/1198126/gud_ma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996952"/>
            <a:ext cx="2308498" cy="32893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6347048" cy="4525963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dirty="0" smtClean="0"/>
              <a:t>На подступах к </a:t>
            </a:r>
            <a:r>
              <a:rPr lang="ru-RU" dirty="0" err="1" smtClean="0"/>
              <a:t>Сталиногорску</a:t>
            </a:r>
            <a:r>
              <a:rPr lang="ru-RU" dirty="0" smtClean="0"/>
              <a:t>       у врага было почти </a:t>
            </a:r>
            <a:r>
              <a:rPr lang="ru-RU" b="1" dirty="0" smtClean="0"/>
              <a:t>четырехкратное</a:t>
            </a:r>
            <a:r>
              <a:rPr lang="ru-RU" dirty="0" smtClean="0"/>
              <a:t> превосходство по личному составу и </a:t>
            </a:r>
            <a:r>
              <a:rPr lang="ru-RU" b="1" dirty="0" smtClean="0"/>
              <a:t>шестикратное </a:t>
            </a:r>
            <a:r>
              <a:rPr lang="ru-RU" dirty="0" smtClean="0"/>
              <a:t>– по танкам и артиллерии. </a:t>
            </a:r>
            <a:endParaRPr lang="ru-RU" dirty="0"/>
          </a:p>
        </p:txBody>
      </p:sp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804248" y="1685956"/>
            <a:ext cx="2339752" cy="4839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2411760" y="3212976"/>
            <a:ext cx="4646672" cy="3335939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1"/>
            <a:ext cx="8784976" cy="3845024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19 ноября фашисты перешли в наступление, в результате которого, прорвав оборону, захватили Узловую и Епифань,  тем самым  отрезали пути снабжения и эвакуации  наших войск. Наши войска попали в </a:t>
            </a:r>
            <a:r>
              <a:rPr lang="ru-RU" dirty="0" err="1" smtClean="0"/>
              <a:t>полуокружение</a:t>
            </a:r>
            <a:r>
              <a:rPr lang="ru-RU" dirty="0" smtClean="0"/>
              <a:t>.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flipH="1">
            <a:off x="6420295" y="4437112"/>
            <a:ext cx="2723705" cy="2043257"/>
          </a:xfrm>
          <a:prstGeom prst="rect">
            <a:avLst/>
          </a:prstGeom>
          <a:noFill/>
        </p:spPr>
      </p:pic>
      <p:pic>
        <p:nvPicPr>
          <p:cNvPr id="4" name="Picture 2" descr="F:\ВОВ\Фотохроника\Наступление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0" y="4365104"/>
            <a:ext cx="2809756" cy="2137806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pPr algn="ctr">
              <a:buNone/>
            </a:pPr>
            <a:r>
              <a:rPr lang="ru-RU" sz="2800" dirty="0" smtClean="0"/>
              <a:t>           Начались ожесточенные бои за </a:t>
            </a:r>
            <a:r>
              <a:rPr lang="ru-RU" sz="2800" dirty="0" err="1" smtClean="0"/>
              <a:t>Сталиногорск</a:t>
            </a:r>
            <a:r>
              <a:rPr lang="ru-RU" sz="2800" dirty="0" smtClean="0"/>
              <a:t>. 813 –</a:t>
            </a:r>
            <a:r>
              <a:rPr lang="ru-RU" sz="2800" dirty="0" err="1" smtClean="0"/>
              <a:t>й</a:t>
            </a:r>
            <a:r>
              <a:rPr lang="ru-RU" sz="2800" dirty="0" smtClean="0"/>
              <a:t> стрелковый полк под командованием полковника </a:t>
            </a:r>
            <a:r>
              <a:rPr lang="ru-RU" sz="2800" dirty="0" err="1" smtClean="0"/>
              <a:t>Гоголицына</a:t>
            </a:r>
            <a:r>
              <a:rPr lang="ru-RU" sz="2800" dirty="0" smtClean="0"/>
              <a:t> сражался в районе деревни </a:t>
            </a:r>
            <a:r>
              <a:rPr lang="ru-RU" sz="2800" dirty="0" err="1" smtClean="0"/>
              <a:t>Урванка</a:t>
            </a:r>
            <a:r>
              <a:rPr lang="ru-RU" sz="2800" dirty="0" smtClean="0"/>
              <a:t>, два дивизиона 688 –ого гаубичного артполка полковника </a:t>
            </a:r>
            <a:r>
              <a:rPr lang="ru-RU" sz="2800" dirty="0" err="1" smtClean="0"/>
              <a:t>Минько</a:t>
            </a:r>
            <a:r>
              <a:rPr lang="ru-RU" sz="2800" dirty="0" smtClean="0"/>
              <a:t> отражали атаки перед парком культуры и отдыха, 817 –</a:t>
            </a:r>
            <a:r>
              <a:rPr lang="ru-RU" sz="2800" dirty="0" err="1" smtClean="0"/>
              <a:t>й</a:t>
            </a:r>
            <a:r>
              <a:rPr lang="ru-RU" sz="2800" dirty="0" smtClean="0"/>
              <a:t> стрелковый полк майора Мельникова находился на северо-западной окраине города,                                                                а 280-й полк полковника                                 Соловьева  защищал                                                 город Донской.  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ень Победы_04">
  <a:themeElements>
    <a:clrScheme name="9 мая_07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9 мая_07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9 мая_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 мая_07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 мая_07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День Победы_04</Template>
  <TotalTime>437</TotalTime>
  <Words>1983</Words>
  <Application>Microsoft Office PowerPoint</Application>
  <PresentationFormat>Экран (4:3)</PresentationFormat>
  <Paragraphs>149</Paragraphs>
  <Slides>32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5" baseType="lpstr">
      <vt:lpstr>Calibri</vt:lpstr>
      <vt:lpstr>Times New Roman</vt:lpstr>
      <vt:lpstr>День Победы_04</vt:lpstr>
      <vt:lpstr>Новомосковск (Сталиногорск)  в период 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Татьяна</cp:lastModifiedBy>
  <cp:revision>47</cp:revision>
  <dcterms:created xsi:type="dcterms:W3CDTF">2013-12-01T18:14:00Z</dcterms:created>
  <dcterms:modified xsi:type="dcterms:W3CDTF">2015-05-09T00:43:25Z</dcterms:modified>
</cp:coreProperties>
</file>