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72" r:id="rId5"/>
    <p:sldId id="262" r:id="rId6"/>
    <p:sldId id="273" r:id="rId7"/>
    <p:sldId id="265" r:id="rId8"/>
    <p:sldId id="274" r:id="rId9"/>
    <p:sldId id="266" r:id="rId10"/>
    <p:sldId id="277" r:id="rId11"/>
    <p:sldId id="275" r:id="rId12"/>
    <p:sldId id="268" r:id="rId13"/>
    <p:sldId id="267" r:id="rId14"/>
    <p:sldId id="276" r:id="rId15"/>
    <p:sldId id="269" r:id="rId16"/>
    <p:sldId id="278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F2D"/>
    <a:srgbClr val="923E6E"/>
    <a:srgbClr val="D15DD4"/>
    <a:srgbClr val="E575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93C8CB-FC2C-4418-8AE5-E07F3DCF7151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F66102-6EE3-43AB-8C62-53FC73348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0" y="908050"/>
            <a:ext cx="9144000" cy="5949950"/>
            <a:chOff x="204" y="663"/>
            <a:chExt cx="5443" cy="3588"/>
          </a:xfrm>
        </p:grpSpPr>
        <p:pic>
          <p:nvPicPr>
            <p:cNvPr id="2064" name="Picture 16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663"/>
              <a:ext cx="5443" cy="3588"/>
            </a:xfrm>
            <a:prstGeom prst="rect">
              <a:avLst/>
            </a:prstGeom>
            <a:noFill/>
          </p:spPr>
        </p:pic>
        <p:sp>
          <p:nvSpPr>
            <p:cNvPr id="2092" name="Text Box 44"/>
            <p:cNvSpPr txBox="1">
              <a:spLocks noChangeArrowheads="1"/>
            </p:cNvSpPr>
            <p:nvPr/>
          </p:nvSpPr>
          <p:spPr bwMode="auto">
            <a:xfrm>
              <a:off x="204" y="4020"/>
              <a:ext cx="281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2"/>
                  </a:solidFill>
                  <a:cs typeface="Arial" charset="0"/>
                </a:rPr>
                <a:t> </a:t>
              </a:r>
              <a:endParaRPr lang="en-US" dirty="0">
                <a:solidFill>
                  <a:schemeClr val="bg2"/>
                </a:solidFill>
                <a:cs typeface="Arial" charset="0"/>
              </a:endParaRPr>
            </a:p>
          </p:txBody>
        </p:sp>
      </p:grpSp>
      <p:pic>
        <p:nvPicPr>
          <p:cNvPr id="2055" name="Picture 7" descr="A0VSfon57Rozovay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652963"/>
            <a:ext cx="828675" cy="457200"/>
          </a:xfrm>
          <a:prstGeom prst="rect">
            <a:avLst/>
          </a:prstGeom>
          <a:noFill/>
        </p:spPr>
      </p:pic>
      <p:pic>
        <p:nvPicPr>
          <p:cNvPr id="2057" name="Picture 9" descr="A0VSfon53IzGo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836738"/>
            <a:ext cx="419100" cy="1038225"/>
          </a:xfrm>
          <a:prstGeom prst="rect">
            <a:avLst/>
          </a:prstGeom>
          <a:noFill/>
        </p:spPr>
      </p:pic>
      <p:pic>
        <p:nvPicPr>
          <p:cNvPr id="2058" name="Picture 10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24075"/>
            <a:ext cx="581025" cy="1181100"/>
          </a:xfrm>
          <a:prstGeom prst="rect">
            <a:avLst/>
          </a:prstGeom>
          <a:noFill/>
        </p:spPr>
      </p:pic>
      <p:pic>
        <p:nvPicPr>
          <p:cNvPr id="2059" name="Picture 11" descr="A0VSfon58Gingem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508625"/>
            <a:ext cx="295275" cy="314325"/>
          </a:xfrm>
          <a:prstGeom prst="rect">
            <a:avLst/>
          </a:prstGeom>
          <a:noFill/>
        </p:spPr>
      </p:pic>
      <p:pic>
        <p:nvPicPr>
          <p:cNvPr id="2060" name="Picture 12" descr="A0VSfon53IzGo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628900"/>
            <a:ext cx="180975" cy="276225"/>
          </a:xfrm>
          <a:prstGeom prst="rect">
            <a:avLst/>
          </a:prstGeom>
          <a:noFill/>
        </p:spPr>
      </p:pic>
      <p:pic>
        <p:nvPicPr>
          <p:cNvPr id="2061" name="Picture 13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924175"/>
            <a:ext cx="581025" cy="1181100"/>
          </a:xfrm>
          <a:prstGeom prst="rect">
            <a:avLst/>
          </a:prstGeom>
          <a:noFill/>
        </p:spPr>
      </p:pic>
      <p:pic>
        <p:nvPicPr>
          <p:cNvPr id="2063" name="Picture 15" descr="A0VSfon51Smerch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484784"/>
            <a:ext cx="3771900" cy="571500"/>
          </a:xfrm>
          <a:prstGeom prst="rect">
            <a:avLst/>
          </a:prstGeom>
          <a:noFill/>
        </p:spPr>
      </p:pic>
      <p:pic>
        <p:nvPicPr>
          <p:cNvPr id="206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0161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2268538" y="115888"/>
            <a:ext cx="6731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Путешествие в страну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ИНФОРМАТИКИ 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6699"/>
                  </a:gs>
                  <a:gs pos="100000">
                    <a:srgbClr val="FFFFC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5940152" y="2636912"/>
            <a:ext cx="360362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995936" y="1844824"/>
            <a:ext cx="360362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8244408" y="4869160"/>
            <a:ext cx="360363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2089" name="Picture 41" descr="A0VSfon59Riv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3140968"/>
            <a:ext cx="4886325" cy="2181225"/>
          </a:xfrm>
          <a:prstGeom prst="rect">
            <a:avLst/>
          </a:prstGeom>
          <a:noFill/>
        </p:spPr>
      </p:pic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3132138" y="1773238"/>
            <a:ext cx="215900" cy="2159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2339752" y="4653136"/>
            <a:ext cx="504378" cy="504056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7596336" y="3068960"/>
            <a:ext cx="504056" cy="432048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6732240" y="4509120"/>
            <a:ext cx="2665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ПРИВЕТСТВИЕ!!!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660232" y="2708920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ИНФОСЛОВО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860032" y="2204864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СТИХОГРАД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3419872" y="1484784"/>
            <a:ext cx="1859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Горная цепь РЕБУСОВ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1979712" y="4293096"/>
            <a:ext cx="15005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Гора КРОССВОРД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auto">
          <a:xfrm>
            <a:off x="4283968" y="4941168"/>
            <a:ext cx="720403" cy="430783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>
            <a:off x="3851920" y="4653136"/>
            <a:ext cx="17615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Фабрика ОТКРЫТОК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86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89"/>
            <a:ext cx="4000528" cy="184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4214842" cy="193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00570"/>
            <a:ext cx="4267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853" y="214290"/>
            <a:ext cx="42046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357430"/>
            <a:ext cx="4286248" cy="17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3450" y="4643446"/>
            <a:ext cx="44005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0" y="908050"/>
            <a:ext cx="9144000" cy="5949950"/>
            <a:chOff x="204" y="663"/>
            <a:chExt cx="5443" cy="3588"/>
          </a:xfrm>
        </p:grpSpPr>
        <p:pic>
          <p:nvPicPr>
            <p:cNvPr id="2064" name="Picture 16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663"/>
              <a:ext cx="5443" cy="3588"/>
            </a:xfrm>
            <a:prstGeom prst="rect">
              <a:avLst/>
            </a:prstGeom>
            <a:noFill/>
          </p:spPr>
        </p:pic>
        <p:sp>
          <p:nvSpPr>
            <p:cNvPr id="2092" name="Text Box 44"/>
            <p:cNvSpPr txBox="1">
              <a:spLocks noChangeArrowheads="1"/>
            </p:cNvSpPr>
            <p:nvPr/>
          </p:nvSpPr>
          <p:spPr bwMode="auto">
            <a:xfrm>
              <a:off x="204" y="4020"/>
              <a:ext cx="281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2"/>
                  </a:solidFill>
                  <a:cs typeface="Arial" charset="0"/>
                </a:rPr>
                <a:t> </a:t>
              </a:r>
              <a:endParaRPr lang="en-US" dirty="0">
                <a:solidFill>
                  <a:schemeClr val="bg2"/>
                </a:solidFill>
                <a:cs typeface="Arial" charset="0"/>
              </a:endParaRPr>
            </a:p>
          </p:txBody>
        </p:sp>
      </p:grpSp>
      <p:pic>
        <p:nvPicPr>
          <p:cNvPr id="2055" name="Picture 7" descr="A0VSfon57Rozovay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652963"/>
            <a:ext cx="828675" cy="457200"/>
          </a:xfrm>
          <a:prstGeom prst="rect">
            <a:avLst/>
          </a:prstGeom>
          <a:noFill/>
        </p:spPr>
      </p:pic>
      <p:pic>
        <p:nvPicPr>
          <p:cNvPr id="2057" name="Picture 9" descr="A0VSfon53IzGo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836738"/>
            <a:ext cx="419100" cy="1038225"/>
          </a:xfrm>
          <a:prstGeom prst="rect">
            <a:avLst/>
          </a:prstGeom>
          <a:noFill/>
        </p:spPr>
      </p:pic>
      <p:pic>
        <p:nvPicPr>
          <p:cNvPr id="2058" name="Picture 10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24075"/>
            <a:ext cx="581025" cy="1181100"/>
          </a:xfrm>
          <a:prstGeom prst="rect">
            <a:avLst/>
          </a:prstGeom>
          <a:noFill/>
        </p:spPr>
      </p:pic>
      <p:pic>
        <p:nvPicPr>
          <p:cNvPr id="2059" name="Picture 11" descr="A0VSfon58Gingem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508625"/>
            <a:ext cx="295275" cy="314325"/>
          </a:xfrm>
          <a:prstGeom prst="rect">
            <a:avLst/>
          </a:prstGeom>
          <a:noFill/>
        </p:spPr>
      </p:pic>
      <p:pic>
        <p:nvPicPr>
          <p:cNvPr id="2060" name="Picture 12" descr="A0VSfon53IzGo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628900"/>
            <a:ext cx="180975" cy="276225"/>
          </a:xfrm>
          <a:prstGeom prst="rect">
            <a:avLst/>
          </a:prstGeom>
          <a:noFill/>
        </p:spPr>
      </p:pic>
      <p:pic>
        <p:nvPicPr>
          <p:cNvPr id="2061" name="Picture 13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924175"/>
            <a:ext cx="581025" cy="1181100"/>
          </a:xfrm>
          <a:prstGeom prst="rect">
            <a:avLst/>
          </a:prstGeom>
          <a:noFill/>
        </p:spPr>
      </p:pic>
      <p:pic>
        <p:nvPicPr>
          <p:cNvPr id="2063" name="Picture 15" descr="A0VSfon51Smerch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484784"/>
            <a:ext cx="3771900" cy="571500"/>
          </a:xfrm>
          <a:prstGeom prst="rect">
            <a:avLst/>
          </a:prstGeom>
          <a:noFill/>
        </p:spPr>
      </p:pic>
      <p:pic>
        <p:nvPicPr>
          <p:cNvPr id="206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0161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2268538" y="115888"/>
            <a:ext cx="6731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Путешествие в страну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ИНФОРМАТИКИ 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6699"/>
                  </a:gs>
                  <a:gs pos="100000">
                    <a:srgbClr val="FFFFC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5940152" y="2636912"/>
            <a:ext cx="360362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995936" y="1844824"/>
            <a:ext cx="360362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8244408" y="4869160"/>
            <a:ext cx="360363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2089" name="Picture 41" descr="A0VSfon59Riv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3140968"/>
            <a:ext cx="4886325" cy="2181225"/>
          </a:xfrm>
          <a:prstGeom prst="rect">
            <a:avLst/>
          </a:prstGeom>
          <a:noFill/>
        </p:spPr>
      </p:pic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3132138" y="1773238"/>
            <a:ext cx="215900" cy="2159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1619672" y="4149080"/>
            <a:ext cx="1224458" cy="1008112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7596336" y="3068960"/>
            <a:ext cx="504056" cy="432048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6732240" y="4509120"/>
            <a:ext cx="2665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ПРИВЕТСТВИЕ!!!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660232" y="2708920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ИНФОСЛОВО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860032" y="2204864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СТИХОГРАД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3419872" y="1484784"/>
            <a:ext cx="1859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Горная цепь РЕБУСОВ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539552" y="3789040"/>
            <a:ext cx="3968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Гора КРОССВОРД</a:t>
            </a:r>
            <a:endParaRPr lang="ru-RU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1" name="AutoShape 59"/>
          <p:cNvSpPr>
            <a:spLocks noChangeArrowheads="1"/>
          </p:cNvSpPr>
          <p:nvPr/>
        </p:nvSpPr>
        <p:spPr bwMode="auto">
          <a:xfrm>
            <a:off x="0" y="188640"/>
            <a:ext cx="1080120" cy="100811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5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39552" y="6309320"/>
            <a:ext cx="8101012" cy="360363"/>
            <a:chOff x="657" y="2387"/>
            <a:chExt cx="5103" cy="272"/>
          </a:xfrm>
        </p:grpSpPr>
        <p:sp>
          <p:nvSpPr>
            <p:cNvPr id="13374" name="AutoShape 62"/>
            <p:cNvSpPr>
              <a:spLocks noChangeArrowheads="1"/>
            </p:cNvSpPr>
            <p:nvPr/>
          </p:nvSpPr>
          <p:spPr bwMode="auto">
            <a:xfrm flipH="1">
              <a:off x="657" y="2387"/>
              <a:ext cx="409" cy="272"/>
            </a:xfrm>
            <a:prstGeom prst="flowChartDelay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5" name="AutoShape 63"/>
            <p:cNvSpPr>
              <a:spLocks noChangeArrowheads="1"/>
            </p:cNvSpPr>
            <p:nvPr/>
          </p:nvSpPr>
          <p:spPr bwMode="auto">
            <a:xfrm>
              <a:off x="975" y="2387"/>
              <a:ext cx="4785" cy="2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60648"/>
            <a:ext cx="4608512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Гора КРОССВОРД</a:t>
            </a:r>
            <a:endParaRPr lang="ru-RU" b="1" dirty="0"/>
          </a:p>
        </p:txBody>
      </p:sp>
      <p:pic>
        <p:nvPicPr>
          <p:cNvPr id="12" name="Picture 2" descr="CBIZ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4067944" cy="308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4368800" cy="4303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0" name="Rectangle 58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5220071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13378" name="Rectangle 66"/>
          <p:cNvSpPr>
            <a:spLocks noChangeArrowheads="1"/>
          </p:cNvSpPr>
          <p:nvPr/>
        </p:nvSpPr>
        <p:spPr bwMode="auto">
          <a:xfrm>
            <a:off x="642910" y="571480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400" b="1" dirty="0" smtClean="0"/>
              <a:t>«Опознай пословицу»</a:t>
            </a:r>
            <a:endParaRPr lang="ru-RU" sz="4400" b="1" dirty="0"/>
          </a:p>
        </p:txBody>
      </p:sp>
      <p:pic>
        <p:nvPicPr>
          <p:cNvPr id="11" name="Picture 20" descr="CRCTR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00042"/>
            <a:ext cx="1902643" cy="209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1522481"/>
          <a:ext cx="6529928" cy="5335519"/>
        </p:xfrm>
        <a:graphic>
          <a:graphicData uri="http://schemas.openxmlformats.org/drawingml/2006/table">
            <a:tbl>
              <a:tblPr/>
              <a:tblGrid>
                <a:gridCol w="6529928"/>
              </a:tblGrid>
              <a:tr h="288031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ЗАДАНИЯ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Скажи мне, какой у тебя компьютер, и я скажу, кто ты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Компьютер памятью не испортишь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736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Дареному компьютеру в системный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блок  не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смотрят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 Силиконовую долину со своим компьютером не ездят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727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Бит байт бережет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22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Что из корзины удалено, то пропало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109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Вирусов бояться – в Интернет не ходить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Всяк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Web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-дизайнер свой сайт хвалит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0" y="908050"/>
            <a:ext cx="9144000" cy="5949950"/>
            <a:chOff x="204" y="663"/>
            <a:chExt cx="5443" cy="3588"/>
          </a:xfrm>
        </p:grpSpPr>
        <p:pic>
          <p:nvPicPr>
            <p:cNvPr id="2064" name="Picture 16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663"/>
              <a:ext cx="5443" cy="3588"/>
            </a:xfrm>
            <a:prstGeom prst="rect">
              <a:avLst/>
            </a:prstGeom>
            <a:noFill/>
          </p:spPr>
        </p:pic>
        <p:sp>
          <p:nvSpPr>
            <p:cNvPr id="2092" name="Text Box 44"/>
            <p:cNvSpPr txBox="1">
              <a:spLocks noChangeArrowheads="1"/>
            </p:cNvSpPr>
            <p:nvPr/>
          </p:nvSpPr>
          <p:spPr bwMode="auto">
            <a:xfrm>
              <a:off x="204" y="4020"/>
              <a:ext cx="281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2"/>
                  </a:solidFill>
                  <a:cs typeface="Arial" charset="0"/>
                </a:rPr>
                <a:t> </a:t>
              </a:r>
              <a:endParaRPr lang="en-US" dirty="0">
                <a:solidFill>
                  <a:schemeClr val="bg2"/>
                </a:solidFill>
                <a:cs typeface="Arial" charset="0"/>
              </a:endParaRPr>
            </a:p>
          </p:txBody>
        </p:sp>
      </p:grpSp>
      <p:pic>
        <p:nvPicPr>
          <p:cNvPr id="2055" name="Picture 7" descr="A0VSfon57Rozovay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652963"/>
            <a:ext cx="828675" cy="457200"/>
          </a:xfrm>
          <a:prstGeom prst="rect">
            <a:avLst/>
          </a:prstGeom>
          <a:noFill/>
        </p:spPr>
      </p:pic>
      <p:pic>
        <p:nvPicPr>
          <p:cNvPr id="2057" name="Picture 9" descr="A0VSfon53IzGo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836738"/>
            <a:ext cx="419100" cy="1038225"/>
          </a:xfrm>
          <a:prstGeom prst="rect">
            <a:avLst/>
          </a:prstGeom>
          <a:noFill/>
        </p:spPr>
      </p:pic>
      <p:pic>
        <p:nvPicPr>
          <p:cNvPr id="2058" name="Picture 10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24075"/>
            <a:ext cx="581025" cy="1181100"/>
          </a:xfrm>
          <a:prstGeom prst="rect">
            <a:avLst/>
          </a:prstGeom>
          <a:noFill/>
        </p:spPr>
      </p:pic>
      <p:pic>
        <p:nvPicPr>
          <p:cNvPr id="2059" name="Picture 11" descr="A0VSfon58Gingem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508625"/>
            <a:ext cx="295275" cy="314325"/>
          </a:xfrm>
          <a:prstGeom prst="rect">
            <a:avLst/>
          </a:prstGeom>
          <a:noFill/>
        </p:spPr>
      </p:pic>
      <p:pic>
        <p:nvPicPr>
          <p:cNvPr id="2060" name="Picture 12" descr="A0VSfon53IzGo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628900"/>
            <a:ext cx="180975" cy="276225"/>
          </a:xfrm>
          <a:prstGeom prst="rect">
            <a:avLst/>
          </a:prstGeom>
          <a:noFill/>
        </p:spPr>
      </p:pic>
      <p:pic>
        <p:nvPicPr>
          <p:cNvPr id="2061" name="Picture 13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924175"/>
            <a:ext cx="581025" cy="1181100"/>
          </a:xfrm>
          <a:prstGeom prst="rect">
            <a:avLst/>
          </a:prstGeom>
          <a:noFill/>
        </p:spPr>
      </p:pic>
      <p:pic>
        <p:nvPicPr>
          <p:cNvPr id="2063" name="Picture 15" descr="A0VSfon51Smerch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484784"/>
            <a:ext cx="3771900" cy="571500"/>
          </a:xfrm>
          <a:prstGeom prst="rect">
            <a:avLst/>
          </a:prstGeom>
          <a:noFill/>
        </p:spPr>
      </p:pic>
      <p:pic>
        <p:nvPicPr>
          <p:cNvPr id="206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0161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2268538" y="115888"/>
            <a:ext cx="6731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Путешествие в страну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ИНФОРМАТИКИ 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6699"/>
                  </a:gs>
                  <a:gs pos="100000">
                    <a:srgbClr val="FFFFC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5940152" y="2636912"/>
            <a:ext cx="360362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995936" y="1844824"/>
            <a:ext cx="360362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8244408" y="4869160"/>
            <a:ext cx="360363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2089" name="Picture 41" descr="A0VSfon59Riv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3140968"/>
            <a:ext cx="4886325" cy="2181225"/>
          </a:xfrm>
          <a:prstGeom prst="rect">
            <a:avLst/>
          </a:prstGeom>
          <a:noFill/>
        </p:spPr>
      </p:pic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3132138" y="1773238"/>
            <a:ext cx="215900" cy="2159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2339752" y="4653136"/>
            <a:ext cx="504378" cy="504056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7596336" y="3068960"/>
            <a:ext cx="504056" cy="432048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6732240" y="4509120"/>
            <a:ext cx="2665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ПРИВЕТСТВИЕ!!!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660232" y="2708920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ИНФОСЛОВО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860032" y="2204864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СТИХОГРАД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3419872" y="1484784"/>
            <a:ext cx="1859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Горная цепь РЕБУСОВ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1979712" y="4293096"/>
            <a:ext cx="15005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Гора КРОССВОРД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auto">
          <a:xfrm>
            <a:off x="3779912" y="4581128"/>
            <a:ext cx="1224459" cy="936104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>
            <a:off x="3635896" y="4077072"/>
            <a:ext cx="3330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Фабрика ОТКРЫТОК</a:t>
            </a:r>
            <a:endParaRPr lang="ru-RU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0" name="Rectangle 58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5220071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400" b="1" dirty="0" smtClean="0">
                <a:solidFill>
                  <a:srgbClr val="E575D0"/>
                </a:solidFill>
              </a:rPr>
              <a:t>Фабрика ОТКРЫТОК</a:t>
            </a:r>
            <a:endParaRPr lang="ru-RU" sz="4400" b="1" dirty="0">
              <a:solidFill>
                <a:srgbClr val="E575D0"/>
              </a:solidFill>
            </a:endParaRPr>
          </a:p>
        </p:txBody>
      </p:sp>
      <p:pic>
        <p:nvPicPr>
          <p:cNvPr id="7" name="Picture 15" descr="MMj0318056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2129979" cy="1699215"/>
          </a:xfrm>
          <a:prstGeom prst="rect">
            <a:avLst/>
          </a:prstGeom>
          <a:noFill/>
        </p:spPr>
      </p:pic>
      <p:pic>
        <p:nvPicPr>
          <p:cNvPr id="8" name="Picture 15" descr="MMj0318056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8122"/>
            <a:ext cx="2160240" cy="1723356"/>
          </a:xfrm>
          <a:prstGeom prst="rect">
            <a:avLst/>
          </a:prstGeom>
          <a:noFill/>
        </p:spPr>
      </p:pic>
      <p:pic>
        <p:nvPicPr>
          <p:cNvPr id="9" name="Рисунок 8" descr="0_24480_9c00e7e9_XL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1357298"/>
            <a:ext cx="2520280" cy="3456384"/>
          </a:xfrm>
          <a:prstGeom prst="rect">
            <a:avLst/>
          </a:prstGeom>
        </p:spPr>
      </p:pic>
      <p:pic>
        <p:nvPicPr>
          <p:cNvPr id="1026" name="Picture 2" descr="D:\картинки\открытый урок\1228756873_0lik.ru_ramka-dlja-nol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428868"/>
            <a:ext cx="3168352" cy="2219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00694" y="1524000"/>
            <a:ext cx="318610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Нужно </a:t>
            </a:r>
            <a:r>
              <a:rPr lang="ru-RU" b="1" dirty="0" smtClean="0"/>
              <a:t>найти 12 слов, имеющих отношение к персональным компьютерам. Двигаться можно вниз и вправо. Одна и та же буква может использоваться в нескольких словах.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«Последнее задание»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3168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Вот теперь, дружок, немного</a:t>
            </a:r>
          </a:p>
          <a:p>
            <a:pPr>
              <a:buNone/>
            </a:pPr>
            <a:r>
              <a:rPr lang="ru-RU" sz="3200" b="1" dirty="0" smtClean="0"/>
              <a:t>Ты с компьютером знаком.</a:t>
            </a:r>
          </a:p>
          <a:p>
            <a:pPr>
              <a:buNone/>
            </a:pPr>
            <a:r>
              <a:rPr lang="ru-RU" sz="3200" b="1" dirty="0" smtClean="0"/>
              <a:t>Если дальняя дорога</a:t>
            </a:r>
          </a:p>
          <a:p>
            <a:pPr>
              <a:buNone/>
            </a:pPr>
            <a:r>
              <a:rPr lang="ru-RU" sz="3200" b="1" dirty="0" smtClean="0"/>
              <a:t>Приведет его в твой дом,</a:t>
            </a:r>
          </a:p>
          <a:p>
            <a:pPr>
              <a:buNone/>
            </a:pPr>
            <a:r>
              <a:rPr lang="ru-RU" sz="3200" b="1" dirty="0" smtClean="0"/>
              <a:t>То скажи ты всем вокруг</a:t>
            </a:r>
          </a:p>
          <a:p>
            <a:pPr>
              <a:buNone/>
            </a:pPr>
            <a:r>
              <a:rPr lang="ru-RU" sz="3200" b="1" dirty="0" smtClean="0"/>
              <a:t>«ВОТ КОМПЬЮТЕР- ВЕРНЫЙ ДРУГ».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3370" name="Rectangle 58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6700" b="1" dirty="0" smtClean="0">
                <a:solidFill>
                  <a:srgbClr val="923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6700" b="1" dirty="0">
              <a:solidFill>
                <a:srgbClr val="923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расул\Desktop\открытый урок\17-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7" y="3645024"/>
            <a:ext cx="4258203" cy="28677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97152"/>
            <a:ext cx="5832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Спасибо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4213" y="4076700"/>
            <a:ext cx="8207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eaLnBrk="0" hangingPunct="0"/>
            <a:endParaRPr kumimoji="1" lang="ru-RU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563155"/>
            <a:ext cx="9144000" cy="5878532"/>
          </a:xfrm>
        </p:spPr>
        <p:txBody>
          <a:bodyPr wrap="square" anchor="ctr">
            <a:spAutoFit/>
          </a:bodyPr>
          <a:lstStyle/>
          <a:p>
            <a:pPr indent="450850" algn="ctr"/>
            <a: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Внимание! Внимание! Внимание! </a:t>
            </a:r>
            <a: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Приглашаем всех мальчишек и девчонок в веселое путешествие</a:t>
            </a:r>
            <a:b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по стране  "Информатики".  </a:t>
            </a:r>
            <a:b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Не забудьте взять с собой быстроту мысли, находчивость, </a:t>
            </a:r>
            <a:b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   смекалку, сообразительность. </a:t>
            </a:r>
            <a: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 </a:t>
            </a:r>
            <a:r>
              <a:rPr kumimoji="0"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kumimoji="0" lang="ru-RU" sz="2400" dirty="0" smtClean="0">
                <a:solidFill>
                  <a:srgbClr val="4E654E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kumimoji="0" lang="ru-RU" sz="2400" dirty="0" smtClean="0">
                <a:solidFill>
                  <a:srgbClr val="4E654E"/>
                </a:solidFill>
                <a:latin typeface="Comic Sans MS" pitchFamily="66" charset="0"/>
                <a:cs typeface="Times New Roman" pitchFamily="18" charset="0"/>
              </a:rPr>
            </a:br>
            <a:r>
              <a:rPr kumimoji="0" lang="ru-RU" sz="2000" dirty="0" smtClean="0">
                <a:solidFill>
                  <a:srgbClr val="4E654E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kumimoji="0" lang="ru-RU" sz="2000" dirty="0" smtClean="0">
                <a:solidFill>
                  <a:srgbClr val="4E654E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4E654E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4E654E"/>
                </a:solidFill>
                <a:latin typeface="Comic Sans MS" pitchFamily="66" charset="0"/>
                <a:cs typeface="Times New Roman" pitchFamily="18" charset="0"/>
              </a:rPr>
            </a:br>
            <a:r>
              <a:rPr kumimoji="0" lang="ru-RU" sz="28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Тем, кто учит информатику, </a:t>
            </a:r>
            <a: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  <a:t/>
            </a:r>
            <a:b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</a:br>
            <a:r>
              <a:rPr kumimoji="0" lang="ru-RU" sz="28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Тем, кто учит информатике, </a:t>
            </a:r>
            <a: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  <a:t/>
            </a:r>
            <a:b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</a:br>
            <a:r>
              <a:rPr kumimoji="0" lang="ru-RU" sz="28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Тем, кто любит информатику, </a:t>
            </a:r>
            <a: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  <a:t/>
            </a:r>
            <a:b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</a:br>
            <a:r>
              <a:rPr kumimoji="0" lang="ru-RU" sz="28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Тем, кто еще не знает, </a:t>
            </a:r>
            <a: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  <a:t/>
            </a:r>
            <a:b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</a:br>
            <a:r>
              <a:rPr kumimoji="0" lang="ru-RU" sz="28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Что может любить информатику, </a:t>
            </a:r>
            <a: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  <a:t/>
            </a:r>
            <a:br>
              <a:rPr kumimoji="0" lang="ru-RU" sz="2800" b="1" dirty="0" smtClean="0">
                <a:solidFill>
                  <a:srgbClr val="CC0099"/>
                </a:solidFill>
                <a:latin typeface="Tahoma" pitchFamily="34" charset="0"/>
              </a:rPr>
            </a:br>
            <a:r>
              <a:rPr kumimoji="0" lang="ru-RU" sz="28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Посвящается наша игра. </a:t>
            </a:r>
            <a:r>
              <a:rPr kumimoji="0" lang="ru-RU" sz="2800" dirty="0" smtClean="0">
                <a:solidFill>
                  <a:srgbClr val="CC0099"/>
                </a:solidFill>
                <a:latin typeface="Tahoma" pitchFamily="34" charset="0"/>
                <a:cs typeface="Times New Roman" pitchFamily="18" charset="0"/>
              </a:rPr>
              <a:t> </a:t>
            </a:r>
            <a:r>
              <a:rPr kumimoji="0" lang="ru-RU" sz="28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kumimoji="0" lang="ru-RU" sz="2800" dirty="0" smtClean="0">
              <a:solidFill>
                <a:srgbClr val="CC0099"/>
              </a:solidFill>
              <a:latin typeface="Tahoma" pitchFamily="34" charset="0"/>
            </a:endParaRPr>
          </a:p>
        </p:txBody>
      </p:sp>
      <p:pic>
        <p:nvPicPr>
          <p:cNvPr id="5" name="Picture 14" descr="Monkey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0081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Mj0354420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238" y="4437112"/>
            <a:ext cx="2290762" cy="2012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Приветствие команд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214422"/>
            <a:ext cx="4059936" cy="491437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Команда «ПРИНТЕРЫ»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59936" cy="4881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Команда «МОНИТОРЫ»</a:t>
            </a:r>
            <a:endParaRPr lang="ru-RU" sz="3200" b="1" dirty="0"/>
          </a:p>
        </p:txBody>
      </p:sp>
      <p:sp>
        <p:nvSpPr>
          <p:cNvPr id="7" name="AutoShape 59"/>
          <p:cNvSpPr>
            <a:spLocks noChangeArrowheads="1"/>
          </p:cNvSpPr>
          <p:nvPr/>
        </p:nvSpPr>
        <p:spPr bwMode="auto">
          <a:xfrm>
            <a:off x="395536" y="188640"/>
            <a:ext cx="1080120" cy="100811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1</a:t>
            </a:r>
          </a:p>
        </p:txBody>
      </p:sp>
      <p:pic>
        <p:nvPicPr>
          <p:cNvPr id="8" name="Picture 15" descr="MMj0318056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4037" y="332656"/>
            <a:ext cx="1568976" cy="1251669"/>
          </a:xfrm>
          <a:prstGeom prst="rect">
            <a:avLst/>
          </a:prstGeom>
          <a:noFill/>
        </p:spPr>
      </p:pic>
      <p:pic>
        <p:nvPicPr>
          <p:cNvPr id="1030" name="Picture 6" descr="C:\Users\расул\Desktop\открытый урок\432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8153302" cy="42323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0" y="908050"/>
            <a:ext cx="9144000" cy="5949950"/>
            <a:chOff x="204" y="663"/>
            <a:chExt cx="5443" cy="3588"/>
          </a:xfrm>
        </p:grpSpPr>
        <p:pic>
          <p:nvPicPr>
            <p:cNvPr id="2064" name="Picture 16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663"/>
              <a:ext cx="5443" cy="3588"/>
            </a:xfrm>
            <a:prstGeom prst="rect">
              <a:avLst/>
            </a:prstGeom>
            <a:noFill/>
          </p:spPr>
        </p:pic>
        <p:sp>
          <p:nvSpPr>
            <p:cNvPr id="2092" name="Text Box 44"/>
            <p:cNvSpPr txBox="1">
              <a:spLocks noChangeArrowheads="1"/>
            </p:cNvSpPr>
            <p:nvPr/>
          </p:nvSpPr>
          <p:spPr bwMode="auto">
            <a:xfrm>
              <a:off x="204" y="4020"/>
              <a:ext cx="281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2"/>
                  </a:solidFill>
                  <a:cs typeface="Arial" charset="0"/>
                </a:rPr>
                <a:t> </a:t>
              </a:r>
              <a:endParaRPr lang="en-US" dirty="0">
                <a:solidFill>
                  <a:schemeClr val="bg2"/>
                </a:solidFill>
                <a:cs typeface="Arial" charset="0"/>
              </a:endParaRPr>
            </a:p>
          </p:txBody>
        </p:sp>
      </p:grpSp>
      <p:pic>
        <p:nvPicPr>
          <p:cNvPr id="2055" name="Picture 7" descr="A0VSfon57Rozovay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652963"/>
            <a:ext cx="828675" cy="457200"/>
          </a:xfrm>
          <a:prstGeom prst="rect">
            <a:avLst/>
          </a:prstGeom>
          <a:noFill/>
        </p:spPr>
      </p:pic>
      <p:pic>
        <p:nvPicPr>
          <p:cNvPr id="2057" name="Picture 9" descr="A0VSfon53IzGo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836738"/>
            <a:ext cx="419100" cy="1038225"/>
          </a:xfrm>
          <a:prstGeom prst="rect">
            <a:avLst/>
          </a:prstGeom>
          <a:noFill/>
        </p:spPr>
      </p:pic>
      <p:pic>
        <p:nvPicPr>
          <p:cNvPr id="2058" name="Picture 10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24075"/>
            <a:ext cx="581025" cy="1181100"/>
          </a:xfrm>
          <a:prstGeom prst="rect">
            <a:avLst/>
          </a:prstGeom>
          <a:noFill/>
        </p:spPr>
      </p:pic>
      <p:pic>
        <p:nvPicPr>
          <p:cNvPr id="2059" name="Picture 11" descr="A0VSfon58Gingem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508625"/>
            <a:ext cx="295275" cy="314325"/>
          </a:xfrm>
          <a:prstGeom prst="rect">
            <a:avLst/>
          </a:prstGeom>
          <a:noFill/>
        </p:spPr>
      </p:pic>
      <p:pic>
        <p:nvPicPr>
          <p:cNvPr id="2060" name="Picture 12" descr="A0VSfon53IzGo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628900"/>
            <a:ext cx="180975" cy="276225"/>
          </a:xfrm>
          <a:prstGeom prst="rect">
            <a:avLst/>
          </a:prstGeom>
          <a:noFill/>
        </p:spPr>
      </p:pic>
      <p:pic>
        <p:nvPicPr>
          <p:cNvPr id="2061" name="Picture 13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924175"/>
            <a:ext cx="581025" cy="1181100"/>
          </a:xfrm>
          <a:prstGeom prst="rect">
            <a:avLst/>
          </a:prstGeom>
          <a:noFill/>
        </p:spPr>
      </p:pic>
      <p:pic>
        <p:nvPicPr>
          <p:cNvPr id="2063" name="Picture 15" descr="A0VSfon51Smerch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2100" y="1484784"/>
            <a:ext cx="3771900" cy="648072"/>
          </a:xfrm>
          <a:prstGeom prst="rect">
            <a:avLst/>
          </a:prstGeom>
          <a:noFill/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1115616" y="188640"/>
            <a:ext cx="6731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Путешествие в страну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ИНФОРМАТИКИ 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6699"/>
                  </a:gs>
                  <a:gs pos="100000">
                    <a:srgbClr val="FFFFC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8244408" y="4869160"/>
            <a:ext cx="360363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2089" name="Picture 41" descr="A0VSfon59Riva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3140968"/>
            <a:ext cx="4886325" cy="2181225"/>
          </a:xfrm>
          <a:prstGeom prst="rect">
            <a:avLst/>
          </a:prstGeom>
          <a:noFill/>
        </p:spPr>
      </p:pic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3132138" y="1773238"/>
            <a:ext cx="215900" cy="2159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6660232" y="2348880"/>
            <a:ext cx="1440160" cy="1152128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6732240" y="4509120"/>
            <a:ext cx="2665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ПРИВЕТСТВИЕ!!!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084168" y="1916832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ИНФОСЛОВО</a:t>
            </a:r>
            <a:endParaRPr lang="ru-RU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0" name="Rectangle 58"/>
          <p:cNvSpPr>
            <a:spLocks noGrp="1" noChangeArrowheads="1"/>
          </p:cNvSpPr>
          <p:nvPr>
            <p:ph type="title"/>
          </p:nvPr>
        </p:nvSpPr>
        <p:spPr>
          <a:xfrm>
            <a:off x="142844" y="500042"/>
            <a:ext cx="5051425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Город</a:t>
            </a:r>
            <a:br>
              <a:rPr lang="ru-RU" sz="3600" b="1" dirty="0" smtClean="0"/>
            </a:br>
            <a:r>
              <a:rPr lang="ru-RU" sz="3600" b="1" dirty="0" smtClean="0"/>
              <a:t>«ИНФОСЛОВО»</a:t>
            </a:r>
            <a:endParaRPr lang="ru-RU" sz="3600" b="1" dirty="0"/>
          </a:p>
        </p:txBody>
      </p:sp>
      <p:sp>
        <p:nvSpPr>
          <p:cNvPr id="13371" name="AutoShape 59"/>
          <p:cNvSpPr>
            <a:spLocks noChangeArrowheads="1"/>
          </p:cNvSpPr>
          <p:nvPr/>
        </p:nvSpPr>
        <p:spPr bwMode="auto">
          <a:xfrm>
            <a:off x="323528" y="188640"/>
            <a:ext cx="1080120" cy="100811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468313" y="40767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1B5F2D"/>
                </a:solidFill>
                <a:latin typeface="Comic Sans MS" pitchFamily="66" charset="0"/>
              </a:rPr>
              <a:t>Задание</a:t>
            </a:r>
            <a:r>
              <a:rPr lang="ru-RU" sz="3600" b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258888" y="3213100"/>
            <a:ext cx="8101012" cy="360363"/>
            <a:chOff x="657" y="2387"/>
            <a:chExt cx="5103" cy="272"/>
          </a:xfrm>
        </p:grpSpPr>
        <p:sp>
          <p:nvSpPr>
            <p:cNvPr id="13374" name="AutoShape 62"/>
            <p:cNvSpPr>
              <a:spLocks noChangeArrowheads="1"/>
            </p:cNvSpPr>
            <p:nvPr/>
          </p:nvSpPr>
          <p:spPr bwMode="auto">
            <a:xfrm flipH="1">
              <a:off x="657" y="2387"/>
              <a:ext cx="409" cy="272"/>
            </a:xfrm>
            <a:prstGeom prst="flowChartDelay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5" name="AutoShape 63"/>
            <p:cNvSpPr>
              <a:spLocks noChangeArrowheads="1"/>
            </p:cNvSpPr>
            <p:nvPr/>
          </p:nvSpPr>
          <p:spPr bwMode="auto">
            <a:xfrm>
              <a:off x="975" y="2387"/>
              <a:ext cx="4785" cy="2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78" name="Rectangle 66"/>
          <p:cNvSpPr>
            <a:spLocks noChangeArrowheads="1"/>
          </p:cNvSpPr>
          <p:nvPr/>
        </p:nvSpPr>
        <p:spPr bwMode="auto">
          <a:xfrm>
            <a:off x="395288" y="4957673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dirty="0" smtClean="0"/>
              <a:t>Записать слова, связанные с информатикой</a:t>
            </a:r>
            <a:endParaRPr lang="ru-RU" b="1" dirty="0"/>
          </a:p>
        </p:txBody>
      </p:sp>
      <p:grpSp>
        <p:nvGrpSpPr>
          <p:cNvPr id="33" name="Group 45"/>
          <p:cNvGrpSpPr>
            <a:grpSpLocks/>
          </p:cNvGrpSpPr>
          <p:nvPr/>
        </p:nvGrpSpPr>
        <p:grpSpPr bwMode="auto">
          <a:xfrm>
            <a:off x="4716016" y="332656"/>
            <a:ext cx="3995936" cy="2852936"/>
            <a:chOff x="204" y="663"/>
            <a:chExt cx="5443" cy="3588"/>
          </a:xfrm>
        </p:grpSpPr>
        <p:pic>
          <p:nvPicPr>
            <p:cNvPr id="34" name="Picture 16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663"/>
              <a:ext cx="5443" cy="3588"/>
            </a:xfrm>
            <a:prstGeom prst="rect">
              <a:avLst/>
            </a:prstGeom>
            <a:noFill/>
          </p:spPr>
        </p:pic>
        <p:sp>
          <p:nvSpPr>
            <p:cNvPr id="35" name="Text Box 44"/>
            <p:cNvSpPr txBox="1">
              <a:spLocks noChangeArrowheads="1"/>
            </p:cNvSpPr>
            <p:nvPr/>
          </p:nvSpPr>
          <p:spPr bwMode="auto">
            <a:xfrm>
              <a:off x="204" y="4020"/>
              <a:ext cx="281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2"/>
                  </a:solidFill>
                  <a:cs typeface="Arial" charset="0"/>
                </a:rPr>
                <a:t> </a:t>
              </a:r>
              <a:endParaRPr lang="en-US" dirty="0">
                <a:solidFill>
                  <a:schemeClr val="bg2"/>
                </a:solidFill>
                <a:cs typeface="Arial" charset="0"/>
              </a:endParaRPr>
            </a:p>
          </p:txBody>
        </p:sp>
      </p:grpSp>
      <p:pic>
        <p:nvPicPr>
          <p:cNvPr id="36" name="Picture 16" descr="MMj0303498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2879725" cy="1833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0" y="908050"/>
            <a:ext cx="9144000" cy="5949950"/>
            <a:chOff x="204" y="663"/>
            <a:chExt cx="5443" cy="3588"/>
          </a:xfrm>
        </p:grpSpPr>
        <p:pic>
          <p:nvPicPr>
            <p:cNvPr id="2064" name="Picture 16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663"/>
              <a:ext cx="5443" cy="3588"/>
            </a:xfrm>
            <a:prstGeom prst="rect">
              <a:avLst/>
            </a:prstGeom>
            <a:noFill/>
          </p:spPr>
        </p:pic>
        <p:sp>
          <p:nvSpPr>
            <p:cNvPr id="2092" name="Text Box 44"/>
            <p:cNvSpPr txBox="1">
              <a:spLocks noChangeArrowheads="1"/>
            </p:cNvSpPr>
            <p:nvPr/>
          </p:nvSpPr>
          <p:spPr bwMode="auto">
            <a:xfrm>
              <a:off x="204" y="4020"/>
              <a:ext cx="281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2"/>
                  </a:solidFill>
                  <a:cs typeface="Arial" charset="0"/>
                </a:rPr>
                <a:t> </a:t>
              </a:r>
              <a:endParaRPr lang="en-US" dirty="0">
                <a:solidFill>
                  <a:schemeClr val="bg2"/>
                </a:solidFill>
                <a:cs typeface="Arial" charset="0"/>
              </a:endParaRPr>
            </a:p>
          </p:txBody>
        </p:sp>
      </p:grpSp>
      <p:pic>
        <p:nvPicPr>
          <p:cNvPr id="2055" name="Picture 7" descr="A0VSfon57Rozovay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652963"/>
            <a:ext cx="828675" cy="457200"/>
          </a:xfrm>
          <a:prstGeom prst="rect">
            <a:avLst/>
          </a:prstGeom>
          <a:noFill/>
        </p:spPr>
      </p:pic>
      <p:pic>
        <p:nvPicPr>
          <p:cNvPr id="2057" name="Picture 9" descr="A0VSfon53IzGo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836738"/>
            <a:ext cx="419100" cy="1038225"/>
          </a:xfrm>
          <a:prstGeom prst="rect">
            <a:avLst/>
          </a:prstGeom>
          <a:noFill/>
        </p:spPr>
      </p:pic>
      <p:pic>
        <p:nvPicPr>
          <p:cNvPr id="2058" name="Picture 10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24075"/>
            <a:ext cx="581025" cy="1181100"/>
          </a:xfrm>
          <a:prstGeom prst="rect">
            <a:avLst/>
          </a:prstGeom>
          <a:noFill/>
        </p:spPr>
      </p:pic>
      <p:pic>
        <p:nvPicPr>
          <p:cNvPr id="2059" name="Picture 11" descr="A0VSfon58Gingem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508625"/>
            <a:ext cx="295275" cy="314325"/>
          </a:xfrm>
          <a:prstGeom prst="rect">
            <a:avLst/>
          </a:prstGeom>
          <a:noFill/>
        </p:spPr>
      </p:pic>
      <p:pic>
        <p:nvPicPr>
          <p:cNvPr id="2060" name="Picture 12" descr="A0VSfon53IzGo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628900"/>
            <a:ext cx="180975" cy="276225"/>
          </a:xfrm>
          <a:prstGeom prst="rect">
            <a:avLst/>
          </a:prstGeom>
          <a:noFill/>
        </p:spPr>
      </p:pic>
      <p:pic>
        <p:nvPicPr>
          <p:cNvPr id="2061" name="Picture 13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924175"/>
            <a:ext cx="581025" cy="1181100"/>
          </a:xfrm>
          <a:prstGeom prst="rect">
            <a:avLst/>
          </a:prstGeom>
          <a:noFill/>
        </p:spPr>
      </p:pic>
      <p:pic>
        <p:nvPicPr>
          <p:cNvPr id="2063" name="Picture 15" descr="A0VSfon51Smerch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484784"/>
            <a:ext cx="3771900" cy="571500"/>
          </a:xfrm>
          <a:prstGeom prst="rect">
            <a:avLst/>
          </a:prstGeom>
          <a:noFill/>
        </p:spPr>
      </p:pic>
      <p:pic>
        <p:nvPicPr>
          <p:cNvPr id="206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0161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2268538" y="115888"/>
            <a:ext cx="6731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Путешествие в страну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ИНФОРМАТИКИ 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6699"/>
                  </a:gs>
                  <a:gs pos="100000">
                    <a:srgbClr val="FFFFC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5724128" y="2636912"/>
            <a:ext cx="1224136" cy="936104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8244408" y="4869160"/>
            <a:ext cx="360363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2089" name="Picture 41" descr="A0VSfon59Riv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3140968"/>
            <a:ext cx="4886325" cy="2181225"/>
          </a:xfrm>
          <a:prstGeom prst="rect">
            <a:avLst/>
          </a:prstGeom>
          <a:noFill/>
        </p:spPr>
      </p:pic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3132138" y="1773238"/>
            <a:ext cx="215900" cy="2159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7596336" y="3068960"/>
            <a:ext cx="504056" cy="432048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6732240" y="4509120"/>
            <a:ext cx="2665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ПРИВЕТСТВИЕ!!!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660232" y="2708920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ИНФОСЛОВО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5076056" y="2132856"/>
            <a:ext cx="2447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СТИХОГРАД</a:t>
            </a:r>
            <a:endParaRPr lang="ru-RU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0" name="Rectangle 58"/>
          <p:cNvSpPr>
            <a:spLocks noGrp="1" noChangeArrowheads="1"/>
          </p:cNvSpPr>
          <p:nvPr>
            <p:ph type="title"/>
          </p:nvPr>
        </p:nvSpPr>
        <p:spPr>
          <a:xfrm>
            <a:off x="1142976" y="1571612"/>
            <a:ext cx="4804016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900" b="1" dirty="0" smtClean="0"/>
              <a:t>«СТИХОГРАД»</a:t>
            </a:r>
            <a:endParaRPr lang="ru-RU" sz="4900" b="1" dirty="0"/>
          </a:p>
        </p:txBody>
      </p:sp>
      <p:sp>
        <p:nvSpPr>
          <p:cNvPr id="13371" name="AutoShape 59"/>
          <p:cNvSpPr>
            <a:spLocks noChangeArrowheads="1"/>
          </p:cNvSpPr>
          <p:nvPr/>
        </p:nvSpPr>
        <p:spPr bwMode="auto">
          <a:xfrm>
            <a:off x="323528" y="188640"/>
            <a:ext cx="1080120" cy="100811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39552" y="6309320"/>
            <a:ext cx="8101012" cy="360363"/>
            <a:chOff x="657" y="2387"/>
            <a:chExt cx="5103" cy="272"/>
          </a:xfrm>
        </p:grpSpPr>
        <p:sp>
          <p:nvSpPr>
            <p:cNvPr id="13374" name="AutoShape 62"/>
            <p:cNvSpPr>
              <a:spLocks noChangeArrowheads="1"/>
            </p:cNvSpPr>
            <p:nvPr/>
          </p:nvSpPr>
          <p:spPr bwMode="auto">
            <a:xfrm flipH="1">
              <a:off x="657" y="2387"/>
              <a:ext cx="409" cy="272"/>
            </a:xfrm>
            <a:prstGeom prst="flowChartDelay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5" name="AutoShape 63"/>
            <p:cNvSpPr>
              <a:spLocks noChangeArrowheads="1"/>
            </p:cNvSpPr>
            <p:nvPr/>
          </p:nvSpPr>
          <p:spPr bwMode="auto">
            <a:xfrm>
              <a:off x="975" y="2387"/>
              <a:ext cx="4785" cy="2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78" name="Rectangle 66"/>
          <p:cNvSpPr>
            <a:spLocks noChangeArrowheads="1"/>
          </p:cNvSpPr>
          <p:nvPr/>
        </p:nvSpPr>
        <p:spPr bwMode="auto">
          <a:xfrm>
            <a:off x="1331640" y="836712"/>
            <a:ext cx="60264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r>
              <a:rPr lang="ru-RU" sz="3600" b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pPr algn="ctr"/>
            <a:r>
              <a:rPr lang="ru-RU" sz="3600" dirty="0" smtClean="0"/>
              <a:t>закончите стихотворения </a:t>
            </a:r>
            <a:endParaRPr lang="ru-RU" dirty="0"/>
          </a:p>
        </p:txBody>
      </p:sp>
      <p:pic>
        <p:nvPicPr>
          <p:cNvPr id="13" name="Picture 64" descr="pic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2342281" cy="2492238"/>
          </a:xfrm>
          <a:prstGeom prst="rect">
            <a:avLst/>
          </a:prstGeom>
          <a:noFill/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683568" y="2060848"/>
            <a:ext cx="3184525" cy="3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3635896" y="1340768"/>
            <a:ext cx="2895600" cy="3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 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0" y="908050"/>
            <a:ext cx="9144000" cy="5949950"/>
            <a:chOff x="204" y="663"/>
            <a:chExt cx="5443" cy="3588"/>
          </a:xfrm>
        </p:grpSpPr>
        <p:pic>
          <p:nvPicPr>
            <p:cNvPr id="2064" name="Picture 16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663"/>
              <a:ext cx="5443" cy="3588"/>
            </a:xfrm>
            <a:prstGeom prst="rect">
              <a:avLst/>
            </a:prstGeom>
            <a:noFill/>
          </p:spPr>
        </p:pic>
        <p:sp>
          <p:nvSpPr>
            <p:cNvPr id="2092" name="Text Box 44"/>
            <p:cNvSpPr txBox="1">
              <a:spLocks noChangeArrowheads="1"/>
            </p:cNvSpPr>
            <p:nvPr/>
          </p:nvSpPr>
          <p:spPr bwMode="auto">
            <a:xfrm>
              <a:off x="204" y="4020"/>
              <a:ext cx="281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2"/>
                  </a:solidFill>
                  <a:cs typeface="Arial" charset="0"/>
                </a:rPr>
                <a:t> </a:t>
              </a:r>
              <a:endParaRPr lang="en-US" dirty="0">
                <a:solidFill>
                  <a:schemeClr val="bg2"/>
                </a:solidFill>
                <a:cs typeface="Arial" charset="0"/>
              </a:endParaRPr>
            </a:p>
          </p:txBody>
        </p:sp>
      </p:grpSp>
      <p:pic>
        <p:nvPicPr>
          <p:cNvPr id="2055" name="Picture 7" descr="A0VSfon57Rozovay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652963"/>
            <a:ext cx="828675" cy="457200"/>
          </a:xfrm>
          <a:prstGeom prst="rect">
            <a:avLst/>
          </a:prstGeom>
          <a:noFill/>
        </p:spPr>
      </p:pic>
      <p:pic>
        <p:nvPicPr>
          <p:cNvPr id="2057" name="Picture 9" descr="A0VSfon53IzGo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836738"/>
            <a:ext cx="419100" cy="1038225"/>
          </a:xfrm>
          <a:prstGeom prst="rect">
            <a:avLst/>
          </a:prstGeom>
          <a:noFill/>
        </p:spPr>
      </p:pic>
      <p:pic>
        <p:nvPicPr>
          <p:cNvPr id="2058" name="Picture 10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24075"/>
            <a:ext cx="581025" cy="1181100"/>
          </a:xfrm>
          <a:prstGeom prst="rect">
            <a:avLst/>
          </a:prstGeom>
          <a:noFill/>
        </p:spPr>
      </p:pic>
      <p:pic>
        <p:nvPicPr>
          <p:cNvPr id="2059" name="Picture 11" descr="A0VSfon58Gingem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508625"/>
            <a:ext cx="295275" cy="314325"/>
          </a:xfrm>
          <a:prstGeom prst="rect">
            <a:avLst/>
          </a:prstGeom>
          <a:noFill/>
        </p:spPr>
      </p:pic>
      <p:pic>
        <p:nvPicPr>
          <p:cNvPr id="2060" name="Picture 12" descr="A0VSfon53IzGo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628900"/>
            <a:ext cx="180975" cy="276225"/>
          </a:xfrm>
          <a:prstGeom prst="rect">
            <a:avLst/>
          </a:prstGeom>
          <a:noFill/>
        </p:spPr>
      </p:pic>
      <p:pic>
        <p:nvPicPr>
          <p:cNvPr id="2061" name="Picture 13" descr="A0VSfon56FioletStrana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924175"/>
            <a:ext cx="581025" cy="1181100"/>
          </a:xfrm>
          <a:prstGeom prst="rect">
            <a:avLst/>
          </a:prstGeom>
          <a:noFill/>
        </p:spPr>
      </p:pic>
      <p:pic>
        <p:nvPicPr>
          <p:cNvPr id="2063" name="Picture 15" descr="A0VSfon51Smerch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484784"/>
            <a:ext cx="3771900" cy="571500"/>
          </a:xfrm>
          <a:prstGeom prst="rect">
            <a:avLst/>
          </a:prstGeom>
          <a:noFill/>
        </p:spPr>
      </p:pic>
      <p:pic>
        <p:nvPicPr>
          <p:cNvPr id="206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0161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2268538" y="115888"/>
            <a:ext cx="6731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Путешествие в страну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6699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ИНФОРМАТИКИ 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6699"/>
                  </a:gs>
                  <a:gs pos="100000">
                    <a:srgbClr val="FFFFC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5940152" y="2636912"/>
            <a:ext cx="360362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203848" y="1844824"/>
            <a:ext cx="1152450" cy="1080120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8244408" y="4869160"/>
            <a:ext cx="360363" cy="35877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2089" name="Picture 41" descr="A0VSfon59Riv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3140968"/>
            <a:ext cx="4886325" cy="2181225"/>
          </a:xfrm>
          <a:prstGeom prst="rect">
            <a:avLst/>
          </a:prstGeom>
          <a:noFill/>
        </p:spPr>
      </p:pic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3132138" y="1773238"/>
            <a:ext cx="215900" cy="2159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7596336" y="3068960"/>
            <a:ext cx="504056" cy="432048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6732240" y="4509120"/>
            <a:ext cx="2665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ПРИВЕТСТВИЕ!!!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660232" y="2708920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ИНФОСЛОВО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860032" y="2204864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СТИХОГРАД</a:t>
            </a:r>
            <a:endParaRPr lang="ru-RU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2123728" y="119675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Горная цепь РЕБУСОВ</a:t>
            </a:r>
            <a:endParaRPr lang="ru-RU" sz="20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0" name="Rectangle 58"/>
          <p:cNvSpPr>
            <a:spLocks noGrp="1" noChangeArrowheads="1"/>
          </p:cNvSpPr>
          <p:nvPr>
            <p:ph type="title"/>
          </p:nvPr>
        </p:nvSpPr>
        <p:spPr>
          <a:xfrm>
            <a:off x="-252536" y="0"/>
            <a:ext cx="61206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400" b="1" dirty="0" smtClean="0"/>
              <a:t>горная цепь  </a:t>
            </a:r>
            <a:br>
              <a:rPr lang="ru-RU" sz="4400" b="1" dirty="0" smtClean="0"/>
            </a:br>
            <a:r>
              <a:rPr lang="ru-RU" sz="4400" b="1" dirty="0" smtClean="0"/>
              <a:t>«РЕБУСОВ»</a:t>
            </a:r>
            <a:endParaRPr lang="ru-RU" sz="4400" b="1" dirty="0"/>
          </a:p>
        </p:txBody>
      </p:sp>
      <p:sp>
        <p:nvSpPr>
          <p:cNvPr id="13371" name="AutoShape 59"/>
          <p:cNvSpPr>
            <a:spLocks noChangeArrowheads="1"/>
          </p:cNvSpPr>
          <p:nvPr/>
        </p:nvSpPr>
        <p:spPr bwMode="auto">
          <a:xfrm>
            <a:off x="323528" y="188640"/>
            <a:ext cx="1080120" cy="100811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11" name="Picture 66" descr="pic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428305" cy="2132856"/>
          </a:xfrm>
          <a:prstGeom prst="rect">
            <a:avLst/>
          </a:prstGeom>
          <a:noFill/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Рисунок 11" descr="C:\Users\расул\Desktop\открытый урок\8151716024653019164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1"/>
            <a:ext cx="47880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reb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58449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расул\Desktop\открытый урок\1960487230592226033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7"/>
            <a:ext cx="62646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расул\Desktop\открытый урок\8355026672103464207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01208"/>
            <a:ext cx="6264696" cy="133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207</TotalTime>
  <Words>271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Внимание! Внимание! Внимание!  Приглашаем всех мальчишек и девчонок в веселое путешествие       по стране  "Информатики".         Не забудьте взять с собой быстроту мысли, находчивость,         смекалку, сообразительность.      Тем, кто учит информатику,  Тем, кто учит информатике,  Тем, кто любит информатику,  Тем, кто еще не знает,  Что может любить информатику,  Посвящается наша игра.   </vt:lpstr>
      <vt:lpstr>Приветствие команд</vt:lpstr>
      <vt:lpstr>Слайд 4</vt:lpstr>
      <vt:lpstr>Город «ИНФОСЛОВО»</vt:lpstr>
      <vt:lpstr>Слайд 6</vt:lpstr>
      <vt:lpstr> «СТИХОГРАД»</vt:lpstr>
      <vt:lpstr>Слайд 8</vt:lpstr>
      <vt:lpstr> горная цепь   «РЕБУСОВ»</vt:lpstr>
      <vt:lpstr>Слайд 10</vt:lpstr>
      <vt:lpstr>Слайд 11</vt:lpstr>
      <vt:lpstr>Гора КРОССВОРД</vt:lpstr>
      <vt:lpstr> </vt:lpstr>
      <vt:lpstr>Слайд 14</vt:lpstr>
      <vt:lpstr> Фабрика ОТКРЫТОК</vt:lpstr>
      <vt:lpstr>«Последнее задание»</vt:lpstr>
      <vt:lpstr> 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расул</dc:creator>
  <cp:lastModifiedBy>M()n$teR</cp:lastModifiedBy>
  <cp:revision>22</cp:revision>
  <dcterms:created xsi:type="dcterms:W3CDTF">2010-11-28T12:56:55Z</dcterms:created>
  <dcterms:modified xsi:type="dcterms:W3CDTF">2013-02-18T14:30:08Z</dcterms:modified>
</cp:coreProperties>
</file>