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6" r:id="rId3"/>
    <p:sldId id="287" r:id="rId4"/>
    <p:sldId id="285" r:id="rId5"/>
    <p:sldId id="298" r:id="rId6"/>
    <p:sldId id="289" r:id="rId7"/>
    <p:sldId id="290" r:id="rId8"/>
    <p:sldId id="291" r:id="rId9"/>
    <p:sldId id="257" r:id="rId10"/>
    <p:sldId id="258" r:id="rId11"/>
    <p:sldId id="261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82" r:id="rId22"/>
    <p:sldId id="292" r:id="rId23"/>
    <p:sldId id="293" r:id="rId24"/>
    <p:sldId id="294" r:id="rId25"/>
    <p:sldId id="296" r:id="rId26"/>
    <p:sldId id="297" r:id="rId27"/>
    <p:sldId id="279" r:id="rId28"/>
    <p:sldId id="295" r:id="rId29"/>
    <p:sldId id="299" r:id="rId30"/>
    <p:sldId id="30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5337-0081-4B16-9176-4EF7F0C9B46C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5F1E7-FAB1-499C-BD0A-44C6AA0141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9001156" cy="49292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Государственное бюджетное образовательное учреждение Республики Хакасия</a:t>
            </a:r>
            <a:br>
              <a:rPr lang="ru-RU" sz="2000" b="1" dirty="0" smtClean="0"/>
            </a:br>
            <a:r>
              <a:rPr lang="ru-RU" sz="2000" b="1" dirty="0" smtClean="0"/>
              <a:t>среднего профессионального образования</a:t>
            </a:r>
            <a:br>
              <a:rPr lang="ru-RU" sz="2000" b="1" dirty="0" smtClean="0"/>
            </a:br>
            <a:r>
              <a:rPr lang="ru-RU" sz="2000" b="1" dirty="0" smtClean="0"/>
              <a:t>Хакасский колледж профессиональных технологий, экономики и сервиса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Методическая разработка урока производственного обучения</a:t>
            </a:r>
            <a:br>
              <a:rPr lang="ru-RU" sz="2000" b="1" dirty="0" smtClean="0"/>
            </a:br>
            <a:r>
              <a:rPr lang="ru-RU" sz="2000" b="1" dirty="0" smtClean="0"/>
              <a:t>ПМ.04 Интерьерное озеленение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Профессия </a:t>
            </a:r>
            <a:r>
              <a:rPr lang="ru-RU" sz="2000" b="1" dirty="0" smtClean="0"/>
              <a:t>250109.01 </a:t>
            </a:r>
            <a:r>
              <a:rPr lang="ru-RU" sz="2000" b="1" dirty="0" smtClean="0"/>
              <a:t>Мастер </a:t>
            </a:r>
            <a:r>
              <a:rPr lang="ru-RU" sz="2000" b="1" dirty="0" smtClean="0"/>
              <a:t>садово-паркового </a:t>
            </a:r>
            <a:r>
              <a:rPr lang="ru-RU" sz="2000" b="1" dirty="0" smtClean="0"/>
              <a:t>и ландшафтного строительства</a:t>
            </a:r>
            <a:br>
              <a:rPr lang="ru-RU" sz="2000" b="1" dirty="0" smtClean="0"/>
            </a:br>
            <a:r>
              <a:rPr lang="ru-RU" sz="2000" b="1" dirty="0" smtClean="0"/>
              <a:t>Аранжировка цветочной композиции из живых цветов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4643446"/>
            <a:ext cx="354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Разработчик: Мастер </a:t>
            </a:r>
            <a:r>
              <a:rPr lang="ru-RU" b="1" dirty="0" err="1" smtClean="0"/>
              <a:t>п</a:t>
            </a:r>
            <a:r>
              <a:rPr lang="ru-RU" b="1" dirty="0" smtClean="0"/>
              <a:t>/о </a:t>
            </a:r>
            <a:r>
              <a:rPr lang="ru-RU" b="1" dirty="0" err="1" smtClean="0"/>
              <a:t>Чичинина</a:t>
            </a:r>
            <a:r>
              <a:rPr lang="ru-RU" b="1" dirty="0" smtClean="0"/>
              <a:t> О.В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6000768"/>
            <a:ext cx="179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Абакан 2013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Линейно – массивный стиль</a:t>
            </a:r>
            <a:endParaRPr lang="ru-RU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87172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576683" y="1714488"/>
            <a:ext cx="413169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9904" y="1857364"/>
            <a:ext cx="346656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857364"/>
            <a:ext cx="4143404" cy="34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0430" y="428604"/>
            <a:ext cx="3474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Геометрия смешанного стиля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Правила составления композиции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/>
              <a:t>Цветочная аранжировка – основана на общих принципах изобразительного искусства и предусматривает знания об основных закономерностях жизни растений.</a:t>
            </a:r>
          </a:p>
          <a:p>
            <a:pPr>
              <a:buNone/>
            </a:pPr>
            <a:r>
              <a:rPr lang="ru-RU" sz="7200" b="1" dirty="0" smtClean="0"/>
              <a:t>      Композиция – это строение, расположение  и соотношение составных частей любого произведения искусства, например, группировка растений в </a:t>
            </a:r>
            <a:r>
              <a:rPr lang="ru-RU" sz="7200" dirty="0" smtClean="0"/>
              <a:t>вазе.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7200" b="1" dirty="0" smtClean="0"/>
              <a:t>      Форма композиции – основа аранжировки.</a:t>
            </a:r>
            <a:br>
              <a:rPr lang="ru-RU" sz="7200" b="1" dirty="0" smtClean="0"/>
            </a:br>
            <a:endParaRPr lang="ru-RU" sz="7200" b="1" dirty="0" smtClean="0"/>
          </a:p>
          <a:p>
            <a:pPr>
              <a:buNone/>
            </a:pPr>
            <a:r>
              <a:rPr lang="ru-RU" sz="7200" b="1" dirty="0" smtClean="0"/>
              <a:t>.     Традиционные формы флористического дизайна напоминают уроки геометрии: здесь встречаются равносторонние и разносторонние треугольники, шары, вертикальные и горизонтальные; изогнутые и серповидные линии.</a:t>
            </a:r>
            <a:br>
              <a:rPr lang="ru-RU" sz="7200" b="1" dirty="0" smtClean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 smtClean="0"/>
              <a:t>Форму композиции определяют ее назначением, характером цветов, формой вазы и замыслом аранжировщика.</a:t>
            </a:r>
            <a:br>
              <a:rPr lang="ru-RU" sz="7200" b="1" dirty="0" smtClean="0"/>
            </a:br>
            <a:endParaRPr lang="ru-RU" sz="7200" b="1" dirty="0" smtClean="0"/>
          </a:p>
          <a:p>
            <a:r>
              <a:rPr lang="ru-RU" sz="7200" b="1" dirty="0" smtClean="0"/>
              <a:t>В аранжировке важна соразмерность – определенное соотношение частей между собой и целым. Такие соразмерности называются пропорциями. С древних времен основой пропорции считается «Золотое сечение»</a:t>
            </a:r>
            <a:br>
              <a:rPr lang="ru-RU" sz="7200" b="1" dirty="0" smtClean="0"/>
            </a:br>
            <a:endParaRPr lang="ru-RU" sz="7200" b="1" dirty="0" smtClean="0"/>
          </a:p>
          <a:p>
            <a:pPr>
              <a:buNone/>
            </a:pP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Важным принципом является – объемность, высота, ширина и глубина.</a:t>
            </a:r>
            <a:br>
              <a:rPr lang="ru-RU" sz="1800" b="1" dirty="0" smtClean="0"/>
            </a:br>
            <a:endParaRPr lang="ru-RU" sz="1800" b="1" dirty="0" smtClean="0"/>
          </a:p>
          <a:p>
            <a:r>
              <a:rPr lang="ru-RU" sz="1800" b="1" dirty="0" smtClean="0"/>
              <a:t>Одно из выразительных важнейших средств в искусстве – цвет. Для определения гармоничности сочетания разных красок применяют калориметрический круг.</a:t>
            </a:r>
            <a:br>
              <a:rPr lang="ru-RU" sz="1800" b="1" dirty="0" smtClean="0"/>
            </a:br>
            <a:endParaRPr lang="ru-RU" sz="1800" b="1" dirty="0" smtClean="0"/>
          </a:p>
          <a:p>
            <a:r>
              <a:rPr lang="ru-RU" sz="1800" b="1" dirty="0" smtClean="0"/>
              <a:t>Также можно – подкрашивать сухоцветы. Для этого используют органические красители, чернила и растворы солей.</a:t>
            </a:r>
            <a:br>
              <a:rPr lang="ru-RU" sz="1800" b="1" dirty="0" smtClean="0"/>
            </a:br>
            <a:endParaRPr lang="ru-RU" sz="1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Линии в букете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39552" y="1628800"/>
            <a:ext cx="3939540" cy="325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860032" y="1556792"/>
            <a:ext cx="37947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5"/>
            <a:ext cx="3286148" cy="360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428868"/>
            <a:ext cx="3528392" cy="28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428604"/>
            <a:ext cx="728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Схема цветочных композиций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Геометрия цветочных композиций</a:t>
            </a:r>
            <a:endParaRPr lang="ru-RU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032448" cy="359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95475"/>
            <a:ext cx="3816424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Материалы и оборудование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- растительный материал;</a:t>
            </a:r>
          </a:p>
          <a:p>
            <a:pPr>
              <a:buNone/>
            </a:pPr>
            <a:r>
              <a:rPr lang="ru-RU" sz="1800" dirty="0" smtClean="0"/>
              <a:t>- крепеж;</a:t>
            </a:r>
          </a:p>
          <a:p>
            <a:pPr>
              <a:buNone/>
            </a:pPr>
            <a:r>
              <a:rPr lang="ru-RU" sz="1800" dirty="0" smtClean="0"/>
              <a:t>- инвентарь;</a:t>
            </a:r>
          </a:p>
          <a:p>
            <a:pPr>
              <a:buNone/>
            </a:pPr>
            <a:r>
              <a:rPr lang="ru-RU" sz="1800" dirty="0" smtClean="0"/>
              <a:t>- сосуд; ,</a:t>
            </a:r>
          </a:p>
          <a:p>
            <a:pPr>
              <a:buNone/>
            </a:pPr>
            <a:r>
              <a:rPr lang="ru-RU" sz="1800" dirty="0" smtClean="0"/>
              <a:t>- подставка;</a:t>
            </a:r>
          </a:p>
          <a:p>
            <a:pPr>
              <a:buNone/>
            </a:pPr>
            <a:r>
              <a:rPr lang="ru-RU" sz="1800" dirty="0" smtClean="0"/>
              <a:t>- подиум;</a:t>
            </a:r>
          </a:p>
          <a:p>
            <a:pPr>
              <a:buNone/>
            </a:pPr>
            <a:r>
              <a:rPr lang="ru-RU" sz="1800" dirty="0" smtClean="0"/>
              <a:t>- аксессуар.</a:t>
            </a:r>
          </a:p>
          <a:p>
            <a:pPr>
              <a:buNone/>
            </a:pPr>
            <a:r>
              <a:rPr lang="ru-RU" sz="1800" dirty="0" smtClean="0"/>
              <a:t>- Основой цветочной композиции является растительный материал.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Растительный материал делится на три основные группы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200" b="1" i="1" dirty="0" smtClean="0"/>
              <a:t>- линейный растительный материал</a:t>
            </a:r>
          </a:p>
          <a:p>
            <a:pPr>
              <a:buNone/>
            </a:pPr>
            <a:r>
              <a:rPr lang="ru-RU" sz="2200" i="1" dirty="0" smtClean="0"/>
              <a:t> (относятся стебли высоких трав, крупные листья, которые используют для формирования структуры, или скелета, композиции.)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- основной растительный материал</a:t>
            </a:r>
          </a:p>
          <a:p>
            <a:pPr>
              <a:buNone/>
            </a:pPr>
            <a:r>
              <a:rPr lang="ru-RU" sz="2200" dirty="0" smtClean="0"/>
              <a:t>(</a:t>
            </a:r>
            <a:r>
              <a:rPr lang="ru-RU" sz="2200" i="1" dirty="0" smtClean="0"/>
              <a:t>его составляют крупные цветы или соцветия более мелких, но также эффективных цветков; иногда в качестве доминанты используют яркие листья. Этот растительный материал образует зрительный центр или центры интереса.)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- растительный материал-наполнитель</a:t>
            </a:r>
          </a:p>
          <a:p>
            <a:pPr>
              <a:buNone/>
            </a:pPr>
            <a:r>
              <a:rPr lang="ru-RU" sz="2200" dirty="0" smtClean="0"/>
              <a:t> (</a:t>
            </a:r>
            <a:r>
              <a:rPr lang="ru-RU" sz="2200" i="1" dirty="0" smtClean="0"/>
              <a:t>составляют некрупные цветы или разные листья, которыми прикрывают крепеж и края сосудов и которые, кроме этого, вносят разнообразие в облик и цветовую гамму композиции и заполняют пустоты.)</a:t>
            </a:r>
            <a:endParaRPr lang="ru-RU" sz="2200" dirty="0" smtClean="0"/>
          </a:p>
          <a:p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357430"/>
            <a:ext cx="8215370" cy="400052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/>
              <a:t>1. Прежде всего решите, в каком стиле будете выполнять композицию и определите ее примерные размеры - от этого зависит выбор сосуда и растительного материала.</a:t>
            </a:r>
          </a:p>
          <a:p>
            <a:pPr lvl="0">
              <a:buNone/>
            </a:pPr>
            <a:r>
              <a:rPr lang="ru-RU" sz="1800" dirty="0" smtClean="0"/>
              <a:t>2. Тщательно выбирайте сосуд - убедитесь, что он не протекает, если будете</a:t>
            </a:r>
            <a:br>
              <a:rPr lang="ru-RU" sz="1800" dirty="0" smtClean="0"/>
            </a:br>
            <a:r>
              <a:rPr lang="ru-RU" sz="1800" dirty="0" smtClean="0"/>
              <a:t>составлять композицию из живых цветов.</a:t>
            </a:r>
          </a:p>
          <a:p>
            <a:pPr lvl="0">
              <a:buNone/>
            </a:pPr>
            <a:r>
              <a:rPr lang="ru-RU" sz="1800" dirty="0" smtClean="0"/>
              <a:t>3. Тщательно выбирайте растения. Вам потребуется формообразующий материал и основной растительный материал. Для массивных или линейно – массивных композиций нужен также материал наполнитель.</a:t>
            </a:r>
          </a:p>
          <a:p>
            <a:pPr lvl="0">
              <a:buNone/>
            </a:pPr>
            <a:r>
              <a:rPr lang="ru-RU" sz="1800" dirty="0" smtClean="0"/>
              <a:t>4. Сначала из линейного материала выполняют каркас композиции, затем постепенно добавляют основной материал. В последнюю очередь размещают второстепенный материал, с помощью которого создают плавные переходы, придают композиции завершенность и маскируют крепление.</a:t>
            </a:r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500042"/>
          <a:ext cx="8429684" cy="131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16963"/>
                <a:gridCol w="3612721"/>
              </a:tblGrid>
              <a:tr h="1000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Показ и рассказ приемов технологической последовательности составления композиции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Озвучивание техники безопасности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с данными инструментами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142852"/>
            <a:ext cx="663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 Показ трудовых приемов мастером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1928802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Инструкционная карта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ПМ.04 Интерьерное озеленение.</a:t>
            </a:r>
          </a:p>
          <a:p>
            <a:pPr>
              <a:buNone/>
            </a:pPr>
            <a:r>
              <a:rPr lang="ru-RU" sz="1800" b="1" dirty="0" smtClean="0"/>
              <a:t>Тема урока </a:t>
            </a:r>
            <a:r>
              <a:rPr lang="ru-RU" sz="1800" b="1" dirty="0" err="1" smtClean="0"/>
              <a:t>п</a:t>
            </a:r>
            <a:r>
              <a:rPr lang="ru-RU" sz="1800" b="1" dirty="0" smtClean="0"/>
              <a:t>/о: Аранжировка цветочной композиции из живых цветов</a:t>
            </a:r>
          </a:p>
          <a:p>
            <a:pPr>
              <a:buNone/>
            </a:pPr>
            <a:r>
              <a:rPr lang="ru-RU" sz="1800" b="1" dirty="0" smtClean="0"/>
              <a:t>Тип урока: Урок по выполнению простых комплексных работ</a:t>
            </a:r>
          </a:p>
          <a:p>
            <a:pPr>
              <a:buNone/>
            </a:pPr>
            <a:r>
              <a:rPr lang="ru-RU" sz="1800" b="1" dirty="0" smtClean="0"/>
              <a:t>Цель урока: Совершенствование и закрепление профессиональных умений по организации цветочной композиции на оазисе.</a:t>
            </a:r>
          </a:p>
          <a:p>
            <a:pPr>
              <a:buNone/>
            </a:pPr>
            <a:r>
              <a:rPr lang="ru-RU" sz="1800" b="1" dirty="0" smtClean="0"/>
              <a:t>К концу урока обучающиеся будут:</a:t>
            </a:r>
          </a:p>
          <a:p>
            <a:pPr>
              <a:buNone/>
            </a:pPr>
            <a:endParaRPr lang="ru-RU" sz="1800" b="1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2357430"/>
          <a:ext cx="8143932" cy="21791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71966"/>
                <a:gridCol w="4071966"/>
              </a:tblGrid>
              <a:tr h="329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Уметь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Знать</a:t>
                      </a:r>
                      <a:endParaRPr lang="ru-RU" dirty="0"/>
                    </a:p>
                  </a:txBody>
                  <a:tcPr/>
                </a:tc>
              </a:tr>
              <a:tr h="1813427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b="1" dirty="0" smtClean="0"/>
                        <a:t> использовать специализированное оборудование и инструменты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baseline="0" dirty="0" smtClean="0"/>
                        <a:t> создавать композиции из живых растений в интерьере.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b="1" dirty="0" smtClean="0"/>
                        <a:t> инструменты, приспособления, почвенные смеси и материалы для декорирования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dirty="0" smtClean="0"/>
                        <a:t> основы</a:t>
                      </a:r>
                      <a:r>
                        <a:rPr lang="ru-RU" b="1" baseline="0" dirty="0" smtClean="0"/>
                        <a:t> композиции и </a:t>
                      </a:r>
                      <a:r>
                        <a:rPr lang="ru-RU" b="1" baseline="0" dirty="0" err="1" smtClean="0"/>
                        <a:t>цветоведения</a:t>
                      </a:r>
                      <a:r>
                        <a:rPr lang="ru-RU" b="1" baseline="0" dirty="0" smtClean="0"/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baseline="0" dirty="0" smtClean="0"/>
                        <a:t> технику безопасности при выполнении работ.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96" y="4714884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Задачи:</a:t>
            </a:r>
          </a:p>
          <a:p>
            <a:pPr>
              <a:buFontTx/>
              <a:buChar char="-"/>
            </a:pPr>
            <a:r>
              <a:rPr lang="ru-RU" b="1" dirty="0" smtClean="0"/>
              <a:t> Формировать этические нормы в отношениях человека к природе, любви к своей профессии.</a:t>
            </a:r>
          </a:p>
          <a:p>
            <a:pPr>
              <a:buFontTx/>
              <a:buChar char="-"/>
            </a:pPr>
            <a:r>
              <a:rPr lang="ru-RU" b="1" dirty="0" smtClean="0"/>
              <a:t>Содействовать развитию творческого мышления, памяти, через применение дидактического материала.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82296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/>
              <a:t>5. В треугольных и веерных композициях стебли закрепляют таким образом, чтобы</a:t>
            </a:r>
            <a:br>
              <a:rPr lang="ru-RU" sz="1800" dirty="0" smtClean="0"/>
            </a:br>
            <a:r>
              <a:rPr lang="ru-RU" sz="1800" dirty="0" smtClean="0"/>
              <a:t>казалось, будто они выходят из одной точки внутри крепления. В композициях,</a:t>
            </a:r>
            <a:br>
              <a:rPr lang="ru-RU" sz="1800" dirty="0" smtClean="0"/>
            </a:br>
            <a:r>
              <a:rPr lang="ru-RU" sz="1800" dirty="0" smtClean="0"/>
              <a:t>имеющих форму полумесяца, линейный материал должен как бы проходить сквозь</a:t>
            </a:r>
            <a:br>
              <a:rPr lang="ru-RU" sz="1800" dirty="0" smtClean="0"/>
            </a:br>
            <a:r>
              <a:rPr lang="ru-RU" sz="1800" dirty="0" smtClean="0"/>
              <a:t>крепления.</a:t>
            </a:r>
          </a:p>
          <a:p>
            <a:pPr lvl="0">
              <a:buNone/>
            </a:pPr>
            <a:r>
              <a:rPr lang="ru-RU" sz="1800" dirty="0" smtClean="0"/>
              <a:t>6. Избегайте монотонности и однообразия. Стебли должны иметь разную длину, цветы</a:t>
            </a:r>
            <a:br>
              <a:rPr lang="ru-RU" sz="1800" dirty="0" smtClean="0"/>
            </a:br>
            <a:r>
              <a:rPr lang="ru-RU" sz="1800" dirty="0" smtClean="0"/>
              <a:t>с более темной окраской следует заглубить, не все цветы должны смотреть вперед.</a:t>
            </a:r>
          </a:p>
          <a:p>
            <a:pPr lvl="0">
              <a:buNone/>
            </a:pPr>
            <a:r>
              <a:rPr lang="ru-RU" sz="1800" dirty="0" smtClean="0"/>
              <a:t>7. Иногда отходите и рассматривайте аранжировку с разных сторон.</a:t>
            </a:r>
          </a:p>
          <a:p>
            <a:r>
              <a:rPr lang="ru-RU" sz="1800" b="1" dirty="0" smtClean="0"/>
              <a:t>Этапы:</a:t>
            </a:r>
            <a:endParaRPr lang="ru-RU" sz="1800" dirty="0" smtClean="0"/>
          </a:p>
          <a:p>
            <a:pPr lvl="0"/>
            <a:r>
              <a:rPr lang="ru-RU" sz="1800" dirty="0" smtClean="0"/>
              <a:t>Выберите сосуд.</a:t>
            </a:r>
          </a:p>
          <a:p>
            <a:pPr lvl="0"/>
            <a:r>
              <a:rPr lang="ru-RU" sz="1800" dirty="0" smtClean="0"/>
              <a:t>Приготовьте флористическую губку.</a:t>
            </a:r>
          </a:p>
          <a:p>
            <a:pPr lvl="0"/>
            <a:r>
              <a:rPr lang="ru-RU" sz="1800" dirty="0" smtClean="0"/>
              <a:t>Приготовьте сосуд.</a:t>
            </a:r>
          </a:p>
          <a:p>
            <a:pPr lvl="0"/>
            <a:r>
              <a:rPr lang="ru-RU" sz="1800" dirty="0" smtClean="0"/>
              <a:t>Установите линейный материал.</a:t>
            </a:r>
          </a:p>
          <a:p>
            <a:pPr lvl="0"/>
            <a:r>
              <a:rPr lang="ru-RU" sz="1800" dirty="0" smtClean="0"/>
              <a:t>Установите основной материал.</a:t>
            </a:r>
          </a:p>
          <a:p>
            <a:r>
              <a:rPr lang="ru-RU" sz="1800" dirty="0" smtClean="0"/>
              <a:t>Добавления материала наполнителя.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214422"/>
          <a:ext cx="7586690" cy="40541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0209"/>
                <a:gridCol w="2389774"/>
                <a:gridCol w="2570035"/>
                <a:gridCol w="1896672"/>
              </a:tblGrid>
              <a:tr h="646427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</a:t>
                      </a:r>
                      <a:r>
                        <a:rPr lang="ru-RU" baseline="0" dirty="0" smtClean="0"/>
                        <a:t> цветочной композиции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особенность</a:t>
                      </a:r>
                      <a:endParaRPr lang="ru-RU" dirty="0"/>
                    </a:p>
                  </a:txBody>
                  <a:tcPr/>
                </a:tc>
              </a:tr>
              <a:tr h="923467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Букет в вазе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массивный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виде перевязанного снопика</a:t>
                      </a:r>
                      <a:endParaRPr lang="ru-RU" dirty="0"/>
                    </a:p>
                  </a:txBody>
                  <a:tcPr/>
                </a:tc>
              </a:tr>
              <a:tr h="646427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Абстрактная композиция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Состоит</a:t>
                      </a:r>
                      <a:r>
                        <a:rPr lang="ru-RU" baseline="0" dirty="0" smtClean="0"/>
                        <a:t> из живых и сухих цветов</a:t>
                      </a:r>
                      <a:endParaRPr lang="ru-RU" dirty="0"/>
                    </a:p>
                  </a:txBody>
                  <a:tcPr/>
                </a:tc>
              </a:tr>
              <a:tr h="92346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Линия Хогарта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Линейно </a:t>
                      </a:r>
                      <a:r>
                        <a:rPr lang="ru-RU" baseline="0" dirty="0" smtClean="0"/>
                        <a:t> - </a:t>
                      </a:r>
                      <a:r>
                        <a:rPr lang="ru-RU" dirty="0" smtClean="0"/>
                        <a:t>массивный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«Линия красоты» </a:t>
                      </a:r>
                      <a:r>
                        <a:rPr lang="en-US" dirty="0" smtClean="0"/>
                        <a:t>s</a:t>
                      </a:r>
                      <a:r>
                        <a:rPr lang="ru-RU" dirty="0" smtClean="0"/>
                        <a:t>-</a:t>
                      </a:r>
                      <a:r>
                        <a:rPr lang="ru-RU" baseline="0" dirty="0" smtClean="0"/>
                        <a:t> образной формы</a:t>
                      </a:r>
                      <a:endParaRPr lang="ru-RU" dirty="0"/>
                    </a:p>
                  </a:txBody>
                  <a:tcPr/>
                </a:tc>
              </a:tr>
              <a:tr h="646427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Пейзажная композиция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смешанный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Состоит</a:t>
                      </a:r>
                      <a:r>
                        <a:rPr lang="ru-RU" baseline="0" dirty="0" smtClean="0"/>
                        <a:t> из 2- </a:t>
                      </a:r>
                      <a:r>
                        <a:rPr lang="ru-RU" baseline="0" dirty="0" err="1" smtClean="0"/>
                        <a:t>х</a:t>
                      </a:r>
                      <a:r>
                        <a:rPr lang="ru-RU" baseline="0" dirty="0" smtClean="0"/>
                        <a:t> или 3 –</a:t>
                      </a:r>
                      <a:r>
                        <a:rPr lang="ru-RU" baseline="0" dirty="0" err="1" smtClean="0"/>
                        <a:t>х</a:t>
                      </a:r>
                      <a:r>
                        <a:rPr lang="ru-RU" baseline="0" dirty="0" smtClean="0"/>
                        <a:t> стилей.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8794" y="500042"/>
            <a:ext cx="538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Виды стилей цветочных композиций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642918"/>
          <a:ext cx="7715304" cy="10715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7652"/>
                <a:gridCol w="3857652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Показ трудовых приемов обучающихся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Пробное выполнение обучающимся упражнений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по составлению композиции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28572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 Закрепление материала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1928802"/>
            <a:ext cx="589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7 Выполнение тестовых заданий в малых группах</a:t>
            </a:r>
            <a:endParaRPr lang="ru-RU" sz="2000" b="1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2" y="2428868"/>
          <a:ext cx="7715304" cy="714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7652"/>
                <a:gridCol w="3857652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Взаимопроверка проверочных заданий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Обмен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микрогруппами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 тестовых заданий.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59" y="3714752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Проверочная задание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Цветочная аранжировка – это область декоративного искусства………….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Строение расположение и соотношение составных частей любого произведения искусства:</a:t>
            </a:r>
          </a:p>
          <a:p>
            <a:pPr marL="342900" indent="-342900"/>
            <a:r>
              <a:rPr lang="ru-RU" dirty="0" smtClean="0"/>
              <a:t>а) композиция</a:t>
            </a:r>
          </a:p>
          <a:p>
            <a:pPr marL="342900" indent="-342900"/>
            <a:r>
              <a:rPr lang="ru-RU" dirty="0" smtClean="0"/>
              <a:t>б) аранжировка</a:t>
            </a:r>
          </a:p>
          <a:p>
            <a:pPr marL="342900" indent="-342900"/>
            <a:r>
              <a:rPr lang="ru-RU" dirty="0" smtClean="0"/>
              <a:t>в) ландшафтный дизайн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15370" cy="50006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3. </a:t>
            </a:r>
            <a:r>
              <a:rPr lang="ru-RU" sz="1800" b="1" dirty="0" smtClean="0"/>
              <a:t>Найдите соответствие</a:t>
            </a:r>
            <a:r>
              <a:rPr lang="ru-RU" sz="1800" dirty="0" smtClean="0"/>
              <a:t>:</a:t>
            </a:r>
          </a:p>
          <a:p>
            <a:pPr>
              <a:buNone/>
            </a:pPr>
            <a:r>
              <a:rPr lang="ru-RU" sz="1800" dirty="0" smtClean="0"/>
              <a:t>1. Массивный……………………………….а) икебана</a:t>
            </a:r>
          </a:p>
          <a:p>
            <a:pPr>
              <a:buNone/>
            </a:pPr>
            <a:r>
              <a:rPr lang="ru-RU" sz="1800" dirty="0" smtClean="0"/>
              <a:t>2. Линейный…………………………………б) симметричный треугольник</a:t>
            </a:r>
          </a:p>
          <a:p>
            <a:pPr>
              <a:buNone/>
            </a:pPr>
            <a:r>
              <a:rPr lang="ru-RU" sz="1800" dirty="0" smtClean="0"/>
              <a:t>3. Линейно – массивный……………..в) гирлянда</a:t>
            </a:r>
          </a:p>
          <a:p>
            <a:pPr>
              <a:buNone/>
            </a:pPr>
            <a:r>
              <a:rPr lang="ru-RU" sz="1800" dirty="0" smtClean="0"/>
              <a:t>4. Смешанный……………………………….г) бутоньерка</a:t>
            </a:r>
          </a:p>
          <a:p>
            <a:pPr>
              <a:buNone/>
            </a:pPr>
            <a:r>
              <a:rPr lang="ru-RU" sz="1800" b="1" dirty="0" smtClean="0"/>
              <a:t>4. Основными элементами декоративного стиля являются……………………………..</a:t>
            </a:r>
          </a:p>
          <a:p>
            <a:pPr>
              <a:buNone/>
            </a:pPr>
            <a:r>
              <a:rPr lang="ru-RU" sz="1800" dirty="0" smtClean="0"/>
              <a:t>5. </a:t>
            </a:r>
            <a:r>
              <a:rPr lang="ru-RU" sz="1800" b="1" dirty="0" smtClean="0"/>
              <a:t>Найдите соответствие стилей</a:t>
            </a:r>
            <a:r>
              <a:rPr lang="ru-RU" sz="1800" dirty="0" smtClean="0"/>
              <a:t>:</a:t>
            </a:r>
          </a:p>
          <a:p>
            <a:pPr>
              <a:buAutoNum type="arabicPeriod"/>
            </a:pPr>
            <a:r>
              <a:rPr lang="ru-RU" sz="1800" dirty="0" smtClean="0"/>
              <a:t>Смешанный ………………а) в пределах границ композиции нет свободного места</a:t>
            </a:r>
          </a:p>
          <a:p>
            <a:pPr>
              <a:buAutoNum type="arabicPeriod"/>
            </a:pPr>
            <a:r>
              <a:rPr lang="ru-RU" sz="1800" dirty="0" smtClean="0"/>
              <a:t>Массивный………………..б) в пределах границ композиции часть пространство свободно</a:t>
            </a:r>
          </a:p>
          <a:p>
            <a:pPr>
              <a:buAutoNum type="arabicPeriod"/>
            </a:pPr>
            <a:r>
              <a:rPr lang="ru-RU" sz="1800" dirty="0" smtClean="0"/>
              <a:t>Линейно – массивный……в) </a:t>
            </a:r>
            <a:r>
              <a:rPr lang="ru-RU" sz="1800" dirty="0" err="1" smtClean="0"/>
              <a:t>в</a:t>
            </a:r>
            <a:r>
              <a:rPr lang="ru-RU" sz="1800" dirty="0" smtClean="0"/>
              <a:t> пределах границ композиции, используется только формообразующий материала</a:t>
            </a:r>
          </a:p>
          <a:p>
            <a:pPr>
              <a:buAutoNum type="arabicPeriod"/>
            </a:pPr>
            <a:r>
              <a:rPr lang="ru-RU" sz="1800" dirty="0" smtClean="0"/>
              <a:t>Линейный………………….г) каркас композиции не закрыт полностью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22370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4338"/>
                <a:gridCol w="3500462"/>
                <a:gridCol w="2057400"/>
                <a:gridCol w="2057400"/>
              </a:tblGrid>
              <a:tr h="2828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Виды цветочной композиции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Стили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Особенность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233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Букет в вазе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…………………………….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………………………</a:t>
                      </a:r>
                      <a:endParaRPr lang="ru-RU" dirty="0"/>
                    </a:p>
                  </a:txBody>
                  <a:tcPr/>
                </a:tc>
              </a:tr>
              <a:tr h="399233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Абстрактная композиция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…………………………….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………………………</a:t>
                      </a:r>
                      <a:endParaRPr lang="ru-RU" dirty="0"/>
                    </a:p>
                  </a:txBody>
                  <a:tcPr/>
                </a:tc>
              </a:tr>
              <a:tr h="399233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Линия Хогарта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…………………………….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………………………..</a:t>
                      </a:r>
                      <a:endParaRPr lang="ru-RU" dirty="0"/>
                    </a:p>
                  </a:txBody>
                  <a:tcPr/>
                </a:tc>
              </a:tr>
              <a:tr h="399233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Пейзажная композиция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……………………………..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…………………………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357166"/>
            <a:ext cx="365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6. Вставьте пропущенные данные: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3714752"/>
            <a:ext cx="54592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7. Написать этапы приемы составления композиции</a:t>
            </a:r>
          </a:p>
          <a:p>
            <a:r>
              <a:rPr lang="ru-RU" dirty="0" smtClean="0"/>
              <a:t>1………………………….</a:t>
            </a:r>
          </a:p>
          <a:p>
            <a:r>
              <a:rPr lang="ru-RU" dirty="0" smtClean="0"/>
              <a:t>2………………………….</a:t>
            </a:r>
          </a:p>
          <a:p>
            <a:r>
              <a:rPr lang="ru-RU" dirty="0" smtClean="0"/>
              <a:t>3………………………….</a:t>
            </a:r>
          </a:p>
          <a:p>
            <a:r>
              <a:rPr lang="ru-RU" dirty="0" smtClean="0"/>
              <a:t>4………………………….</a:t>
            </a:r>
          </a:p>
          <a:p>
            <a:r>
              <a:rPr lang="ru-RU" dirty="0" smtClean="0"/>
              <a:t>5………………………….</a:t>
            </a:r>
          </a:p>
          <a:p>
            <a:r>
              <a:rPr lang="ru-RU" dirty="0" smtClean="0"/>
              <a:t>6………………………….</a:t>
            </a:r>
          </a:p>
          <a:p>
            <a:r>
              <a:rPr lang="ru-RU" b="1" dirty="0" smtClean="0"/>
              <a:t>8. Нарисовать схему стилей цветочных композиций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714356"/>
          <a:ext cx="82296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78581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Подведение итогов вводного инструктажа. Оценивание работ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микрогруппам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Оценочная ведомость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микрогрупп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285728"/>
            <a:ext cx="508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 Подведение итогов вводного инструктажа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857364"/>
            <a:ext cx="362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 Задание на текущий инструктаж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2428868"/>
          <a:ext cx="8001056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00528"/>
                <a:gridCol w="4000528"/>
              </a:tblGrid>
              <a:tr h="29289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Самостоятельная работа обучающихся по составлению композиции.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Целевые обходы мастера.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Организация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рабочего места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Соблюдение правил безопасности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Првавильность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выполнения трудовых приемов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Проверить и оценить работу обучающихся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Составление обучающимися композиции. Коллективное и индивидуальные инструктирование обучающегося мастером.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Инструктаж по технике безопасности.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28604"/>
            <a:ext cx="419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 Заключительный инструктаж</a:t>
            </a:r>
            <a:endParaRPr lang="ru-RU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2786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8126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анализ выполненных работ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Анализ мастером выполненных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  обучающихся.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260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Разбор типичных ошибок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Показ допущенных ошибок и устранения их причины.</a:t>
                      </a:r>
                      <a:endParaRPr lang="ru-RU" b="1" dirty="0"/>
                    </a:p>
                  </a:txBody>
                  <a:tcPr/>
                </a:tc>
              </a:tr>
              <a:tr h="116086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Сообщение</a:t>
                      </a:r>
                      <a:r>
                        <a:rPr lang="ru-RU" b="1" baseline="0" dirty="0" smtClean="0"/>
                        <a:t> оценок и выдача домашнего задания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Сообщение мастером оценок,</a:t>
                      </a:r>
                      <a:r>
                        <a:rPr lang="ru-RU" b="1" baseline="0" dirty="0" smtClean="0"/>
                        <a:t> отметка наилучших работ. Повторение темы: Аранжировка цветочной композиции.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0" y="642918"/>
          <a:ext cx="6357983" cy="5046142"/>
        </p:xfrm>
        <a:graphic>
          <a:graphicData uri="http://schemas.openxmlformats.org/drawingml/2006/table">
            <a:tbl>
              <a:tblPr/>
              <a:tblGrid>
                <a:gridCol w="101526"/>
                <a:gridCol w="77237"/>
                <a:gridCol w="1249997"/>
                <a:gridCol w="785818"/>
                <a:gridCol w="714380"/>
                <a:gridCol w="189588"/>
                <a:gridCol w="552230"/>
                <a:gridCol w="1008216"/>
                <a:gridCol w="876174"/>
                <a:gridCol w="802817"/>
              </a:tblGrid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П/1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Ф.И.О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карточки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 marR="7620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Устный</a:t>
                      </a:r>
                      <a:br>
                        <a:rPr lang="ru-RU" sz="105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опрос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Проверочное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задание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Итоги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вводного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инструктажа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05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Сам/работа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7302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5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Итоговая</a:t>
                      </a:r>
                      <a:br>
                        <a:rPr lang="ru-RU" sz="105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оценка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22250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Микрогруппа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№ 1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Аликина К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Аликин И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Байкалова О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8930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Федорова В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2590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Лукина Е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Пермякова Т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Киреева Т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Микрогруппа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№ 2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Техтерекова Н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Воронецкая Е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indent="3175">
                        <a:lnSpc>
                          <a:spcPts val="53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</a:t>
                      </a:r>
                      <a:b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0190">
                        <a:spcAft>
                          <a:spcPts val="0"/>
                        </a:spcAft>
                      </a:pPr>
                      <a:r>
                        <a:rPr lang="ru-RU" sz="105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Боргоякова Ю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БоргояковаА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7970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Герасимова К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spcAft>
                          <a:spcPts val="0"/>
                        </a:spcAft>
                      </a:pPr>
                      <a:r>
                        <a:rPr lang="ru-RU" sz="105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Овчинникова К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spcAft>
                          <a:spcPts val="0"/>
                        </a:spcAft>
                      </a:pPr>
                      <a:r>
                        <a:rPr lang="ru-RU" sz="1050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Малахова М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31775"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Микрогруппа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№ 3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0040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Тутаркова Е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Нербышева Т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070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КурсоваЕ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Кузнецова И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3210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Каверзнева О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Улугбашева Е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spcAft>
                          <a:spcPts val="0"/>
                        </a:spcAft>
                      </a:pPr>
                      <a:r>
                        <a:rPr lang="ru-RU" sz="105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Чильчигашева С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9685" marR="196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-233065"/>
            <a:ext cx="80283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</a:t>
            </a:r>
          </a:p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</a:p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Оценочная ведомость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микрогрупп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186766" cy="5197493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Критерии оценки за карточки</a:t>
            </a:r>
          </a:p>
          <a:p>
            <a:pPr>
              <a:buNone/>
            </a:pPr>
            <a:r>
              <a:rPr lang="ru-RU" sz="1800" dirty="0" smtClean="0"/>
              <a:t>0 балл ответ не соответствует</a:t>
            </a:r>
          </a:p>
          <a:p>
            <a:pPr>
              <a:buNone/>
            </a:pPr>
            <a:r>
              <a:rPr lang="ru-RU" sz="1800" dirty="0" smtClean="0"/>
              <a:t>1 балл ответ частично соответствует</a:t>
            </a:r>
          </a:p>
          <a:p>
            <a:pPr>
              <a:buNone/>
            </a:pPr>
            <a:r>
              <a:rPr lang="ru-RU" sz="1800" dirty="0" smtClean="0"/>
              <a:t>2 балла </a:t>
            </a:r>
          </a:p>
          <a:p>
            <a:r>
              <a:rPr lang="ru-RU" sz="1800" b="1" dirty="0" smtClean="0"/>
              <a:t>Критерии оценки за устный опрос</a:t>
            </a:r>
          </a:p>
          <a:p>
            <a:pPr>
              <a:buNone/>
            </a:pPr>
            <a:r>
              <a:rPr lang="ru-RU" sz="1800" dirty="0" smtClean="0"/>
              <a:t>Всего 9 вопросов, за каждый правильный ответ 1 балл.</a:t>
            </a:r>
          </a:p>
          <a:p>
            <a:r>
              <a:rPr lang="ru-RU" sz="1800" dirty="0" smtClean="0"/>
              <a:t>Критерии оценки за проверочное задание</a:t>
            </a:r>
          </a:p>
          <a:p>
            <a:pPr>
              <a:buNone/>
            </a:pPr>
            <a:r>
              <a:rPr lang="ru-RU" sz="1800" dirty="0" smtClean="0"/>
              <a:t>Всего 8 вопросов, за каждый правильный ответ 1 балл</a:t>
            </a:r>
          </a:p>
          <a:p>
            <a:r>
              <a:rPr lang="ru-RU" sz="1800" b="1" dirty="0" smtClean="0"/>
              <a:t> Критерии оценки за ситуацию</a:t>
            </a:r>
          </a:p>
          <a:p>
            <a:pPr>
              <a:buNone/>
            </a:pPr>
            <a:r>
              <a:rPr lang="ru-RU" sz="1800" dirty="0" smtClean="0"/>
              <a:t>0 балл ответ не соответствует</a:t>
            </a:r>
          </a:p>
          <a:p>
            <a:pPr>
              <a:buNone/>
            </a:pPr>
            <a:r>
              <a:rPr lang="ru-RU" sz="1800" dirty="0" smtClean="0"/>
              <a:t>1 балл ответ частично соответствует</a:t>
            </a:r>
          </a:p>
          <a:p>
            <a:pPr>
              <a:buNone/>
            </a:pPr>
            <a:r>
              <a:rPr lang="ru-RU" sz="1800" dirty="0" smtClean="0"/>
              <a:t>2 балла </a:t>
            </a:r>
          </a:p>
          <a:p>
            <a:pPr>
              <a:buNone/>
            </a:pPr>
            <a:r>
              <a:rPr lang="ru-RU" sz="1800" dirty="0" smtClean="0"/>
              <a:t>Перевод баллов в оценку. Максимальное количество баллов 21 балл.</a:t>
            </a:r>
          </a:p>
          <a:p>
            <a:pPr>
              <a:buNone/>
            </a:pPr>
            <a:r>
              <a:rPr lang="ru-RU" sz="1800" dirty="0" smtClean="0"/>
              <a:t>21 – 20 – «5»</a:t>
            </a:r>
          </a:p>
          <a:p>
            <a:pPr>
              <a:buNone/>
            </a:pPr>
            <a:r>
              <a:rPr lang="ru-RU" sz="1800" dirty="0" smtClean="0"/>
              <a:t>17 – 19 – «4»</a:t>
            </a:r>
          </a:p>
          <a:p>
            <a:pPr>
              <a:buNone/>
            </a:pPr>
            <a:r>
              <a:rPr lang="ru-RU" sz="1800" dirty="0" smtClean="0"/>
              <a:t>10 – 11 - «3»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357166"/>
            <a:ext cx="441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Критерии оценки за выполненную работу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6261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 Перечень рекомендуемой литературы.</a:t>
            </a:r>
          </a:p>
          <a:p>
            <a:pPr>
              <a:buNone/>
            </a:pPr>
            <a:r>
              <a:rPr lang="ru-RU" sz="1800" b="1" dirty="0" smtClean="0"/>
              <a:t>Основная: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1. </a:t>
            </a:r>
            <a:r>
              <a:rPr lang="ru-RU" sz="1800" dirty="0" err="1" smtClean="0"/>
              <a:t>Г.К.Тавлинова</a:t>
            </a:r>
            <a:r>
              <a:rPr lang="ru-RU" sz="1800" dirty="0" smtClean="0"/>
              <a:t>, Цветоводство.- «</a:t>
            </a:r>
            <a:r>
              <a:rPr lang="ru-RU" sz="1800" dirty="0" err="1" smtClean="0"/>
              <a:t>Лениздат</a:t>
            </a:r>
            <a:r>
              <a:rPr lang="ru-RU" sz="1800" dirty="0" smtClean="0"/>
              <a:t>», 2009.-514 с.</a:t>
            </a:r>
          </a:p>
          <a:p>
            <a:pPr>
              <a:buNone/>
            </a:pPr>
            <a:r>
              <a:rPr lang="ru-RU" sz="1800" dirty="0" smtClean="0"/>
              <a:t>2. Декоративное садоводство. Под ред. Н.В.Агафонова.- М.:»Колос»,2010.-318 с.</a:t>
            </a:r>
          </a:p>
          <a:p>
            <a:pPr>
              <a:buNone/>
            </a:pPr>
            <a:r>
              <a:rPr lang="ru-RU" sz="1800" dirty="0" smtClean="0"/>
              <a:t>3. А.В.Грачева. Основы </a:t>
            </a:r>
            <a:r>
              <a:rPr lang="ru-RU" sz="1800" dirty="0" err="1" smtClean="0"/>
              <a:t>фитодизайна.М</a:t>
            </a:r>
            <a:r>
              <a:rPr lang="ru-RU" sz="1800" dirty="0" smtClean="0"/>
              <a:t>.: Форум,2011.-200 с.</a:t>
            </a:r>
          </a:p>
          <a:p>
            <a:pPr>
              <a:buNone/>
            </a:pPr>
            <a:r>
              <a:rPr lang="ru-RU" sz="1800" dirty="0" smtClean="0"/>
              <a:t>4. Практикум по цветоводству. Под ред. С.П.Потапова. М.: Колос, 2012.-238 с.</a:t>
            </a:r>
          </a:p>
          <a:p>
            <a:pPr>
              <a:buNone/>
            </a:pPr>
            <a:r>
              <a:rPr lang="ru-RU" sz="1800" dirty="0" smtClean="0"/>
              <a:t>5. Семенова Г.Ю. Технология выращивания культурных растений. Учебник для учащихся.- М.: Вентона-Граф,2009.-176 с.</a:t>
            </a:r>
          </a:p>
          <a:p>
            <a:pPr>
              <a:buNone/>
            </a:pPr>
            <a:r>
              <a:rPr lang="ru-RU" sz="1800" dirty="0" smtClean="0"/>
              <a:t>6. Соколова Т.А. Декоративное растениеводство: Цветоводство: Учебник.- М.: Издательский центр «Академия», 2008.-432 с.</a:t>
            </a:r>
          </a:p>
          <a:p>
            <a:pPr>
              <a:buNone/>
            </a:pPr>
            <a:r>
              <a:rPr lang="ru-RU" sz="1800" dirty="0" smtClean="0"/>
              <a:t> </a:t>
            </a:r>
            <a:r>
              <a:rPr lang="ru-RU" sz="1800" b="1" dirty="0" smtClean="0"/>
              <a:t>Дополнительная: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1. Н.П.Николаенко. Справочник цветовода.- М.:»Колос», 2007.-350 с.</a:t>
            </a:r>
          </a:p>
          <a:p>
            <a:pPr>
              <a:buNone/>
            </a:pPr>
            <a:r>
              <a:rPr lang="ru-RU" sz="1800" dirty="0" smtClean="0"/>
              <a:t>2. </a:t>
            </a:r>
            <a:r>
              <a:rPr lang="ru-RU" sz="1800" dirty="0" err="1" smtClean="0"/>
              <a:t>А.К.Кияткин</a:t>
            </a:r>
            <a:r>
              <a:rPr lang="ru-RU" sz="1800" dirty="0" smtClean="0"/>
              <a:t>. Искусство составления букета. Ташкент.: Узбекистан,2008.- 88 с.</a:t>
            </a:r>
          </a:p>
          <a:p>
            <a:pPr>
              <a:buNone/>
            </a:pPr>
            <a:r>
              <a:rPr lang="ru-RU" sz="1800" dirty="0" smtClean="0"/>
              <a:t>3.Н.П.Николаенко. Композиции из цветов. Ташкент.: Узбекистан, 2002. -72 с.</a:t>
            </a:r>
          </a:p>
          <a:p>
            <a:pPr>
              <a:buNone/>
            </a:pPr>
            <a:r>
              <a:rPr lang="ru-RU" sz="1800" dirty="0" smtClean="0"/>
              <a:t>4. Г.Султанова. Икебана по-русски. Ростов – на –Дону.: Феникс,2002.-222 с.</a:t>
            </a:r>
          </a:p>
          <a:p>
            <a:pPr>
              <a:buNone/>
            </a:pPr>
            <a:r>
              <a:rPr lang="ru-RU" sz="1800" dirty="0" smtClean="0"/>
              <a:t>5. </a:t>
            </a:r>
            <a:r>
              <a:rPr lang="ru-RU" sz="1800" dirty="0" err="1" smtClean="0"/>
              <a:t>Н.Н.Капранова</a:t>
            </a:r>
            <a:r>
              <a:rPr lang="ru-RU" sz="1800" dirty="0" smtClean="0"/>
              <a:t>. Комнатные растения в интерьере. – М.: Изд-во МГУ, 2010.-190 с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err="1" smtClean="0"/>
              <a:t>Межпредметные</a:t>
            </a:r>
            <a:r>
              <a:rPr lang="ru-RU" sz="1800" b="1" dirty="0" smtClean="0"/>
              <a:t> связи:</a:t>
            </a:r>
          </a:p>
          <a:p>
            <a:pPr>
              <a:buFontTx/>
              <a:buChar char="-"/>
            </a:pPr>
            <a:r>
              <a:rPr lang="ru-RU" sz="1800" dirty="0" smtClean="0"/>
              <a:t>Ботаника «Строение растений»</a:t>
            </a:r>
          </a:p>
          <a:p>
            <a:pPr>
              <a:buFontTx/>
              <a:buChar char="-"/>
            </a:pPr>
            <a:r>
              <a:rPr lang="ru-RU" sz="1800" dirty="0" smtClean="0"/>
              <a:t>Цветоводство «Комнатные растения»</a:t>
            </a:r>
          </a:p>
          <a:p>
            <a:pPr>
              <a:buFontTx/>
              <a:buChar char="-"/>
            </a:pPr>
            <a:r>
              <a:rPr lang="ru-RU" sz="1800" dirty="0" smtClean="0"/>
              <a:t>География «Ареал распространения растений на земном шаре»</a:t>
            </a:r>
          </a:p>
          <a:p>
            <a:pPr>
              <a:buFontTx/>
              <a:buChar char="-"/>
            </a:pPr>
            <a:r>
              <a:rPr lang="ru-RU" sz="1800" dirty="0" smtClean="0"/>
              <a:t>Математика «Пропорциональное соотношение»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Материально – дидактическое оснащение:</a:t>
            </a:r>
          </a:p>
          <a:p>
            <a:pPr>
              <a:buFontTx/>
              <a:buChar char="-"/>
            </a:pPr>
            <a:r>
              <a:rPr lang="ru-RU" sz="1800" dirty="0" smtClean="0"/>
              <a:t>Проверочные задания</a:t>
            </a:r>
          </a:p>
          <a:p>
            <a:pPr>
              <a:buFontTx/>
              <a:buChar char="-"/>
            </a:pPr>
            <a:r>
              <a:rPr lang="ru-RU" sz="1800" dirty="0" smtClean="0"/>
              <a:t>Дидактические карточки</a:t>
            </a:r>
          </a:p>
          <a:p>
            <a:pPr>
              <a:buFontTx/>
              <a:buChar char="-"/>
            </a:pPr>
            <a:r>
              <a:rPr lang="ru-RU" sz="1800" dirty="0" smtClean="0"/>
              <a:t> Слайды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858280" cy="47149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2000" b="1" dirty="0" smtClean="0"/>
              <a:t>Государственное бюджетное образовательное учреждение Республики Хакасия</a:t>
            </a:r>
            <a:br>
              <a:rPr lang="ru-RU" sz="2000" b="1" dirty="0" smtClean="0"/>
            </a:br>
            <a:r>
              <a:rPr lang="ru-RU" sz="2000" b="1" dirty="0" smtClean="0"/>
              <a:t>среднего профессионального образования</a:t>
            </a:r>
            <a:br>
              <a:rPr lang="ru-RU" sz="2000" b="1" dirty="0" smtClean="0"/>
            </a:br>
            <a:r>
              <a:rPr lang="ru-RU" sz="2000" b="1" dirty="0" smtClean="0"/>
              <a:t>Хакасский колледж профессиональных технологий, экономики и сервиса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Методическая разработка урока производственного обучения</a:t>
            </a:r>
            <a:br>
              <a:rPr lang="ru-RU" sz="2000" b="1" dirty="0" smtClean="0"/>
            </a:br>
            <a:r>
              <a:rPr lang="ru-RU" sz="2000" b="1" dirty="0" smtClean="0"/>
              <a:t>ПМ.04 Интерьерное озеленение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Профессия 250109 Мастер </a:t>
            </a:r>
            <a:r>
              <a:rPr lang="ru-RU" sz="2000" b="1" dirty="0" err="1" smtClean="0"/>
              <a:t>садово</a:t>
            </a:r>
            <a:r>
              <a:rPr lang="ru-RU" sz="2000" b="1" dirty="0" smtClean="0"/>
              <a:t> – паркового и ландшафтного строительства</a:t>
            </a:r>
            <a:br>
              <a:rPr lang="ru-RU" sz="2000" b="1" dirty="0" smtClean="0"/>
            </a:br>
            <a:r>
              <a:rPr lang="ru-RU" sz="2000" b="1" dirty="0" smtClean="0"/>
              <a:t>Аранжировка цветочной композиции из живых цветов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4643446"/>
            <a:ext cx="354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Разработчик: Мастер </a:t>
            </a:r>
            <a:r>
              <a:rPr lang="ru-RU" b="1" dirty="0" err="1" smtClean="0"/>
              <a:t>п</a:t>
            </a:r>
            <a:r>
              <a:rPr lang="ru-RU" b="1" dirty="0" smtClean="0"/>
              <a:t>/о </a:t>
            </a:r>
            <a:r>
              <a:rPr lang="ru-RU" b="1" dirty="0" err="1" smtClean="0"/>
              <a:t>Чичинина</a:t>
            </a:r>
            <a:r>
              <a:rPr lang="ru-RU" b="1" dirty="0" smtClean="0"/>
              <a:t> О.В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6000768"/>
            <a:ext cx="179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Абакан 2013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928670"/>
          <a:ext cx="7572428" cy="857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3404"/>
                <a:gridCol w="3429024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1.1 Сообщение темы и цели урока. Мотивационный момент.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Тема урока написана на доске.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428604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 Вводный инструктаж</a:t>
            </a:r>
            <a:endParaRPr lang="ru-RU" sz="20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2071678"/>
            <a:ext cx="8043890" cy="405448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b="1" dirty="0" smtClean="0"/>
              <a:t>Мотивация</a:t>
            </a:r>
          </a:p>
          <a:p>
            <a:pPr algn="just">
              <a:buNone/>
            </a:pPr>
            <a:r>
              <a:rPr lang="ru-RU" sz="1800" b="1" dirty="0" smtClean="0"/>
              <a:t>       Всякий раз, срезая в саду цветы и листья и помещая их затем в кувшин или вазу с водой, вы создаете цветочную композицию. Некоторые растения в вазе быстро погибают, цветы иногда не гармонируют друг с другом по окраске, а весь букет в целом может иметь весьма непривлекательный вид, но все же это цветочная композиция. Композиция составляется для того, чтобы понравиться другим – например для украшения обеденного стола во время званного обеда, церкви в праздник, свадебной церемонии. В такие композиции обычно включают более эффектные цветы. Еще одна из причин составления композиции могут быть деньги, и это вводит нас в мир флористов и профессиональных декораторов – </a:t>
            </a:r>
            <a:r>
              <a:rPr lang="ru-RU" sz="1800" b="1" dirty="0" err="1" smtClean="0"/>
              <a:t>фитодизайнеров</a:t>
            </a:r>
            <a:r>
              <a:rPr lang="ru-RU" sz="1800" b="1" dirty="0" smtClean="0"/>
              <a:t>. Также одним из  стимулом к составлению композиции может стать желание выиграть приз на выставке. До сих пор шла речь о живых растениях – выращенных в саду. Однако можно создавать композиции их сухих растений – они долговечны. В наши дни существует множество цветов как искусственных и живых, которые можно использовать  в своих композициях.</a:t>
            </a:r>
          </a:p>
          <a:p>
            <a:pPr algn="just">
              <a:buNone/>
            </a:pPr>
            <a:r>
              <a:rPr lang="ru-RU" sz="1800" b="1" dirty="0" smtClean="0"/>
              <a:t> 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Работа у доски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микрогрупп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Выполнение задания дидактической карточки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034" y="500042"/>
            <a:ext cx="5808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 Актуализация опорных знаний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85926"/>
            <a:ext cx="72152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Карточка №1</a:t>
            </a:r>
          </a:p>
          <a:p>
            <a:r>
              <a:rPr lang="ru-RU" dirty="0" smtClean="0"/>
              <a:t>Составить цветовой круг и цветовые сочетания из цветной бумаги. </a:t>
            </a:r>
          </a:p>
          <a:p>
            <a:endParaRPr lang="ru-RU" dirty="0" smtClean="0"/>
          </a:p>
          <a:p>
            <a:r>
              <a:rPr lang="ru-RU" b="1" dirty="0" smtClean="0"/>
              <a:t>Карточка №2</a:t>
            </a:r>
          </a:p>
          <a:p>
            <a:r>
              <a:rPr lang="ru-RU" dirty="0" smtClean="0"/>
              <a:t>С помощью вазы показать и объяснить соотношение отдельных частей в композиции</a:t>
            </a:r>
          </a:p>
          <a:p>
            <a:endParaRPr lang="ru-RU" dirty="0" smtClean="0"/>
          </a:p>
          <a:p>
            <a:r>
              <a:rPr lang="ru-RU" b="1" dirty="0" smtClean="0"/>
              <a:t>Карточка №3</a:t>
            </a:r>
          </a:p>
          <a:p>
            <a:r>
              <a:rPr lang="ru-RU" dirty="0" smtClean="0"/>
              <a:t>С помощью каких линий в букете составляют композиции. Привести примеры цветочных композиций.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642910" y="857232"/>
          <a:ext cx="8143933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44502"/>
                <a:gridCol w="4099431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Фронтальный опрос обучающихся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Обучающиеся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</a:rPr>
                        <a:t>микрогруппы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отвечают на вопросы в устной форме.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7224" y="1779687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Проверочное задание</a:t>
            </a:r>
          </a:p>
          <a:p>
            <a:pPr algn="just"/>
            <a:r>
              <a:rPr lang="ru-RU" b="1" dirty="0" smtClean="0"/>
              <a:t>1. Если пышные цветы, то ваза должна быть:</a:t>
            </a:r>
          </a:p>
          <a:p>
            <a:pPr algn="just"/>
            <a:r>
              <a:rPr lang="ru-RU" dirty="0" smtClean="0"/>
              <a:t>а) однотонной и простой</a:t>
            </a:r>
          </a:p>
          <a:p>
            <a:pPr algn="just"/>
            <a:r>
              <a:rPr lang="ru-RU" dirty="0" smtClean="0"/>
              <a:t>б) цветной и яркой</a:t>
            </a:r>
          </a:p>
          <a:p>
            <a:pPr algn="just"/>
            <a:r>
              <a:rPr lang="ru-RU" dirty="0" smtClean="0"/>
              <a:t>в) не имеет значения</a:t>
            </a:r>
          </a:p>
          <a:p>
            <a:pPr marL="342900" indent="-342900" algn="just">
              <a:buAutoNum type="arabicPeriod" startAt="2"/>
            </a:pPr>
            <a:r>
              <a:rPr lang="ru-RU" b="1" dirty="0" smtClean="0"/>
              <a:t>Перечислите из какого материала изготавливают вазы:</a:t>
            </a:r>
          </a:p>
          <a:p>
            <a:pPr marL="342900" indent="-342900" algn="just">
              <a:buAutoNum type="arabicPeriod" startAt="2"/>
            </a:pPr>
            <a:r>
              <a:rPr lang="ru-RU" b="1" dirty="0" smtClean="0"/>
              <a:t>Из какого материала изготавливают прочные вазы:</a:t>
            </a:r>
          </a:p>
          <a:p>
            <a:pPr marL="342900" indent="-342900" algn="just"/>
            <a:r>
              <a:rPr lang="ru-RU" dirty="0" smtClean="0"/>
              <a:t>а) стекло</a:t>
            </a:r>
          </a:p>
          <a:p>
            <a:pPr marL="342900" indent="-342900" algn="just"/>
            <a:r>
              <a:rPr lang="ru-RU" dirty="0" smtClean="0"/>
              <a:t>б) фарфор</a:t>
            </a:r>
          </a:p>
          <a:p>
            <a:pPr marL="342900" indent="-342900" algn="just"/>
            <a:r>
              <a:rPr lang="ru-RU" dirty="0" smtClean="0"/>
              <a:t>В) керамика</a:t>
            </a:r>
          </a:p>
          <a:p>
            <a:pPr marL="342900" indent="-342900" algn="just"/>
            <a:r>
              <a:rPr lang="ru-RU" b="1" dirty="0" smtClean="0"/>
              <a:t>4. Какое изделие используется на вазы в Японии:</a:t>
            </a:r>
          </a:p>
          <a:p>
            <a:pPr marL="342900" indent="-342900" algn="just"/>
            <a:r>
              <a:rPr lang="ru-RU" dirty="0" smtClean="0"/>
              <a:t>а) бамбук</a:t>
            </a:r>
          </a:p>
          <a:p>
            <a:pPr marL="342900" indent="-342900" algn="just"/>
            <a:r>
              <a:rPr lang="ru-RU" dirty="0" smtClean="0"/>
              <a:t>б) корзина</a:t>
            </a:r>
          </a:p>
          <a:p>
            <a:pPr marL="342900" indent="-342900" algn="just"/>
            <a:r>
              <a:rPr lang="ru-RU" dirty="0" smtClean="0"/>
              <a:t>в) подставка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357166"/>
            <a:ext cx="4531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 Работа в малых группах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72560" cy="4500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/>
              <a:t>6. Продолжите предложение флористическая губка – это……………</a:t>
            </a:r>
            <a:r>
              <a:rPr lang="ru-RU" sz="1800" dirty="0" smtClean="0"/>
              <a:t>…</a:t>
            </a:r>
          </a:p>
          <a:p>
            <a:pPr>
              <a:buNone/>
            </a:pPr>
            <a:r>
              <a:rPr lang="ru-RU" sz="1800" b="1" dirty="0" smtClean="0"/>
              <a:t>7. Определите назначение </a:t>
            </a:r>
            <a:r>
              <a:rPr lang="ru-RU" sz="1800" b="1" dirty="0" err="1" smtClean="0"/>
              <a:t>кензана</a:t>
            </a:r>
            <a:r>
              <a:rPr lang="ru-RU" sz="1800" b="1" dirty="0" smtClean="0"/>
              <a:t>:</a:t>
            </a:r>
          </a:p>
          <a:p>
            <a:pPr>
              <a:buNone/>
            </a:pPr>
            <a:r>
              <a:rPr lang="ru-RU" sz="1800" dirty="0" smtClean="0"/>
              <a:t>а) металлический держатель</a:t>
            </a:r>
          </a:p>
          <a:p>
            <a:pPr>
              <a:buNone/>
            </a:pPr>
            <a:r>
              <a:rPr lang="ru-RU" sz="1800" dirty="0" smtClean="0"/>
              <a:t>б) петельная </a:t>
            </a:r>
            <a:r>
              <a:rPr lang="ru-RU" sz="1800" dirty="0" err="1" smtClean="0"/>
              <a:t>проволка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в) пластмассовая наколка</a:t>
            </a:r>
          </a:p>
          <a:p>
            <a:pPr>
              <a:buNone/>
            </a:pPr>
            <a:r>
              <a:rPr lang="ru-RU" sz="1800" b="1" dirty="0" smtClean="0"/>
              <a:t>8. Найдите соответствие:</a:t>
            </a:r>
          </a:p>
          <a:p>
            <a:pPr>
              <a:buAutoNum type="arabicPeriod"/>
            </a:pPr>
            <a:r>
              <a:rPr lang="ru-RU" sz="1800" dirty="0" smtClean="0"/>
              <a:t>Линейный………………………а) высокие декоративные растения</a:t>
            </a:r>
          </a:p>
          <a:p>
            <a:pPr>
              <a:buAutoNum type="arabicPeriod"/>
            </a:pPr>
            <a:r>
              <a:rPr lang="ru-RU" sz="1800" dirty="0" smtClean="0"/>
              <a:t>Основной………………………б) крупные цветы или соцветия более мелких растений</a:t>
            </a:r>
          </a:p>
          <a:p>
            <a:pPr>
              <a:buAutoNum type="arabicPeriod"/>
            </a:pPr>
            <a:r>
              <a:rPr lang="ru-RU" sz="1800" dirty="0" smtClean="0"/>
              <a:t>Дополнительный………….в) цветы используемые для краев вазы, для заполнения пустот</a:t>
            </a:r>
          </a:p>
          <a:p>
            <a:pPr>
              <a:buNone/>
            </a:pPr>
            <a:r>
              <a:rPr lang="ru-RU" sz="1800" b="1" dirty="0" smtClean="0"/>
              <a:t>9. Найдите соответствие:</a:t>
            </a:r>
          </a:p>
          <a:p>
            <a:pPr>
              <a:buAutoNum type="arabicPeriod"/>
            </a:pPr>
            <a:r>
              <a:rPr lang="ru-RU" sz="1800" dirty="0" smtClean="0"/>
              <a:t>Формообразующий………………..а)дополнительный</a:t>
            </a:r>
          </a:p>
          <a:p>
            <a:pPr>
              <a:buAutoNum type="arabicPeriod"/>
            </a:pPr>
            <a:r>
              <a:rPr lang="ru-RU" sz="1800" dirty="0" smtClean="0"/>
              <a:t>Фокусный………………………………..б) линейный</a:t>
            </a:r>
          </a:p>
          <a:p>
            <a:pPr>
              <a:buAutoNum type="arabicPeriod"/>
            </a:pPr>
            <a:r>
              <a:rPr lang="ru-RU" sz="1800" dirty="0" smtClean="0"/>
              <a:t>Наполнитель…………………………..в) основной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480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b="1" dirty="0" smtClean="0"/>
              <a:t>5.Какой сосуд используют для сухих растений:</a:t>
            </a:r>
          </a:p>
          <a:p>
            <a:pPr marL="342900" indent="-342900" algn="just"/>
            <a:r>
              <a:rPr lang="ru-RU" dirty="0" smtClean="0"/>
              <a:t>а) ваза</a:t>
            </a:r>
          </a:p>
          <a:p>
            <a:pPr marL="342900" indent="-342900" algn="just"/>
            <a:r>
              <a:rPr lang="ru-RU" dirty="0" smtClean="0"/>
              <a:t>б) корзина</a:t>
            </a:r>
          </a:p>
          <a:p>
            <a:pPr marL="342900" indent="-342900" algn="just"/>
            <a:r>
              <a:rPr lang="ru-RU" dirty="0" smtClean="0"/>
              <a:t>в) подставка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071546"/>
          <a:ext cx="7715304" cy="10001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51478"/>
                <a:gridCol w="3963826"/>
              </a:tblGrid>
              <a:tr h="10001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Сообщение значения аранжировки как части освоения профессии.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Запись основных понятий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стилей цветочной композиций.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143108" y="642918"/>
            <a:ext cx="542928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95508" y="723880"/>
            <a:ext cx="542928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357430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Массивный стиль</a:t>
            </a:r>
          </a:p>
          <a:p>
            <a:pPr algn="ctr"/>
            <a:r>
              <a:rPr lang="ru-RU" sz="2000" b="1" dirty="0" smtClean="0"/>
              <a:t>букет</a:t>
            </a:r>
            <a:endParaRPr lang="ru-RU" sz="20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3392408"/>
            <a:ext cx="3214711" cy="282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643306" y="2357430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                   Геометрия массивного стиля</a:t>
            </a:r>
          </a:p>
          <a:p>
            <a:pPr algn="ctr"/>
            <a:endParaRPr lang="ru-RU" sz="20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165302"/>
            <a:ext cx="2786082" cy="276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1472" y="357166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 Формирование ориентировочной основы действий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93978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Линейный стиль</a:t>
            </a:r>
            <a:endParaRPr lang="ru-RU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835277" cy="321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500042"/>
            <a:ext cx="3214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Геометрия линейного стиля</a:t>
            </a:r>
            <a:endParaRPr lang="ru-RU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2508" y="1500174"/>
            <a:ext cx="43168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1495</Words>
  <Application>Microsoft Office PowerPoint</Application>
  <PresentationFormat>Экран (4:3)</PresentationFormat>
  <Paragraphs>337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Государственное бюджетное образовательное учреждение Республики Хакасия среднего профессионального образования Хакасский колледж профессиональных технологий, экономики и сервиса   Методическая разработка урока производственного обучения ПМ.04 Интерьерное озеленение  Профессия 250109.01 Мастер садово-паркового и ландшафтного строительства Аранжировка цветочной композиции из живых цветов    </vt:lpstr>
      <vt:lpstr>Слайд 2</vt:lpstr>
      <vt:lpstr>  </vt:lpstr>
      <vt:lpstr> </vt:lpstr>
      <vt:lpstr>Слайд 5</vt:lpstr>
      <vt:lpstr>      </vt:lpstr>
      <vt:lpstr>Слайд 7</vt:lpstr>
      <vt:lpstr>Слайд 8</vt:lpstr>
      <vt:lpstr>Линейный стиль</vt:lpstr>
      <vt:lpstr>Линейно – массивный стиль</vt:lpstr>
      <vt:lpstr>Слайд 11</vt:lpstr>
      <vt:lpstr>Правила составления композиции</vt:lpstr>
      <vt:lpstr>Слайд 13</vt:lpstr>
      <vt:lpstr>Линии в букете</vt:lpstr>
      <vt:lpstr>Слайд 15</vt:lpstr>
      <vt:lpstr>Геометрия цветочных композиций</vt:lpstr>
      <vt:lpstr>Материалы и оборудование</vt:lpstr>
      <vt:lpstr>Растительный материал делится на три основные группы</vt:lpstr>
      <vt:lpstr>    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Государственное бюджетное образовательное учреждение Республики Хакасия среднего профессионального образования Хакасский колледж профессиональных технологий, экономики и сервиса   Методическая разработка урока производственного обучения ПМ.04 Интерьерное озеленение  Профессия 250109 Мастер садово – паркового и ландшафтного строительства Аранжировка цветочной композиции из живых цветов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Массивный стиль</dc:title>
  <dc:creator>я</dc:creator>
  <cp:lastModifiedBy>Владелец</cp:lastModifiedBy>
  <cp:revision>90</cp:revision>
  <dcterms:created xsi:type="dcterms:W3CDTF">2013-11-29T02:28:40Z</dcterms:created>
  <dcterms:modified xsi:type="dcterms:W3CDTF">2014-10-30T07:25:02Z</dcterms:modified>
</cp:coreProperties>
</file>