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70" r:id="rId6"/>
    <p:sldId id="271" r:id="rId7"/>
    <p:sldId id="272" r:id="rId8"/>
    <p:sldId id="259" r:id="rId9"/>
    <p:sldId id="260" r:id="rId10"/>
    <p:sldId id="261" r:id="rId11"/>
    <p:sldId id="263" r:id="rId12"/>
    <p:sldId id="264" r:id="rId13"/>
    <p:sldId id="266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jpe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ityshop.mk.ua/published/publicdata/CITYSHOP/attachments/SC/products_pictures/sony_dcr_dvd610_2_enl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izard.mail.ru/uploads/image/1_news/November/Lm_iS453X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felet.ru/img/df/222.jpg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0" Type="http://schemas.openxmlformats.org/officeDocument/2006/relationships/image" Target="../media/image21.png"/><Relationship Id="rId4" Type="http://schemas.openxmlformats.org/officeDocument/2006/relationships/hyperlink" Target="http://www.netbanker.com/Images/scanner.jpg" TargetMode="Externa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B050"/>
                </a:solidFill>
              </a:rPr>
              <a:t>Хранение информации</a:t>
            </a:r>
            <a:endParaRPr lang="ru-RU" sz="8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можно отнести к внешней памяти?</a:t>
            </a:r>
            <a:endParaRPr lang="ru-RU" dirty="0"/>
          </a:p>
        </p:txBody>
      </p:sp>
      <p:pic>
        <p:nvPicPr>
          <p:cNvPr id="4" name="Рисунок 3" descr="kni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981200"/>
            <a:ext cx="3000375" cy="2057400"/>
          </a:xfrm>
          <a:prstGeom prst="rect">
            <a:avLst/>
          </a:prstGeom>
        </p:spPr>
      </p:pic>
      <p:pic>
        <p:nvPicPr>
          <p:cNvPr id="5" name="Рисунок 4" descr="p45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600200"/>
            <a:ext cx="1914525" cy="1905000"/>
          </a:xfrm>
          <a:prstGeom prst="rect">
            <a:avLst/>
          </a:prstGeom>
        </p:spPr>
      </p:pic>
      <p:pic>
        <p:nvPicPr>
          <p:cNvPr id="6" name="Рисунок 5" descr="1314084996_dis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6200" y="4419600"/>
            <a:ext cx="2692400" cy="2019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114800"/>
            <a:ext cx="3200400" cy="248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1"/>
          <p:cNvSpPr txBox="1">
            <a:spLocks noChangeArrowheads="1"/>
          </p:cNvSpPr>
          <p:nvPr/>
        </p:nvSpPr>
        <p:spPr bwMode="auto">
          <a:xfrm>
            <a:off x="0" y="1066800"/>
            <a:ext cx="8858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Укажите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 предметы, которые 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являются информационными носителями информации. 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85750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3786188"/>
            <a:ext cx="13763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4786313"/>
            <a:ext cx="1119188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4572000"/>
            <a:ext cx="147002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4071938"/>
            <a:ext cx="1616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8" y="5929313"/>
            <a:ext cx="23241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2667000"/>
            <a:ext cx="224340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428875"/>
            <a:ext cx="143351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13" y="2805113"/>
            <a:ext cx="11588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2750" y="4429125"/>
            <a:ext cx="115093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65925" y="4286250"/>
            <a:ext cx="13779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0" y="2714625"/>
            <a:ext cx="1785938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000625"/>
            <a:ext cx="13827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4929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5286375"/>
            <a:ext cx="1541463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61113" y="5532438"/>
            <a:ext cx="128270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Думаем вместе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957" name="Номер слайда 3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DA29C4-D15C-470B-BECB-015196AA345E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066800"/>
            <a:ext cx="8610600" cy="52578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Arial Black" pitchFamily="34" charset="0"/>
              </a:rPr>
              <a:t>Самостоятельная </a:t>
            </a:r>
            <a:br>
              <a:rPr lang="ru-RU" sz="6600" dirty="0" smtClean="0">
                <a:latin typeface="Arial Black" pitchFamily="34" charset="0"/>
              </a:rPr>
            </a:br>
            <a:r>
              <a:rPr lang="ru-RU" sz="6600" dirty="0" smtClean="0">
                <a:latin typeface="Arial Black" pitchFamily="34" charset="0"/>
              </a:rPr>
              <a:t>работа</a:t>
            </a:r>
            <a:endParaRPr lang="ru-RU" sz="6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задания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0" y="1214438"/>
            <a:ext cx="8991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каких носителях информации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 идёт речь? </a:t>
            </a:r>
            <a:endParaRPr lang="ru-RU" sz="3200" dirty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7" name="ДИСК"/>
          <p:cNvSpPr/>
          <p:nvPr/>
        </p:nvSpPr>
        <p:spPr>
          <a:xfrm>
            <a:off x="609600" y="2362200"/>
            <a:ext cx="3399329" cy="7150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т е 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АМЕНЬ"/>
          <p:cNvSpPr/>
          <p:nvPr/>
        </p:nvSpPr>
        <p:spPr>
          <a:xfrm>
            <a:off x="5105400" y="3276600"/>
            <a:ext cx="3276600" cy="6469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а с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КНИЖКА"/>
          <p:cNvSpPr/>
          <p:nvPr/>
        </p:nvSpPr>
        <p:spPr>
          <a:xfrm>
            <a:off x="1676400" y="5334000"/>
            <a:ext cx="5029199" cy="7150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 к и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БУМАГА"/>
          <p:cNvSpPr/>
          <p:nvPr/>
        </p:nvSpPr>
        <p:spPr>
          <a:xfrm>
            <a:off x="762000" y="4114800"/>
            <a:ext cx="4724400" cy="57888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 э к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 я 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45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F760E4-5630-444A-8A7C-651C1036BDB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задания</a:t>
            </a:r>
          </a:p>
        </p:txBody>
      </p:sp>
      <p:sp>
        <p:nvSpPr>
          <p:cNvPr id="4099" name="Содержимое 1" hidden="1"/>
          <p:cNvSpPr>
            <a:spLocks noGrp="1"/>
          </p:cNvSpPr>
          <p:nvPr>
            <p:ph idx="1"/>
          </p:nvPr>
        </p:nvSpPr>
        <p:spPr>
          <a:xfrm>
            <a:off x="1042988" y="1052513"/>
            <a:ext cx="7643812" cy="5073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следующих примерах укажите информационный носитель и форму представления информации:</a:t>
            </a:r>
          </a:p>
          <a:p>
            <a:pPr marL="903288" indent="-9032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а) табличка с номером дома;</a:t>
            </a:r>
          </a:p>
          <a:p>
            <a:pPr marL="903288" indent="-9032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б) почтовая открытка;</a:t>
            </a:r>
          </a:p>
          <a:p>
            <a:pPr marL="903288" indent="-9032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в) билет на поезд;</a:t>
            </a:r>
          </a:p>
          <a:p>
            <a:pPr marL="903288" indent="-9032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г) газета;</a:t>
            </a:r>
          </a:p>
          <a:p>
            <a:pPr marL="903288" indent="-9032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д) диск со сборником мультфильмов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066800" y="838200"/>
            <a:ext cx="75866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Как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называется:</a:t>
            </a: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838200" y="2514600"/>
            <a:ext cx="4425950" cy="143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295400" y="5410200"/>
            <a:ext cx="38496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Прямоугольник 8"/>
          <p:cNvSpPr>
            <a:spLocks noChangeArrowheads="1"/>
          </p:cNvSpPr>
          <p:nvPr/>
        </p:nvSpPr>
        <p:spPr bwMode="auto">
          <a:xfrm>
            <a:off x="0" y="1447800"/>
            <a:ext cx="7072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Arial Black" pitchFamily="34" charset="0"/>
              </a:rPr>
              <a:t>а)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Память,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хранящаяся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на внешних носителях? 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3886200"/>
            <a:ext cx="84625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dirty="0">
                <a:latin typeface="Calibri" pitchFamily="34" charset="0"/>
              </a:rPr>
              <a:t>б</a:t>
            </a:r>
            <a:r>
              <a:rPr lang="ru-RU" sz="2400" dirty="0" smtClean="0">
                <a:latin typeface="Calibri" pitchFamily="34" charset="0"/>
              </a:rPr>
              <a:t>)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Любой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материальный объект, используемый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для хранения на нём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информации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является … информации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45077" name="Номер слайда 2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536CF5-4B71-43A9-94E8-F47C65818B62}" type="slidenum">
              <a:rPr lang="ru-RU" smtClean="0"/>
              <a:pPr/>
              <a:t>14</a:t>
            </a:fld>
            <a:endParaRPr lang="ru-RU" smtClean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 l="8608" r="36299"/>
          <a:stretch>
            <a:fillRect/>
          </a:stretch>
        </p:blipFill>
        <p:spPr bwMode="auto">
          <a:xfrm>
            <a:off x="4572000" y="2514600"/>
            <a:ext cx="2438400" cy="143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362200" y="5486400"/>
            <a:ext cx="603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09800" y="5334000"/>
            <a:ext cx="603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 l="1979" r="20825"/>
          <a:stretch>
            <a:fillRect/>
          </a:stretch>
        </p:blipFill>
        <p:spPr bwMode="auto">
          <a:xfrm>
            <a:off x="4876800" y="5410200"/>
            <a:ext cx="2971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177800" indent="-177800">
              <a:spcBef>
                <a:spcPts val="1200"/>
              </a:spcBef>
              <a:buClrTx/>
              <a:buSzPct val="81000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Память человека можно назвать оперативной памятью, а любые внешние хранилища информации можно назвать долговременной памятью.</a:t>
            </a:r>
          </a:p>
          <a:p>
            <a:pPr marL="177800" indent="-177800">
              <a:spcBef>
                <a:spcPts val="1200"/>
              </a:spcBef>
              <a:buClrTx/>
              <a:buSzPct val="81000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Носитель информации – это любой материальный объект, используемый для хранения на нём информации.</a:t>
            </a:r>
          </a:p>
          <a:p>
            <a:pPr>
              <a:buClrTx/>
              <a:buSzPct val="81000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Самое главное , что мы узнали сегодня!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7338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Каждый человек хранит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определённую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информацию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 собственной памяти – «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уме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». Вы помните свой домашний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адрес,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имена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адреса и телефоны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близких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родственников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друзей. В вашей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памяти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хранятся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таблицы сложения и умножения и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другие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знания. </a:t>
            </a: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4724400" y="4800600"/>
            <a:ext cx="31242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14600" y="0"/>
            <a:ext cx="61722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 человека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память человечества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7862888" cy="500063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</a:pPr>
            <a:r>
              <a:rPr lang="ru-RU" sz="2800" b="1" u="sng" dirty="0" smtClean="0">
                <a:latin typeface="Arial Black" pitchFamily="34" charset="0"/>
              </a:rPr>
              <a:t>Память</a:t>
            </a:r>
            <a:r>
              <a:rPr lang="ru-RU" sz="2800" dirty="0" smtClean="0">
                <a:latin typeface="Arial Black" pitchFamily="34" charset="0"/>
              </a:rPr>
              <a:t> – самый первый инструмент хранения информации.</a:t>
            </a:r>
          </a:p>
        </p:txBody>
      </p:sp>
      <p:pic>
        <p:nvPicPr>
          <p:cNvPr id="6" name="Picture 6" descr="гусли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3723609" cy="2819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5029199"/>
            <a:ext cx="9144000" cy="18288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Существует память отдельного человека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память человечества, содержащая все знания,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накопленные людьми, которыми мы можем воспользоваться. </a:t>
            </a:r>
          </a:p>
        </p:txBody>
      </p:sp>
      <p:sp>
        <p:nvSpPr>
          <p:cNvPr id="28678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744097-01E6-4BC4-9AFE-D0049A9E7D5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057400"/>
            <a:ext cx="9067800" cy="16428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Носителем информации можно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назвать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любой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материальный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объект, используемый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для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хранения на нём информации.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Что же является носителем информации?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100098_html_520e84d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8239">
            <a:off x="5364875" y="3915239"/>
            <a:ext cx="3234523" cy="2430053"/>
          </a:xfrm>
          <a:prstGeom prst="rect">
            <a:avLst/>
          </a:prstGeom>
        </p:spPr>
      </p:pic>
      <p:pic>
        <p:nvPicPr>
          <p:cNvPr id="5" name="Рисунок 4" descr="p52_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581400"/>
            <a:ext cx="1799617" cy="2706624"/>
          </a:xfrm>
          <a:prstGeom prst="rect">
            <a:avLst/>
          </a:prstGeom>
        </p:spPr>
      </p:pic>
      <p:pic>
        <p:nvPicPr>
          <p:cNvPr id="6" name="Рисунок 5" descr="0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96990">
            <a:off x="849268" y="4202069"/>
            <a:ext cx="1600200" cy="16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7" name="Овал 6"/>
          <p:cNvSpPr/>
          <p:nvPr/>
        </p:nvSpPr>
        <p:spPr>
          <a:xfrm>
            <a:off x="0" y="2362200"/>
            <a:ext cx="609600" cy="838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!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81000" y="0"/>
            <a:ext cx="8153400" cy="1447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Фотография позволила сохранить для потомков зримые свидетельства прошедших времён.</a:t>
            </a:r>
            <a:endParaRPr lang="ru-RU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285750" y="5345113"/>
            <a:ext cx="2665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Камера-обскура 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Ньепса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214563" y="5786438"/>
            <a:ext cx="4752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Первая фотография в мире, 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«Вид из окна», 1826 г.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30726" name="Picture 2" descr="Joseph Nicéphore Niép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038" y="1487488"/>
            <a:ext cx="21336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00813" y="3929063"/>
            <a:ext cx="2571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Жозеф Нисефор Ньепс – первый 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 мире фотограф</a:t>
            </a:r>
          </a:p>
        </p:txBody>
      </p:sp>
      <p:pic>
        <p:nvPicPr>
          <p:cNvPr id="30728" name="Picture 6" descr="&amp;Ncy;&amp;softcy;&amp;iecy;&amp;pcy;&amp;scy;, &amp;pcy;&amp;iecy;&amp;rcy;&amp;vcy;&amp;acy;&amp;yacy; &amp;fcy;&amp;ocy;&amp;tcy;&amp;ocy;&amp;gcy;&amp;rcy;&amp;acy;&amp;fcy;&amp;icy;&amp;yacy;, &amp;fcy;&amp;ocy;&amp;tcy;&amp;ocy;&amp;acy;&amp;pcy;&amp;pcy;&amp;acy;&amp;rcy;&amp;acy;&amp;tcy;&amp;ycy;, &amp;scy;&amp;tcy;&amp;acy;&amp;rcy;&amp;ocy;&amp;iecy;, &amp;ncy;&amp;iecy;&amp;gcy;&amp;acy;&amp;tcy;&amp;icy;&amp;vcy;, &amp;ocy;&amp;lcy;&amp;ocy;&amp;vcy;&amp;ocy;, &amp;scy;&amp;vcy;&amp;icy;&amp;ncy;&amp;iecy;&amp;tscy;, &amp;scy;&amp;pcy;&amp;lcy;&amp;acy;&amp;vcy;, &amp;kcy;&amp;acy;&amp;mcy;&amp;iecy;&amp;r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6525" y="2840038"/>
            <a:ext cx="3821113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8" descr=", &amp;Dcy;&amp;zhcy;&amp;ocy;&amp;zcy;&amp;iecy;&amp;fcy;, &amp;Ncy;&amp;icy;&amp;scy;&amp;iecy;&amp;fcy;&amp;ocy;&amp;rcy;, &amp;Ncy;&amp;softcy;&amp;iecy;&amp;pcy;&amp;scy;, &amp;kcy;&amp;acy;&amp;mcy;&amp;iecy;&amp;rcy;&amp;acy;, &amp;ocy;&amp;bcy;&amp;scy;&amp;kcy;&amp;ucy;&amp;rcy;&amp;acy;, &amp;pcy;&amp;iecy;&amp;rcy;&amp;vcy;&amp;acy;&amp;yacy; &amp;fcy;&amp;ocy;&amp;tcy;&amp;ocy;&amp;gcy;&amp;rcy;&amp;acy;&amp;fcy;&amp;icy;&amp;yacy;, &amp;kcy;&amp;acy;&amp;mcy;&amp;iecy;&amp;rcy;&amp;acy;, &amp;fcy;&amp;ocy;&amp;tcy;&amp;ocy;&amp;acy;&amp;pcy;&amp;pcy;&amp;acy;&amp;rcy;&amp;acy;&amp;tcy;&amp;y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362325"/>
            <a:ext cx="20716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6" descr="http://images.clipartof.com/thumbnails/1089986-Clipart-3d-Camera-Lens-And-Shutter-Royalty-Free-Vector-Illustrati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4857750"/>
            <a:ext cx="1643062" cy="1643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31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F2249C-301D-4817-BA87-56D109AC30C8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Содержимое 7"/>
          <p:cNvSpPr>
            <a:spLocks noGrp="1"/>
          </p:cNvSpPr>
          <p:nvPr>
            <p:ph idx="1"/>
          </p:nvPr>
        </p:nvSpPr>
        <p:spPr>
          <a:xfrm>
            <a:off x="2286000" y="381000"/>
            <a:ext cx="6858000" cy="26670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Человек научился хранить звуковую информацию. В 1877 году Томасом Эдисоном был создан первый прибор для записи и воспроизведения звука - фонограф.</a:t>
            </a:r>
          </a:p>
        </p:txBody>
      </p:sp>
      <p:pic>
        <p:nvPicPr>
          <p:cNvPr id="9" name="Picture 18" descr="C:\Мои документы\Мои рисунки\фоногра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549650"/>
            <a:ext cx="202247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1749" name="Picture 19" descr="эдис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3" y="1487488"/>
            <a:ext cx="17986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28625" y="4000500"/>
            <a:ext cx="1928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Томас Алва Эдисон - изобретатель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071688" y="5988050"/>
            <a:ext cx="2786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Фонограф Эдисона, 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конец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XIX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в.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286625" y="357187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Патефон,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30-е гг.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XX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в.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31753" name="Picture 17" descr="пат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8038" y="3143250"/>
            <a:ext cx="16843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786313" y="4357688"/>
            <a:ext cx="4267200" cy="1500187"/>
            <a:chOff x="295" y="1261"/>
            <a:chExt cx="5115" cy="1798"/>
          </a:xfrm>
        </p:grpSpPr>
        <p:pic>
          <p:nvPicPr>
            <p:cNvPr id="31759" name="Picture 3" descr="магнитофон катушечный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" y="1275"/>
              <a:ext cx="1738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0" name="Picture 5" descr="кассетный магнитофон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10" y="1979"/>
              <a:ext cx="2358" cy="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8" descr="аудиокассеты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58" y="1261"/>
              <a:ext cx="852" cy="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643438" y="5786438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Катушечный магнитофон, 70-е гг.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XX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в.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429375" y="5786438"/>
            <a:ext cx="257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Кассетный магнитофон,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конец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XX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в.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31757" name="Picture 2" descr="http://img0.liveinternet.ru/images/attach/c/2/74/97/74097288_not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96913">
            <a:off x="519113" y="5072063"/>
            <a:ext cx="24384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Номер слайда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A00724-1FE1-461A-9A93-F3531ED13285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0"/>
            <a:ext cx="8534400" cy="2514600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Современный компьютер может хранить в своей памяти различные виды информации: текстовую, графическую, числовую и табличную, звуковую и видеоинформацию.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1828800"/>
            <a:ext cx="9144000" cy="5029200"/>
            <a:chOff x="1286978" y="3214686"/>
            <a:chExt cx="6785484" cy="3429024"/>
          </a:xfrm>
        </p:grpSpPr>
        <p:grpSp>
          <p:nvGrpSpPr>
            <p:cNvPr id="3" name="Группа 20"/>
            <p:cNvGrpSpPr>
              <a:grpSpLocks/>
            </p:cNvGrpSpPr>
            <p:nvPr/>
          </p:nvGrpSpPr>
          <p:grpSpPr bwMode="auto">
            <a:xfrm>
              <a:off x="1495431" y="3214686"/>
              <a:ext cx="6148403" cy="3293787"/>
              <a:chOff x="571500" y="1071563"/>
              <a:chExt cx="8001000" cy="4286250"/>
            </a:xfrm>
          </p:grpSpPr>
          <p:grpSp>
            <p:nvGrpSpPr>
              <p:cNvPr id="4" name="Группа 12"/>
              <p:cNvGrpSpPr>
                <a:grpSpLocks/>
              </p:cNvGrpSpPr>
              <p:nvPr/>
            </p:nvGrpSpPr>
            <p:grpSpPr bwMode="auto">
              <a:xfrm>
                <a:off x="571500" y="1071563"/>
                <a:ext cx="8001000" cy="4286250"/>
                <a:chOff x="571472" y="1071546"/>
                <a:chExt cx="8001056" cy="4286280"/>
              </a:xfrm>
            </p:grpSpPr>
            <p:sp>
              <p:nvSpPr>
                <p:cNvPr id="27" name="Прямоугольник 26"/>
                <p:cNvSpPr/>
                <p:nvPr/>
              </p:nvSpPr>
              <p:spPr>
                <a:xfrm>
                  <a:off x="571023" y="1071546"/>
                  <a:ext cx="8002400" cy="4286828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pic>
              <p:nvPicPr>
                <p:cNvPr id="32785" name="Picture 11" descr="Картинка 79 из 1218887">
                  <a:hlinkClick r:id="rId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43504" y="1285860"/>
                  <a:ext cx="3352343" cy="22145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6" name="Picture 13" descr="Картинка 55 из 129042">
                  <a:hlinkClick r:id="rId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14348" y="1285860"/>
                  <a:ext cx="2500330" cy="1674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7" name="Picture 15" descr="Картинка 36 из 228749">
                  <a:hlinkClick r:id="rId6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643438" y="3571876"/>
                  <a:ext cx="1890650" cy="15884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8" name="Picture 17" descr="Картинка 13 из 198436">
                  <a:hlinkClick r:id="rId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785918" y="3143248"/>
                  <a:ext cx="2220688" cy="2000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Группа 15"/>
              <p:cNvGrpSpPr>
                <a:grpSpLocks/>
              </p:cNvGrpSpPr>
              <p:nvPr/>
            </p:nvGrpSpPr>
            <p:grpSpPr bwMode="auto">
              <a:xfrm>
                <a:off x="2357438" y="1714500"/>
                <a:ext cx="5640387" cy="2735263"/>
                <a:chOff x="2357438" y="1714500"/>
                <a:chExt cx="5640387" cy="2735263"/>
              </a:xfrm>
            </p:grpSpPr>
            <p:sp>
              <p:nvSpPr>
                <p:cNvPr id="24" name="Выгнутая вниз стрелка 23"/>
                <p:cNvSpPr/>
                <p:nvPr/>
              </p:nvSpPr>
              <p:spPr>
                <a:xfrm rot="19879596">
                  <a:off x="6008297" y="3951040"/>
                  <a:ext cx="2000587" cy="499618"/>
                </a:xfrm>
                <a:prstGeom prst="curvedUpArrow">
                  <a:avLst>
                    <a:gd name="adj1" fmla="val 25000"/>
                    <a:gd name="adj2" fmla="val 50000"/>
                    <a:gd name="adj3" fmla="val 37655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Выгнутая вниз стрелка 24"/>
                <p:cNvSpPr/>
                <p:nvPr/>
              </p:nvSpPr>
              <p:spPr>
                <a:xfrm rot="19919694" flipV="1">
                  <a:off x="2899664" y="2988037"/>
                  <a:ext cx="2851170" cy="650265"/>
                </a:xfrm>
                <a:prstGeom prst="curvedUpArrow">
                  <a:avLst>
                    <a:gd name="adj1" fmla="val 25000"/>
                    <a:gd name="adj2" fmla="val 50000"/>
                    <a:gd name="adj3" fmla="val 4519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Выгнутая вверх стрелка 25"/>
                <p:cNvSpPr/>
                <p:nvPr/>
              </p:nvSpPr>
              <p:spPr>
                <a:xfrm>
                  <a:off x="2358037" y="1714202"/>
                  <a:ext cx="3295532" cy="572081"/>
                </a:xfrm>
                <a:prstGeom prst="curvedDownArrow">
                  <a:avLst>
                    <a:gd name="adj1" fmla="val 25000"/>
                    <a:gd name="adj2" fmla="val 50000"/>
                    <a:gd name="adj3" fmla="val 3699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32775" name="Picture 2" descr="http://veraorlova.ucoz.ru/_pu/0/19547379.gif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10162">
              <a:off x="1286978" y="4674518"/>
              <a:ext cx="1244180" cy="932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6" descr="http://cs4387.vkontakte.ru/u107771362/-14/x_1aa84871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9454" y="5500702"/>
              <a:ext cx="1143008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Выгнутая вверх стрелка 33"/>
            <p:cNvSpPr/>
            <p:nvPr/>
          </p:nvSpPr>
          <p:spPr>
            <a:xfrm rot="20555975">
              <a:off x="2353896" y="4359160"/>
              <a:ext cx="2358065" cy="357556"/>
            </a:xfrm>
            <a:prstGeom prst="curvedDownArrow">
              <a:avLst>
                <a:gd name="adj1" fmla="val 25000"/>
                <a:gd name="adj2" fmla="val 50000"/>
                <a:gd name="adj3" fmla="val 281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5" name="Выгнутая вниз стрелка 34"/>
            <p:cNvSpPr/>
            <p:nvPr/>
          </p:nvSpPr>
          <p:spPr>
            <a:xfrm rot="15480257">
              <a:off x="7152889" y="4880089"/>
              <a:ext cx="1121028" cy="357594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32773" name="Номер слайда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82282D-42FA-4DAF-8248-E144E65927F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8800"/>
            <a:ext cx="8153400" cy="312419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Собственную (внутреннюю) память </a:t>
            </a:r>
            <a:r>
              <a:rPr lang="ru-RU" b="1" dirty="0" smtClean="0">
                <a:solidFill>
                  <a:srgbClr val="002060"/>
                </a:solidFill>
              </a:rPr>
              <a:t>человека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можно </a:t>
            </a:r>
            <a:r>
              <a:rPr lang="ru-RU" b="1" dirty="0" smtClean="0">
                <a:solidFill>
                  <a:srgbClr val="002060"/>
                </a:solidFill>
              </a:rPr>
              <a:t>назвать оперативной, потому </a:t>
            </a:r>
            <a:r>
              <a:rPr lang="ru-RU" b="1" dirty="0" smtClean="0">
                <a:solidFill>
                  <a:srgbClr val="002060"/>
                </a:solidFill>
              </a:rPr>
              <a:t>что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содержащаяся </a:t>
            </a:r>
            <a:r>
              <a:rPr lang="ru-RU" b="1" dirty="0" smtClean="0">
                <a:solidFill>
                  <a:srgbClr val="002060"/>
                </a:solidFill>
              </a:rPr>
              <a:t>в ней </a:t>
            </a:r>
            <a:r>
              <a:rPr lang="ru-RU" b="1" dirty="0" smtClean="0">
                <a:solidFill>
                  <a:srgbClr val="002060"/>
                </a:solidFill>
              </a:rPr>
              <a:t>информация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воспроизводится </a:t>
            </a:r>
            <a:r>
              <a:rPr lang="ru-RU" b="1" dirty="0" smtClean="0">
                <a:solidFill>
                  <a:srgbClr val="002060"/>
                </a:solidFill>
              </a:rPr>
              <a:t>достаточно быстро.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Оперативная память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3352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Мы используем записные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книжки</a:t>
            </a:r>
            <a:r>
              <a:rPr lang="ru-RU" sz="3200" b="1" dirty="0" smtClean="0">
                <a:solidFill>
                  <a:srgbClr val="002060"/>
                </a:solidFill>
              </a:rPr>
              <a:t>, справочник, энциклопедии и </a:t>
            </a:r>
            <a:r>
              <a:rPr lang="ru-RU" sz="3200" b="1" dirty="0" smtClean="0">
                <a:solidFill>
                  <a:srgbClr val="002060"/>
                </a:solidFill>
              </a:rPr>
              <a:t>другие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носители </a:t>
            </a:r>
            <a:r>
              <a:rPr lang="ru-RU" sz="3200" b="1" dirty="0" smtClean="0">
                <a:solidFill>
                  <a:srgbClr val="002060"/>
                </a:solidFill>
              </a:rPr>
              <a:t>информации – внешнюю </a:t>
            </a:r>
            <a:r>
              <a:rPr lang="ru-RU" sz="3200" b="1" dirty="0" smtClean="0">
                <a:solidFill>
                  <a:srgbClr val="002060"/>
                </a:solidFill>
              </a:rPr>
              <a:t>память.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Эту </a:t>
            </a:r>
            <a:r>
              <a:rPr lang="ru-RU" sz="3200" b="1" dirty="0" smtClean="0">
                <a:solidFill>
                  <a:srgbClr val="002060"/>
                </a:solidFill>
              </a:rPr>
              <a:t>память можно назвать внешней.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Внешняя память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</TotalTime>
  <Words>360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Хранение информации</vt:lpstr>
      <vt:lpstr>Слайд 2</vt:lpstr>
      <vt:lpstr>Память человека  и память человечества</vt:lpstr>
      <vt:lpstr>Что же является носителем информации? </vt:lpstr>
      <vt:lpstr>Слайд 5</vt:lpstr>
      <vt:lpstr>Слайд 6</vt:lpstr>
      <vt:lpstr>Слайд 7</vt:lpstr>
      <vt:lpstr>Оперативная память</vt:lpstr>
      <vt:lpstr>Внешняя память</vt:lpstr>
      <vt:lpstr>Что можно отнести к внешней памяти?</vt:lpstr>
      <vt:lpstr>Слайд 11</vt:lpstr>
      <vt:lpstr>Самостоятельная  работа</vt:lpstr>
      <vt:lpstr>Вопросы и задания</vt:lpstr>
      <vt:lpstr>Вопросы и задания</vt:lpstr>
      <vt:lpstr>Самое главное , что мы узнали сегодня!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Хранение информации</dc:title>
  <dc:creator>User</dc:creator>
  <cp:lastModifiedBy>User</cp:lastModifiedBy>
  <cp:revision>14</cp:revision>
  <dcterms:created xsi:type="dcterms:W3CDTF">2014-02-23T08:43:51Z</dcterms:created>
  <dcterms:modified xsi:type="dcterms:W3CDTF">2014-02-23T10:14:40Z</dcterms:modified>
</cp:coreProperties>
</file>