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01" autoAdjust="0"/>
  </p:normalViewPr>
  <p:slideViewPr>
    <p:cSldViewPr>
      <p:cViewPr varScale="1">
        <p:scale>
          <a:sx n="69" d="100"/>
          <a:sy n="69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Microsoft\Excel\&#1055;&#1046;%20(version%20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Microsoft\Excel\&#1055;&#1046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России в 20 веке, млн. чел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Лист1!$D$7</c:f>
              <c:strCache>
                <c:ptCount val="1"/>
                <c:pt idx="0">
                  <c:v>Численность населения России, тыс. чел</c:v>
                </c:pt>
              </c:strCache>
            </c:strRef>
          </c:tx>
          <c:dLbls>
            <c:dLbl>
              <c:idx val="0"/>
              <c:layout>
                <c:manualLayout>
                  <c:x val="-2.4888888888888891E-2"/>
                  <c:y val="-0.10185185185185186"/>
                </c:manualLayout>
              </c:layout>
              <c:showVal val="1"/>
            </c:dLbl>
            <c:dLbl>
              <c:idx val="1"/>
              <c:layout>
                <c:manualLayout>
                  <c:x val="-3.2000000000000098E-2"/>
                  <c:y val="-9.2592592592593323E-2"/>
                </c:manualLayout>
              </c:layout>
              <c:showVal val="1"/>
            </c:dLbl>
            <c:dLbl>
              <c:idx val="2"/>
              <c:layout>
                <c:manualLayout>
                  <c:x val="-3.5555555555555611E-2"/>
                  <c:y val="-7.8703703703703914E-2"/>
                </c:manualLayout>
              </c:layout>
              <c:showVal val="1"/>
            </c:dLbl>
            <c:dLbl>
              <c:idx val="3"/>
              <c:layout>
                <c:manualLayout>
                  <c:x val="-4.266666666666679E-2"/>
                  <c:y val="-8.3333333333333565E-2"/>
                </c:manualLayout>
              </c:layout>
              <c:showVal val="1"/>
            </c:dLbl>
            <c:dLbl>
              <c:idx val="4"/>
              <c:layout>
                <c:manualLayout>
                  <c:x val="-3.7333333333333489E-2"/>
                  <c:y val="-8.3333333333333565E-2"/>
                </c:manualLayout>
              </c:layout>
              <c:showVal val="1"/>
            </c:dLbl>
            <c:dLbl>
              <c:idx val="5"/>
              <c:layout>
                <c:manualLayout>
                  <c:x val="-3.9111111111111152E-2"/>
                  <c:y val="-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4.266666666666679E-2"/>
                  <c:y val="-4.6296296296296523E-2"/>
                </c:manualLayout>
              </c:layout>
              <c:showVal val="1"/>
            </c:dLbl>
            <c:dLbl>
              <c:idx val="7"/>
              <c:layout>
                <c:manualLayout>
                  <c:x val="-3.7333333333333489E-2"/>
                  <c:y val="-5.0925925925925999E-2"/>
                </c:manualLayout>
              </c:layout>
              <c:showVal val="1"/>
            </c:dLbl>
            <c:dLbl>
              <c:idx val="8"/>
              <c:layout>
                <c:manualLayout>
                  <c:x val="-3.7333333333333489E-2"/>
                  <c:y val="-6.9444444444444697E-2"/>
                </c:manualLayout>
              </c:layout>
              <c:showVal val="1"/>
            </c:dLbl>
            <c:dLbl>
              <c:idx val="9"/>
              <c:layout>
                <c:manualLayout>
                  <c:x val="-4.7717499564915382E-2"/>
                  <c:y val="7.8703791544129653E-2"/>
                </c:manualLayout>
              </c:layout>
              <c:showVal val="1"/>
            </c:dLbl>
            <c:dLbl>
              <c:idx val="10"/>
              <c:layout>
                <c:manualLayout>
                  <c:x val="-3.9111111111111208E-2"/>
                  <c:y val="7.8703703703703914E-2"/>
                </c:manualLayout>
              </c:layout>
              <c:showVal val="1"/>
            </c:dLbl>
            <c:spPr>
              <a:solidFill>
                <a:srgbClr val="4F81BD"/>
              </a:solidFill>
            </c:spPr>
            <c:showVal val="1"/>
          </c:dLbls>
          <c:cat>
            <c:strRef>
              <c:f>Лист1!$E$6:$O$6</c:f>
              <c:strCache>
                <c:ptCount val="11"/>
                <c:pt idx="0">
                  <c:v>1897 г</c:v>
                </c:pt>
                <c:pt idx="1">
                  <c:v>1910 г</c:v>
                </c:pt>
                <c:pt idx="2">
                  <c:v>1928 г</c:v>
                </c:pt>
                <c:pt idx="3">
                  <c:v>1939 г</c:v>
                </c:pt>
                <c:pt idx="4">
                  <c:v>1959 г</c:v>
                </c:pt>
                <c:pt idx="5">
                  <c:v>1970 г</c:v>
                </c:pt>
                <c:pt idx="6">
                  <c:v>1979 г</c:v>
                </c:pt>
                <c:pt idx="7">
                  <c:v>1989 г</c:v>
                </c:pt>
                <c:pt idx="8">
                  <c:v>1995 г</c:v>
                </c:pt>
                <c:pt idx="9">
                  <c:v>1998 г</c:v>
                </c:pt>
                <c:pt idx="10">
                  <c:v>2000 г</c:v>
                </c:pt>
              </c:strCache>
            </c:strRef>
          </c:cat>
          <c:val>
            <c:numRef>
              <c:f>Лист1!$E$7:$O$7</c:f>
              <c:numCache>
                <c:formatCode>General</c:formatCode>
                <c:ptCount val="11"/>
                <c:pt idx="0">
                  <c:v>67.5</c:v>
                </c:pt>
                <c:pt idx="1">
                  <c:v>90.1</c:v>
                </c:pt>
                <c:pt idx="2">
                  <c:v>103.2</c:v>
                </c:pt>
                <c:pt idx="3">
                  <c:v>108.4</c:v>
                </c:pt>
                <c:pt idx="4">
                  <c:v>117.5</c:v>
                </c:pt>
                <c:pt idx="5">
                  <c:v>130.1</c:v>
                </c:pt>
                <c:pt idx="6">
                  <c:v>137.6</c:v>
                </c:pt>
                <c:pt idx="7">
                  <c:v>147.19999999999999</c:v>
                </c:pt>
                <c:pt idx="8">
                  <c:v>148.5</c:v>
                </c:pt>
                <c:pt idx="9">
                  <c:v>147.80000000000001</c:v>
                </c:pt>
                <c:pt idx="10">
                  <c:v>146.9</c:v>
                </c:pt>
              </c:numCache>
            </c:numRef>
          </c:val>
        </c:ser>
        <c:marker val="1"/>
        <c:axId val="34277632"/>
        <c:axId val="34291712"/>
      </c:lineChart>
      <c:catAx>
        <c:axId val="34277632"/>
        <c:scaling>
          <c:orientation val="minMax"/>
        </c:scaling>
        <c:axPos val="b"/>
        <c:majorGridlines/>
        <c:tickLblPos val="nextTo"/>
        <c:crossAx val="34291712"/>
        <c:crosses val="autoZero"/>
        <c:auto val="1"/>
        <c:lblAlgn val="ctr"/>
        <c:lblOffset val="100"/>
      </c:catAx>
      <c:valAx>
        <c:axId val="34291712"/>
        <c:scaling>
          <c:orientation val="minMax"/>
        </c:scaling>
        <c:axPos val="l"/>
        <c:majorGridlines/>
        <c:numFmt formatCode="General" sourceLinked="1"/>
        <c:tickLblPos val="nextTo"/>
        <c:crossAx val="34277632"/>
        <c:crosses val="autoZero"/>
        <c:crossBetween val="between"/>
        <c:majorUnit val="10"/>
        <c:minorUnit val="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России в 21 веке, млн. чел</a:t>
            </a:r>
          </a:p>
        </c:rich>
      </c:tx>
      <c:layout>
        <c:manualLayout>
          <c:xMode val="edge"/>
          <c:yMode val="edge"/>
          <c:x val="0.17802220608073074"/>
          <c:y val="2.957047143946495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Лист1!$D$9</c:f>
              <c:strCache>
                <c:ptCount val="1"/>
                <c:pt idx="0">
                  <c:v>Численность населения России, тыс. чел</c:v>
                </c:pt>
              </c:strCache>
            </c:strRef>
          </c:tx>
          <c:dLbls>
            <c:dLbl>
              <c:idx val="0"/>
              <c:layout>
                <c:manualLayout>
                  <c:x val="-2.923976608187151E-2"/>
                  <c:y val="0.1111111111111111"/>
                </c:manualLayout>
              </c:layout>
              <c:showVal val="1"/>
            </c:dLbl>
            <c:dLbl>
              <c:idx val="1"/>
              <c:layout>
                <c:manualLayout>
                  <c:x val="-4.6783779220579892E-2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-3.7037037037037056E-2"/>
                  <c:y val="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-3.7037037037037222E-2"/>
                  <c:y val="8.3333333333333343E-2"/>
                </c:manualLayout>
              </c:layout>
              <c:showVal val="1"/>
            </c:dLbl>
            <c:dLbl>
              <c:idx val="4"/>
              <c:layout>
                <c:manualLayout>
                  <c:x val="-3.7037037037037056E-2"/>
                  <c:y val="0.10185185185185186"/>
                </c:manualLayout>
              </c:layout>
              <c:showVal val="1"/>
            </c:dLbl>
            <c:dLbl>
              <c:idx val="5"/>
              <c:layout>
                <c:manualLayout>
                  <c:x val="-4.0935672514619881E-2"/>
                  <c:y val="0.10185185185185186"/>
                </c:manualLayout>
              </c:layout>
              <c:showVal val="1"/>
            </c:dLbl>
            <c:dLbl>
              <c:idx val="6"/>
              <c:layout>
                <c:manualLayout>
                  <c:x val="-3.7037037037037056E-2"/>
                  <c:y val="8.3333333333333343E-2"/>
                </c:manualLayout>
              </c:layout>
              <c:showVal val="1"/>
            </c:dLbl>
            <c:dLbl>
              <c:idx val="7"/>
              <c:layout>
                <c:manualLayout>
                  <c:x val="-2.923976608187151E-2"/>
                  <c:y val="7.8703703703703734E-2"/>
                </c:manualLayout>
              </c:layout>
              <c:showVal val="1"/>
            </c:dLbl>
            <c:dLbl>
              <c:idx val="8"/>
              <c:layout>
                <c:manualLayout>
                  <c:x val="-3.7037037037037056E-2"/>
                  <c:y val="0.1111111111111112"/>
                </c:manualLayout>
              </c:layout>
              <c:showVal val="1"/>
            </c:dLbl>
            <c:dLbl>
              <c:idx val="9"/>
              <c:layout>
                <c:manualLayout>
                  <c:x val="-2.5341130604288498E-2"/>
                  <c:y val="6.9444444444444503E-2"/>
                </c:manualLayout>
              </c:layout>
              <c:showVal val="1"/>
            </c:dLbl>
            <c:dLbl>
              <c:idx val="10"/>
              <c:layout>
                <c:manualLayout>
                  <c:x val="-2.729044834308E-2"/>
                  <c:y val="6.9444444444444503E-2"/>
                </c:manualLayout>
              </c:layout>
              <c:showVal val="1"/>
            </c:dLbl>
            <c:dLbl>
              <c:idx val="11"/>
              <c:layout>
                <c:manualLayout>
                  <c:x val="-2.729044834308E-2"/>
                  <c:y val="6.9444444444444503E-2"/>
                </c:manualLayout>
              </c:layout>
              <c:showVal val="1"/>
            </c:dLbl>
            <c:dLbl>
              <c:idx val="12"/>
              <c:layout>
                <c:manualLayout>
                  <c:x val="-1.364522417153996E-2"/>
                  <c:y val="6.9444444444444503E-2"/>
                </c:manualLayout>
              </c:layout>
              <c:showVal val="1"/>
            </c:dLbl>
            <c:showVal val="1"/>
          </c:dLbls>
          <c:cat>
            <c:strRef>
              <c:f>Лист1!$E$8:$Q$8</c:f>
              <c:strCache>
                <c:ptCount val="13"/>
                <c:pt idx="0">
                  <c:v>2001</c:v>
                </c:pt>
                <c:pt idx="1">
                  <c:v>2002 г</c:v>
                </c:pt>
                <c:pt idx="2">
                  <c:v>2003 г</c:v>
                </c:pt>
                <c:pt idx="3">
                  <c:v>2004 г</c:v>
                </c:pt>
                <c:pt idx="4">
                  <c:v>2005 г</c:v>
                </c:pt>
                <c:pt idx="5">
                  <c:v>2006 г</c:v>
                </c:pt>
                <c:pt idx="6">
                  <c:v>2007 г</c:v>
                </c:pt>
                <c:pt idx="7">
                  <c:v>2008 г</c:v>
                </c:pt>
                <c:pt idx="8">
                  <c:v>2009 г</c:v>
                </c:pt>
                <c:pt idx="9">
                  <c:v>2010 г</c:v>
                </c:pt>
                <c:pt idx="10">
                  <c:v>2011 г</c:v>
                </c:pt>
                <c:pt idx="11">
                  <c:v>2012 г</c:v>
                </c:pt>
                <c:pt idx="12">
                  <c:v>2013 г</c:v>
                </c:pt>
              </c:strCache>
            </c:strRef>
          </c:cat>
          <c:val>
            <c:numRef>
              <c:f>Лист1!$E$9:$Q$9</c:f>
              <c:numCache>
                <c:formatCode>General</c:formatCode>
                <c:ptCount val="13"/>
                <c:pt idx="0">
                  <c:v>146.30000000000001</c:v>
                </c:pt>
                <c:pt idx="1">
                  <c:v>145.19999999999999</c:v>
                </c:pt>
                <c:pt idx="2">
                  <c:v>144.9</c:v>
                </c:pt>
                <c:pt idx="3">
                  <c:v>144.19999999999999</c:v>
                </c:pt>
                <c:pt idx="4">
                  <c:v>143.5</c:v>
                </c:pt>
                <c:pt idx="5">
                  <c:v>142.80000000000001</c:v>
                </c:pt>
                <c:pt idx="6">
                  <c:v>142.19999999999999</c:v>
                </c:pt>
                <c:pt idx="7">
                  <c:v>142</c:v>
                </c:pt>
                <c:pt idx="8">
                  <c:v>141.9</c:v>
                </c:pt>
                <c:pt idx="9">
                  <c:v>142.80000000000001</c:v>
                </c:pt>
                <c:pt idx="10">
                  <c:v>142.9</c:v>
                </c:pt>
                <c:pt idx="11">
                  <c:v>143.1</c:v>
                </c:pt>
                <c:pt idx="12">
                  <c:v>143.30000000000001</c:v>
                </c:pt>
              </c:numCache>
            </c:numRef>
          </c:val>
        </c:ser>
        <c:marker val="1"/>
        <c:axId val="34311552"/>
        <c:axId val="34321536"/>
      </c:lineChart>
      <c:catAx>
        <c:axId val="34311552"/>
        <c:scaling>
          <c:orientation val="minMax"/>
        </c:scaling>
        <c:axPos val="b"/>
        <c:tickLblPos val="nextTo"/>
        <c:crossAx val="34321536"/>
        <c:crosses val="autoZero"/>
        <c:auto val="1"/>
        <c:lblAlgn val="ctr"/>
        <c:lblOffset val="100"/>
      </c:catAx>
      <c:valAx>
        <c:axId val="34321536"/>
        <c:scaling>
          <c:orientation val="minMax"/>
        </c:scaling>
        <c:axPos val="l"/>
        <c:majorGridlines/>
        <c:numFmt formatCode="General" sourceLinked="1"/>
        <c:tickLblPos val="nextTo"/>
        <c:crossAx val="343115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200365551747212E-2"/>
          <c:y val="7.8588426327724739E-2"/>
          <c:w val="0.90072030491975053"/>
          <c:h val="0.46919251658781042"/>
        </c:manualLayout>
      </c:layout>
      <c:barChart>
        <c:barDir val="col"/>
        <c:grouping val="clustered"/>
        <c:ser>
          <c:idx val="0"/>
          <c:order val="0"/>
          <c:dPt>
            <c:idx val="8"/>
            <c:spPr>
              <a:solidFill>
                <a:srgbClr val="FF0000"/>
              </a:solidFill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howVal val="1"/>
          </c:dLbls>
          <c:cat>
            <c:multiLvlStrRef>
              <c:f>Лист1!$E$12:$F$21</c:f>
              <c:multiLvlStrCache>
                <c:ptCount val="10"/>
                <c:lvl>
                  <c:pt idx="0">
                    <c:v>Китай</c:v>
                  </c:pt>
                  <c:pt idx="1">
                    <c:v>Индия</c:v>
                  </c:pt>
                  <c:pt idx="2">
                    <c:v>США</c:v>
                  </c:pt>
                  <c:pt idx="3">
                    <c:v>Индонезия </c:v>
                  </c:pt>
                  <c:pt idx="4">
                    <c:v>Пакистан</c:v>
                  </c:pt>
                  <c:pt idx="5">
                    <c:v>Бразилия</c:v>
                  </c:pt>
                  <c:pt idx="6">
                    <c:v>Нигерия</c:v>
                  </c:pt>
                  <c:pt idx="7">
                    <c:v>Бангладеш</c:v>
                  </c:pt>
                  <c:pt idx="8">
                    <c:v>Россия</c:v>
                  </c:pt>
                  <c:pt idx="9">
                    <c:v>Япония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</c:lvl>
              </c:multiLvlStrCache>
            </c:multiLvlStrRef>
          </c:cat>
          <c:val>
            <c:numRef>
              <c:f>Лист1!$G$12:$G$21</c:f>
              <c:numCache>
                <c:formatCode>General</c:formatCode>
                <c:ptCount val="10"/>
                <c:pt idx="0">
                  <c:v>1359.4</c:v>
                </c:pt>
                <c:pt idx="1">
                  <c:v>1238.8</c:v>
                </c:pt>
                <c:pt idx="2">
                  <c:v>316</c:v>
                </c:pt>
                <c:pt idx="3">
                  <c:v>245</c:v>
                </c:pt>
                <c:pt idx="4">
                  <c:v>204.1</c:v>
                </c:pt>
                <c:pt idx="5">
                  <c:v>201</c:v>
                </c:pt>
                <c:pt idx="6">
                  <c:v>174.5</c:v>
                </c:pt>
                <c:pt idx="7">
                  <c:v>163.69999999999999</c:v>
                </c:pt>
                <c:pt idx="8">
                  <c:v>143.30000000000001</c:v>
                </c:pt>
                <c:pt idx="9">
                  <c:v>127.5</c:v>
                </c:pt>
              </c:numCache>
            </c:numRef>
          </c:val>
        </c:ser>
        <c:axId val="94028160"/>
        <c:axId val="94029696"/>
      </c:barChart>
      <c:catAx>
        <c:axId val="94028160"/>
        <c:scaling>
          <c:orientation val="minMax"/>
        </c:scaling>
        <c:axPos val="b"/>
        <c:tickLblPos val="nextTo"/>
        <c:crossAx val="94029696"/>
        <c:crosses val="autoZero"/>
        <c:auto val="1"/>
        <c:lblAlgn val="ctr"/>
        <c:lblOffset val="100"/>
      </c:catAx>
      <c:valAx>
        <c:axId val="94029696"/>
        <c:scaling>
          <c:orientation val="minMax"/>
        </c:scaling>
        <c:axPos val="l"/>
        <c:majorGridlines/>
        <c:numFmt formatCode="General" sourceLinked="1"/>
        <c:tickLblPos val="nextTo"/>
        <c:crossAx val="940281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Лист1!$F$49</c:f>
              <c:strCache>
                <c:ptCount val="1"/>
                <c:pt idx="0">
                  <c:v>родившихся</c:v>
                </c:pt>
              </c:strCache>
            </c:strRef>
          </c:tx>
          <c:marker>
            <c:symbol val="none"/>
          </c:marker>
          <c:cat>
            <c:numRef>
              <c:f>Лист1!$E$50:$E$70</c:f>
              <c:numCache>
                <c:formatCode>General</c:formatCode>
                <c:ptCount val="2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1992</c:v>
                </c:pt>
                <c:pt idx="7">
                  <c:v>1995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Лист1!$F$50:$F$70</c:f>
              <c:numCache>
                <c:formatCode>General</c:formatCode>
                <c:ptCount val="21"/>
                <c:pt idx="0">
                  <c:v>26.9</c:v>
                </c:pt>
                <c:pt idx="1">
                  <c:v>23.2</c:v>
                </c:pt>
                <c:pt idx="2">
                  <c:v>14.6</c:v>
                </c:pt>
                <c:pt idx="3">
                  <c:v>15.9</c:v>
                </c:pt>
                <c:pt idx="4">
                  <c:v>16.600000000000001</c:v>
                </c:pt>
                <c:pt idx="5">
                  <c:v>13.4</c:v>
                </c:pt>
                <c:pt idx="6">
                  <c:v>10.7</c:v>
                </c:pt>
                <c:pt idx="7">
                  <c:v>9.3000000000000007</c:v>
                </c:pt>
                <c:pt idx="8">
                  <c:v>8.7000000000000011</c:v>
                </c:pt>
                <c:pt idx="9">
                  <c:v>9</c:v>
                </c:pt>
                <c:pt idx="10">
                  <c:v>9.7000000000000011</c:v>
                </c:pt>
                <c:pt idx="11">
                  <c:v>10.200000000000001</c:v>
                </c:pt>
                <c:pt idx="12">
                  <c:v>10.4</c:v>
                </c:pt>
                <c:pt idx="13">
                  <c:v>10.200000000000001</c:v>
                </c:pt>
                <c:pt idx="14">
                  <c:v>10.3</c:v>
                </c:pt>
                <c:pt idx="15">
                  <c:v>11.3</c:v>
                </c:pt>
                <c:pt idx="16">
                  <c:v>12</c:v>
                </c:pt>
                <c:pt idx="17">
                  <c:v>12.3</c:v>
                </c:pt>
                <c:pt idx="18">
                  <c:v>12.5</c:v>
                </c:pt>
                <c:pt idx="19">
                  <c:v>12.6</c:v>
                </c:pt>
                <c:pt idx="20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Лист1!$G$49</c:f>
              <c:strCache>
                <c:ptCount val="1"/>
                <c:pt idx="0">
                  <c:v>умерших</c:v>
                </c:pt>
              </c:strCache>
            </c:strRef>
          </c:tx>
          <c:marker>
            <c:symbol val="none"/>
          </c:marker>
          <c:cat>
            <c:numRef>
              <c:f>Лист1!$E$50:$E$70</c:f>
              <c:numCache>
                <c:formatCode>General</c:formatCode>
                <c:ptCount val="2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1992</c:v>
                </c:pt>
                <c:pt idx="7">
                  <c:v>1995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Лист1!$G$50:$G$70</c:f>
              <c:numCache>
                <c:formatCode>General</c:formatCode>
                <c:ptCount val="21"/>
                <c:pt idx="0">
                  <c:v>10.1</c:v>
                </c:pt>
                <c:pt idx="1">
                  <c:v>7.4</c:v>
                </c:pt>
                <c:pt idx="2">
                  <c:v>8.7000000000000011</c:v>
                </c:pt>
                <c:pt idx="3">
                  <c:v>11</c:v>
                </c:pt>
                <c:pt idx="4">
                  <c:v>11.3</c:v>
                </c:pt>
                <c:pt idx="5">
                  <c:v>11.2</c:v>
                </c:pt>
                <c:pt idx="6">
                  <c:v>12.2</c:v>
                </c:pt>
                <c:pt idx="7">
                  <c:v>15</c:v>
                </c:pt>
                <c:pt idx="8">
                  <c:v>15.3</c:v>
                </c:pt>
                <c:pt idx="9">
                  <c:v>15.6</c:v>
                </c:pt>
                <c:pt idx="10">
                  <c:v>16.2</c:v>
                </c:pt>
                <c:pt idx="11">
                  <c:v>16.399999999999999</c:v>
                </c:pt>
                <c:pt idx="12">
                  <c:v>15.9</c:v>
                </c:pt>
                <c:pt idx="13">
                  <c:v>16.100000000000001</c:v>
                </c:pt>
                <c:pt idx="14">
                  <c:v>15.1</c:v>
                </c:pt>
                <c:pt idx="15">
                  <c:v>14.6</c:v>
                </c:pt>
                <c:pt idx="16">
                  <c:v>14.5</c:v>
                </c:pt>
                <c:pt idx="17">
                  <c:v>14.1</c:v>
                </c:pt>
                <c:pt idx="18">
                  <c:v>14.2</c:v>
                </c:pt>
                <c:pt idx="19">
                  <c:v>13.5</c:v>
                </c:pt>
                <c:pt idx="20">
                  <c:v>13.3</c:v>
                </c:pt>
              </c:numCache>
            </c:numRef>
          </c:val>
        </c:ser>
        <c:marker val="1"/>
        <c:axId val="94264704"/>
        <c:axId val="94270592"/>
      </c:lineChart>
      <c:catAx>
        <c:axId val="94264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4270592"/>
        <c:crosses val="autoZero"/>
        <c:auto val="1"/>
        <c:lblAlgn val="ctr"/>
        <c:lblOffset val="100"/>
      </c:catAx>
      <c:valAx>
        <c:axId val="94270592"/>
        <c:scaling>
          <c:orientation val="minMax"/>
        </c:scaling>
        <c:axPos val="l"/>
        <c:majorGridlines/>
        <c:numFmt formatCode="General" sourceLinked="1"/>
        <c:tickLblPos val="nextTo"/>
        <c:crossAx val="9426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727097574844259"/>
          <c:y val="0.93118949394570338"/>
          <c:w val="0.43771956584489491"/>
          <c:h val="5.9069326136621213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Прод.жиз.!$W$3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2"/>
              <c:layout>
                <c:manualLayout>
                  <c:x val="-4.3896714832077986E-2"/>
                  <c:y val="-5.4313101774199513E-2"/>
                </c:manualLayout>
              </c:layout>
              <c:showVal val="1"/>
            </c:dLbl>
            <c:dLbl>
              <c:idx val="3"/>
              <c:layout>
                <c:manualLayout>
                  <c:x val="-3.1924883514238389E-2"/>
                  <c:y val="-5.4313101774199492E-2"/>
                </c:manualLayout>
              </c:layout>
              <c:showVal val="1"/>
            </c:dLbl>
            <c:dLbl>
              <c:idx val="4"/>
              <c:layout>
                <c:manualLayout>
                  <c:x val="-3.3920188733878268E-2"/>
                  <c:y val="6.8796595580652681E-2"/>
                </c:manualLayout>
              </c:layout>
              <c:showVal val="1"/>
            </c:dLbl>
            <c:dLbl>
              <c:idx val="5"/>
              <c:layout>
                <c:manualLayout>
                  <c:x val="-2.9929578294598524E-2"/>
                  <c:y val="-5.0692228322586338E-2"/>
                </c:manualLayout>
              </c:layout>
              <c:showVal val="1"/>
            </c:dLbl>
            <c:dLbl>
              <c:idx val="6"/>
              <c:layout>
                <c:manualLayout>
                  <c:x val="-2.9929578294598434E-2"/>
                  <c:y val="6.5175722129039382E-2"/>
                </c:manualLayout>
              </c:layout>
              <c:showVal val="1"/>
            </c:dLbl>
            <c:dLbl>
              <c:idx val="7"/>
              <c:layout>
                <c:manualLayout>
                  <c:x val="-3.5915493953518188E-2"/>
                  <c:y val="-5.4313101774199513E-2"/>
                </c:manualLayout>
              </c:layout>
              <c:showVal val="1"/>
            </c:dLbl>
            <c:dLbl>
              <c:idx val="8"/>
              <c:layout>
                <c:manualLayout>
                  <c:x val="-2.9929578294598434E-2"/>
                  <c:y val="-5.0692228322586338E-2"/>
                </c:manualLayout>
              </c:layout>
              <c:showVal val="1"/>
            </c:dLbl>
            <c:dLbl>
              <c:idx val="9"/>
              <c:layout>
                <c:manualLayout>
                  <c:x val="-2.9929578294598434E-2"/>
                  <c:y val="5.7933975225812832E-2"/>
                </c:manualLayout>
              </c:layout>
              <c:showVal val="1"/>
            </c:dLbl>
            <c:dLbl>
              <c:idx val="10"/>
              <c:layout>
                <c:manualLayout>
                  <c:x val="-3.1924883514238389E-2"/>
                  <c:y val="5.0692228322586338E-2"/>
                </c:manualLayout>
              </c:layout>
              <c:showVal val="1"/>
            </c:dLbl>
            <c:dLbl>
              <c:idx val="11"/>
              <c:layout>
                <c:manualLayout>
                  <c:x val="-4.1901409612437886E-2"/>
                  <c:y val="-5.4313101774199492E-2"/>
                </c:manualLayout>
              </c:layout>
              <c:showVal val="1"/>
            </c:dLbl>
            <c:dLbl>
              <c:idx val="12"/>
              <c:layout>
                <c:manualLayout>
                  <c:x val="-3.7910799173158087E-2"/>
                  <c:y val="-5.0692228322586338E-2"/>
                </c:manualLayout>
              </c:layout>
              <c:showVal val="1"/>
            </c:dLbl>
            <c:dLbl>
              <c:idx val="13"/>
              <c:layout>
                <c:manualLayout>
                  <c:x val="-3.9906104392797979E-2"/>
                  <c:y val="-4.7071354870972866E-2"/>
                </c:manualLayout>
              </c:layout>
              <c:showVal val="1"/>
            </c:dLbl>
            <c:dLbl>
              <c:idx val="14"/>
              <c:layout>
                <c:manualLayout>
                  <c:x val="-3.1924883514238389E-2"/>
                  <c:y val="-5.0692228322586338E-2"/>
                </c:manualLayout>
              </c:layout>
              <c:showVal val="1"/>
            </c:dLbl>
            <c:dLbl>
              <c:idx val="15"/>
              <c:layout>
                <c:manualLayout>
                  <c:x val="-2.9929578294598434E-2"/>
                  <c:y val="-5.7933975225812832E-2"/>
                </c:manualLayout>
              </c:layout>
              <c:showVal val="1"/>
            </c:dLbl>
            <c:dLbl>
              <c:idx val="16"/>
              <c:layout>
                <c:manualLayout>
                  <c:x val="-2.9929578294598434E-2"/>
                  <c:y val="-4.3450481419359567E-2"/>
                </c:manualLayout>
              </c:layout>
              <c:showVal val="1"/>
            </c:dLbl>
            <c:dLbl>
              <c:idx val="17"/>
              <c:layout>
                <c:manualLayout>
                  <c:x val="-2.7934273074958649E-2"/>
                  <c:y val="-5.4313101774199492E-2"/>
                </c:manualLayout>
              </c:layout>
              <c:showVal val="1"/>
            </c:dLbl>
            <c:dLbl>
              <c:idx val="18"/>
              <c:layout>
                <c:manualLayout>
                  <c:x val="0"/>
                  <c:y val="-4.7071354870972887E-2"/>
                </c:manualLayout>
              </c:layout>
              <c:showVal val="1"/>
            </c:dLbl>
            <c:showVal val="1"/>
          </c:dLbls>
          <c:cat>
            <c:numRef>
              <c:f>Прод.жиз.!$V$4:$V$22</c:f>
              <c:numCache>
                <c:formatCode>General</c:formatCode>
                <c:ptCount val="19"/>
                <c:pt idx="0">
                  <c:v>1897</c:v>
                </c:pt>
                <c:pt idx="1">
                  <c:v>1927</c:v>
                </c:pt>
                <c:pt idx="2">
                  <c:v>1961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Прод.жиз.!$W$4:$W$22</c:f>
              <c:numCache>
                <c:formatCode>0.0</c:formatCode>
                <c:ptCount val="19"/>
                <c:pt idx="0">
                  <c:v>30.5</c:v>
                </c:pt>
                <c:pt idx="1">
                  <c:v>42.9</c:v>
                </c:pt>
                <c:pt idx="2">
                  <c:v>68.599999999999994</c:v>
                </c:pt>
                <c:pt idx="3">
                  <c:v>68.900000000000006</c:v>
                </c:pt>
                <c:pt idx="4">
                  <c:v>67.599999999999994</c:v>
                </c:pt>
                <c:pt idx="5">
                  <c:v>69.2</c:v>
                </c:pt>
                <c:pt idx="6">
                  <c:v>64.5</c:v>
                </c:pt>
                <c:pt idx="7">
                  <c:v>65.3</c:v>
                </c:pt>
                <c:pt idx="8">
                  <c:v>65.23</c:v>
                </c:pt>
                <c:pt idx="9">
                  <c:v>64.95</c:v>
                </c:pt>
                <c:pt idx="10">
                  <c:v>64.84</c:v>
                </c:pt>
                <c:pt idx="11">
                  <c:v>65.31</c:v>
                </c:pt>
                <c:pt idx="12">
                  <c:v>65.36999999999999</c:v>
                </c:pt>
                <c:pt idx="13">
                  <c:v>66.69</c:v>
                </c:pt>
                <c:pt idx="14">
                  <c:v>67.61</c:v>
                </c:pt>
                <c:pt idx="15">
                  <c:v>67.989999999999995</c:v>
                </c:pt>
                <c:pt idx="16">
                  <c:v>68.78</c:v>
                </c:pt>
                <c:pt idx="17">
                  <c:v>68.940000000000026</c:v>
                </c:pt>
                <c:pt idx="18">
                  <c:v>69.83</c:v>
                </c:pt>
              </c:numCache>
            </c:numRef>
          </c:val>
        </c:ser>
        <c:marker val="1"/>
        <c:axId val="94275840"/>
        <c:axId val="94289920"/>
      </c:lineChart>
      <c:catAx>
        <c:axId val="94275840"/>
        <c:scaling>
          <c:orientation val="minMax"/>
        </c:scaling>
        <c:axPos val="b"/>
        <c:majorGridlines/>
        <c:numFmt formatCode="General" sourceLinked="1"/>
        <c:tickLblPos val="nextTo"/>
        <c:crossAx val="94289920"/>
        <c:crosses val="autoZero"/>
        <c:auto val="1"/>
        <c:lblAlgn val="ctr"/>
        <c:lblOffset val="100"/>
      </c:catAx>
      <c:valAx>
        <c:axId val="94289920"/>
        <c:scaling>
          <c:orientation val="minMax"/>
        </c:scaling>
        <c:axPos val="l"/>
        <c:majorGridlines/>
        <c:numFmt formatCode="0.0" sourceLinked="1"/>
        <c:tickLblPos val="nextTo"/>
        <c:crossAx val="9427584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Прод.жиз.!$R$28</c:f>
              <c:strCache>
                <c:ptCount val="1"/>
                <c:pt idx="0">
                  <c:v>мужчины</c:v>
                </c:pt>
              </c:strCache>
            </c:strRef>
          </c:tx>
          <c:dLbls>
            <c:showVal val="1"/>
          </c:dLbls>
          <c:cat>
            <c:numRef>
              <c:f>Прод.жиз.!$Q$29:$Q$47</c:f>
              <c:numCache>
                <c:formatCode>General</c:formatCode>
                <c:ptCount val="19"/>
                <c:pt idx="0">
                  <c:v>1897</c:v>
                </c:pt>
                <c:pt idx="1">
                  <c:v>1927</c:v>
                </c:pt>
                <c:pt idx="2">
                  <c:v>1961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Прод.жиз.!$R$29:$R$47</c:f>
              <c:numCache>
                <c:formatCode>0.0</c:formatCode>
                <c:ptCount val="19"/>
                <c:pt idx="0">
                  <c:v>29.4</c:v>
                </c:pt>
                <c:pt idx="1">
                  <c:v>40.200000000000003</c:v>
                </c:pt>
                <c:pt idx="2">
                  <c:v>63.8</c:v>
                </c:pt>
                <c:pt idx="3">
                  <c:v>63.2</c:v>
                </c:pt>
                <c:pt idx="4">
                  <c:v>61.5</c:v>
                </c:pt>
                <c:pt idx="5">
                  <c:v>63.7</c:v>
                </c:pt>
                <c:pt idx="6">
                  <c:v>58.1</c:v>
                </c:pt>
                <c:pt idx="7">
                  <c:v>59</c:v>
                </c:pt>
                <c:pt idx="8">
                  <c:v>58.92</c:v>
                </c:pt>
                <c:pt idx="9">
                  <c:v>58.68</c:v>
                </c:pt>
                <c:pt idx="10">
                  <c:v>58.53</c:v>
                </c:pt>
                <c:pt idx="11">
                  <c:v>58.91</c:v>
                </c:pt>
                <c:pt idx="12">
                  <c:v>58.92</c:v>
                </c:pt>
                <c:pt idx="13">
                  <c:v>60.43</c:v>
                </c:pt>
                <c:pt idx="14">
                  <c:v>61.46</c:v>
                </c:pt>
                <c:pt idx="15">
                  <c:v>61.92</c:v>
                </c:pt>
                <c:pt idx="16">
                  <c:v>62.87</c:v>
                </c:pt>
                <c:pt idx="17">
                  <c:v>63.09</c:v>
                </c:pt>
                <c:pt idx="18">
                  <c:v>64.040000000000006</c:v>
                </c:pt>
              </c:numCache>
            </c:numRef>
          </c:val>
        </c:ser>
        <c:ser>
          <c:idx val="1"/>
          <c:order val="1"/>
          <c:tx>
            <c:strRef>
              <c:f>Прод.жиз.!$S$28</c:f>
              <c:strCache>
                <c:ptCount val="1"/>
                <c:pt idx="0">
                  <c:v>женщины</c:v>
                </c:pt>
              </c:strCache>
            </c:strRef>
          </c:tx>
          <c:dLbls>
            <c:showVal val="1"/>
          </c:dLbls>
          <c:cat>
            <c:numRef>
              <c:f>Прод.жиз.!$Q$29:$Q$47</c:f>
              <c:numCache>
                <c:formatCode>General</c:formatCode>
                <c:ptCount val="19"/>
                <c:pt idx="0">
                  <c:v>1897</c:v>
                </c:pt>
                <c:pt idx="1">
                  <c:v>1927</c:v>
                </c:pt>
                <c:pt idx="2">
                  <c:v>1961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Прод.жиз.!$S$29:$S$47</c:f>
              <c:numCache>
                <c:formatCode>0.0</c:formatCode>
                <c:ptCount val="19"/>
                <c:pt idx="0">
                  <c:v>31.7</c:v>
                </c:pt>
                <c:pt idx="1">
                  <c:v>45.6</c:v>
                </c:pt>
                <c:pt idx="2">
                  <c:v>72.400000000000006</c:v>
                </c:pt>
                <c:pt idx="3">
                  <c:v>73.599999999999994</c:v>
                </c:pt>
                <c:pt idx="4">
                  <c:v>73</c:v>
                </c:pt>
                <c:pt idx="5">
                  <c:v>74.3</c:v>
                </c:pt>
                <c:pt idx="6">
                  <c:v>71.599999999999994</c:v>
                </c:pt>
                <c:pt idx="7">
                  <c:v>72.3</c:v>
                </c:pt>
                <c:pt idx="8">
                  <c:v>72.169999999999987</c:v>
                </c:pt>
                <c:pt idx="9">
                  <c:v>71.900000000000006</c:v>
                </c:pt>
                <c:pt idx="10">
                  <c:v>71.849999999999994</c:v>
                </c:pt>
                <c:pt idx="11">
                  <c:v>72.36</c:v>
                </c:pt>
                <c:pt idx="12">
                  <c:v>72.47</c:v>
                </c:pt>
                <c:pt idx="13">
                  <c:v>73.34</c:v>
                </c:pt>
                <c:pt idx="14">
                  <c:v>74.02</c:v>
                </c:pt>
                <c:pt idx="15">
                  <c:v>74.28</c:v>
                </c:pt>
                <c:pt idx="16">
                  <c:v>74.790000000000006</c:v>
                </c:pt>
                <c:pt idx="17">
                  <c:v>74.88</c:v>
                </c:pt>
                <c:pt idx="18">
                  <c:v>75.61</c:v>
                </c:pt>
              </c:numCache>
            </c:numRef>
          </c:val>
        </c:ser>
        <c:axId val="35366784"/>
        <c:axId val="35368320"/>
      </c:barChart>
      <c:catAx>
        <c:axId val="35366784"/>
        <c:scaling>
          <c:orientation val="minMax"/>
        </c:scaling>
        <c:axPos val="l"/>
        <c:numFmt formatCode="General" sourceLinked="1"/>
        <c:tickLblPos val="nextTo"/>
        <c:crossAx val="35368320"/>
        <c:crosses val="autoZero"/>
        <c:auto val="1"/>
        <c:lblAlgn val="ctr"/>
        <c:lblOffset val="100"/>
      </c:catAx>
      <c:valAx>
        <c:axId val="35368320"/>
        <c:scaling>
          <c:orientation val="minMax"/>
        </c:scaling>
        <c:axPos val="b"/>
        <c:majorGridlines/>
        <c:numFmt formatCode="0.0" sourceLinked="1"/>
        <c:tickLblPos val="nextTo"/>
        <c:crossAx val="3536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542303149606298"/>
          <c:y val="0.9355187096116655"/>
          <c:w val="0.28042814960629925"/>
          <c:h val="6.44812903883343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CA95F1-BA75-4B7B-93C8-54CF90315D78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36C210-5C32-4DB7-9673-5D6956946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Численность населения России.</a:t>
            </a:r>
            <a:br>
              <a:rPr lang="ru-RU" dirty="0" smtClean="0"/>
            </a:br>
            <a:r>
              <a:rPr lang="ru-RU" dirty="0" smtClean="0"/>
              <a:t>Естественное движение населения.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11607"/>
            <a:ext cx="8929718" cy="119970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Тема урока: </a:t>
            </a:r>
            <a:r>
              <a:rPr lang="ru-RU" b="1" dirty="0" smtClean="0"/>
              <a:t>ЧИСЛЕННОСТЬ НАСЕЛЕНИЯ РОССИИ.          </a:t>
            </a:r>
          </a:p>
          <a:p>
            <a:pPr algn="l"/>
            <a:r>
              <a:rPr lang="ru-RU" b="1" dirty="0" smtClean="0"/>
              <a:t>                   ЕСТЕСТВЕННОЕ ДВИЖЕНИЕ НАСЕЛЕНИЯ.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429124" cy="31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71487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показателей рождаемости и смертности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285860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рождаемости в России по регионам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700" dirty="0" smtClean="0"/>
              <a:t>Десять регионов России с наиболее высокими и наиболее низкими показателями рождаемости 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00174"/>
          <a:ext cx="8072493" cy="4834158"/>
        </p:xfrm>
        <a:graphic>
          <a:graphicData uri="http://schemas.openxmlformats.org/drawingml/2006/table">
            <a:tbl>
              <a:tblPr/>
              <a:tblGrid>
                <a:gridCol w="3071834"/>
                <a:gridCol w="1071570"/>
                <a:gridCol w="3000396"/>
                <a:gridCol w="928693"/>
              </a:tblGrid>
              <a:tr h="352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низкими показателями рождаемости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низкими показателями рождаемости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8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Российская Федерация – 13,3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 Тыва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26,5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Ивановская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11,1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Чеченская Республика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25,9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Псковская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11,1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 Алтай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Воронежская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10,9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 Ингушетия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Рязанская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10,9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Республика Дагестан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19,1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Пензенская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10,8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Республика Саха (Якутия)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17,6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Смоленская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10,5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Ханты-Мансийский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автономный округ -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Югра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17,6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Тульская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10,1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 Бурятия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17,4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 Мордовия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10,0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Ненецкий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автономный округ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17,4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Тамбовская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Тюменская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17,2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Ленинградская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9,0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23" marR="14623" marT="14623" marB="14623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смертности по регионам России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Десять регионов России с наиболее высокими и наиболее низкими показателями смертности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1397001"/>
          <a:ext cx="8501124" cy="5334800"/>
        </p:xfrm>
        <a:graphic>
          <a:graphicData uri="http://schemas.openxmlformats.org/drawingml/2006/table">
            <a:tbl>
              <a:tblPr/>
              <a:tblGrid>
                <a:gridCol w="3500464"/>
                <a:gridCol w="750098"/>
                <a:gridCol w="3393306"/>
                <a:gridCol w="857256"/>
              </a:tblGrid>
              <a:tr h="399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низкими показателями смертности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высокими показателями смертности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Российская Федерация – 13,3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9,9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Псковская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19,5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Карачаево-Черкесская Республика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9,7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Тверская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18,2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 Саха (Якутия)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9,3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Новгородская область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17,9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Кабардино-Балкарская Республика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8,9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Тульская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Тюменская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8,4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Ивановская область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16,9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Ханты-Мансийский автономный округ - Югра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6,3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Смоленская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16,8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Дагестан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5,6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Владимирская область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Чеченская Республика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5,4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Курская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16,6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Ямало-Ненецкий автономный округ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5,3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Орловская область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16,6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Ингушетия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Рязанская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16,5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Показатели естественного прироста по регионам России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Десять регионов России с наиболее высокими и наиболее низкими показателями смертности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500177"/>
          <a:ext cx="8644000" cy="5019676"/>
        </p:xfrm>
        <a:graphic>
          <a:graphicData uri="http://schemas.openxmlformats.org/drawingml/2006/table">
            <a:tbl>
              <a:tblPr/>
              <a:tblGrid>
                <a:gridCol w="3714776"/>
                <a:gridCol w="607224"/>
                <a:gridCol w="3750494"/>
                <a:gridCol w="571506"/>
              </a:tblGrid>
              <a:tr h="389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низкими показателями ЕП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Регионы с наиболее высокими показателями ЕП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Российская Федерация – 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Орловская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-5,2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Чеченская Республика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20,5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Рязанская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-5,5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 Ингушетия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18,9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Ленинградская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-5,7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Тыва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15,4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Ивановская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-5,8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Дагестан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13,4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Новгородская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-6,0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Ханты-Мансийский автономный округ - Югра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11,4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Смоленская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-6,2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Ямало-Ненецкий автономный округ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11,3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Тамбовская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-6,5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Алтай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11,0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Тверская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-6,7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Тюменская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8,8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Тульская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-7,6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Республика Саха (Якутия)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8,3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Псковская область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-8,5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Ненецкий автономный округ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7,2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01" marR="16601" marT="16601" marB="16601" anchor="b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7"/>
            <a:ext cx="8643998" cy="15716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/>
              <a:t>Демографический кризис - </a:t>
            </a:r>
            <a:r>
              <a:rPr lang="ru-RU" sz="2400" dirty="0" smtClean="0"/>
              <a:t>явление, при котором ЕП из года в год уменьшается, а рождаемость ниже смертности  (ЕП отрицательный).</a:t>
            </a:r>
          </a:p>
          <a:p>
            <a:r>
              <a:rPr lang="ru-RU" sz="2400" b="1" i="1" dirty="0" err="1" smtClean="0"/>
              <a:t>Депопуляция</a:t>
            </a:r>
            <a:r>
              <a:rPr lang="ru-RU" sz="2400" b="1" i="1" dirty="0" smtClean="0"/>
              <a:t> - </a:t>
            </a:r>
            <a:r>
              <a:rPr lang="ru-RU" sz="2400" dirty="0" smtClean="0"/>
              <a:t>вымирание нации.</a:t>
            </a:r>
          </a:p>
          <a:p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Средняя продолжительность жизни россиян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62236"/>
          <a:ext cx="8286808" cy="5995764"/>
        </p:xfrm>
        <a:graphic>
          <a:graphicData uri="http://schemas.openxmlformats.org/drawingml/2006/table">
            <a:tbl>
              <a:tblPr/>
              <a:tblGrid>
                <a:gridCol w="3071835"/>
                <a:gridCol w="2786457"/>
                <a:gridCol w="1214258"/>
                <a:gridCol w="1214258"/>
              </a:tblGrid>
              <a:tr h="1705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 население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6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1896-1897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30,54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31,69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1926-1927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42,93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40,23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1961-1962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68,75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63,78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72,38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1970-1971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68,93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63,21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73,55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1980-1981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67,61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61,53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69,19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63,73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74,3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64,52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58,12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71,59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65,34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59,03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72,26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65,23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58,92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72,17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64,95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58,68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64,84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58,53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71,85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58,91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72,36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65,37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58,92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72,47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66,69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73,34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67,61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61,46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74,02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67,99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61,92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74,28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68,78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62,87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74,79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68,94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63,09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74,88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69,83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75,61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Динамика показателей средней продолжительности жизни в России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>
                <a:effectLst/>
              </a:rPr>
              <a:t>Численность населения России на 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1 января 2013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1"/>
            <a:ext cx="7286676" cy="48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143 347 059 человек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Динамика показателей средней продолжительности жизни у мужчин и женщин в России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571612"/>
          <a:ext cx="8358246" cy="1638956"/>
        </p:xfrm>
        <a:graphic>
          <a:graphicData uri="http://schemas.openxmlformats.org/drawingml/2006/table">
            <a:tbl>
              <a:tblPr/>
              <a:tblGrid>
                <a:gridCol w="748332"/>
                <a:gridCol w="737926"/>
                <a:gridCol w="726653"/>
                <a:gridCol w="860190"/>
                <a:gridCol w="860190"/>
                <a:gridCol w="737926"/>
                <a:gridCol w="737059"/>
                <a:gridCol w="737926"/>
                <a:gridCol w="737059"/>
                <a:gridCol w="737926"/>
                <a:gridCol w="737059"/>
              </a:tblGrid>
              <a:tr h="580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1897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1910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1928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1939 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1959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 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1989 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 г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 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численности населения России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3571876"/>
          <a:ext cx="8786871" cy="1357322"/>
        </p:xfrm>
        <a:graphic>
          <a:graphicData uri="http://schemas.openxmlformats.org/drawingml/2006/table">
            <a:tbl>
              <a:tblPr/>
              <a:tblGrid>
                <a:gridCol w="641529"/>
                <a:gridCol w="641529"/>
                <a:gridCol w="641529"/>
                <a:gridCol w="641529"/>
                <a:gridCol w="640625"/>
                <a:gridCol w="641529"/>
                <a:gridCol w="641529"/>
                <a:gridCol w="640625"/>
                <a:gridCol w="641529"/>
                <a:gridCol w="641529"/>
                <a:gridCol w="641529"/>
                <a:gridCol w="865930"/>
                <a:gridCol w="865930"/>
              </a:tblGrid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</a:t>
                      </a:r>
                      <a:endParaRPr lang="ru-RU" sz="1600" spc="-1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146,3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145,2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144,9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144,2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143,5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142,8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142,2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142,8</a:t>
                      </a:r>
                      <a:endParaRPr lang="ru-RU" sz="1600" spc="-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142,9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143,1</a:t>
                      </a:r>
                      <a:endParaRPr lang="ru-RU" sz="16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143,3</a:t>
                      </a:r>
                      <a:endParaRPr lang="ru-RU" sz="1600" spc="-1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96" marR="677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0"/>
          <a:ext cx="900115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143248"/>
          <a:ext cx="91440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Место России по численности населения в мире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64" y="4286256"/>
          <a:ext cx="6000792" cy="2523744"/>
        </p:xfrm>
        <a:graphic>
          <a:graphicData uri="http://schemas.openxmlformats.org/drawingml/2006/table">
            <a:tbl>
              <a:tblPr/>
              <a:tblGrid>
                <a:gridCol w="717240"/>
                <a:gridCol w="1026099"/>
                <a:gridCol w="1631464"/>
                <a:gridCol w="2625989"/>
              </a:tblGrid>
              <a:tr h="3304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Рейтинг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населения, млн.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 общей численности населения мира,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Индонезия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Пакистан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Бразилия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Нигерия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Бангладеш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142984"/>
          <a:ext cx="91440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</a:rPr>
              <a:t>Изменение рейтинга страны в мире по численности населения</a:t>
            </a:r>
            <a:endParaRPr lang="ru-RU" sz="32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000240"/>
          <a:ext cx="3286148" cy="3154680"/>
        </p:xfrm>
        <a:graphic>
          <a:graphicData uri="http://schemas.openxmlformats.org/drawingml/2006/table">
            <a:tbl>
              <a:tblPr/>
              <a:tblGrid>
                <a:gridCol w="1091643"/>
                <a:gridCol w="2194505"/>
              </a:tblGrid>
              <a:tr h="549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численности населения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lum bright="-16000" contrast="44000"/>
          </a:blip>
          <a:srcRect/>
          <a:stretch>
            <a:fillRect/>
          </a:stretch>
        </p:blipFill>
        <p:spPr bwMode="auto">
          <a:xfrm>
            <a:off x="3786182" y="1285860"/>
            <a:ext cx="5357818" cy="536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Естественное движение населения</a:t>
            </a:r>
            <a:endParaRPr lang="ru-RU" sz="3200" dirty="0"/>
          </a:p>
        </p:txBody>
      </p:sp>
      <p:pic>
        <p:nvPicPr>
          <p:cNvPr id="4" name="Содержимое 3" descr="http://files.1september.ru/festival/articles/410903/img1.gif"/>
          <p:cNvPicPr>
            <a:picLocks noGrp="1"/>
          </p:cNvPicPr>
          <p:nvPr>
            <p:ph idx="1"/>
          </p:nvPr>
        </p:nvPicPr>
        <p:blipFill>
          <a:blip r:embed="rId2" cstate="print"/>
          <a:srcRect l="7339" b="46217"/>
          <a:stretch>
            <a:fillRect/>
          </a:stretch>
        </p:blipFill>
        <p:spPr bwMode="auto">
          <a:xfrm>
            <a:off x="2357422" y="4786322"/>
            <a:ext cx="67865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928670"/>
          <a:ext cx="8215369" cy="3814104"/>
        </p:xfrm>
        <a:graphic>
          <a:graphicData uri="http://schemas.openxmlformats.org/drawingml/2006/table">
            <a:tbl>
              <a:tblPr/>
              <a:tblGrid>
                <a:gridCol w="2300302"/>
                <a:gridCol w="5915067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Естественное движение населения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совокупность процессов рождаемости, смертности и естественного прироста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Рождаемость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число родившихся за год на 1000 человек населения.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Смертность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число умерших за год на 1000 человек населения.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Воспроизводство населения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процесс непрерывной смены поколений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Естественный прирост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Разность между числом родившихся и умерших за определённое время (Е. п. = Р-С);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Превышение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рождаемости над смертностью: (Р&gt;С) Прирост положительный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Естественная убыль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Превышение смертности над рождаемостью (Р&lt;С) Прирост отрицательный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Естественное движение населения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215372" cy="6077078"/>
        </p:xfrm>
        <a:graphic>
          <a:graphicData uri="http://schemas.openxmlformats.org/drawingml/2006/table">
            <a:tbl>
              <a:tblPr/>
              <a:tblGrid>
                <a:gridCol w="1531248"/>
                <a:gridCol w="1531248"/>
                <a:gridCol w="2576438"/>
                <a:gridCol w="2576438"/>
              </a:tblGrid>
              <a:tr h="262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 1000 человек населения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родившихся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умерших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естественный прирост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1992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-1,5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-5,7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-6,5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-0,9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-0,0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9" marR="62299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</TotalTime>
  <Words>880</Words>
  <Application>Microsoft Office PowerPoint</Application>
  <PresentationFormat>Экран (4:3)</PresentationFormat>
  <Paragraphs>484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Численность населения России. Естественное движение населения.</vt:lpstr>
      <vt:lpstr>  Численность населения России на  1 января 2013 года   </vt:lpstr>
      <vt:lpstr> Динамика численности населения России </vt:lpstr>
      <vt:lpstr>Слайд 4</vt:lpstr>
      <vt:lpstr>Место России по численности населения в мире</vt:lpstr>
      <vt:lpstr>Слайд 6</vt:lpstr>
      <vt:lpstr>Изменение рейтинга страны в мире по численности населения</vt:lpstr>
      <vt:lpstr>Естественное движение населения</vt:lpstr>
      <vt:lpstr>Естественное движение населения</vt:lpstr>
      <vt:lpstr>Динамика показателей рождаемости и смертности</vt:lpstr>
      <vt:lpstr>Показатели рождаемости в России по регионам</vt:lpstr>
      <vt:lpstr>Десять регионов России с наиболее высокими и наиболее низкими показателями рождаемости </vt:lpstr>
      <vt:lpstr>Показатели смертности по регионам России</vt:lpstr>
      <vt:lpstr>Десять регионов России с наиболее высокими и наиболее низкими показателями смертности </vt:lpstr>
      <vt:lpstr>Показатели естественного прироста по регионам России</vt:lpstr>
      <vt:lpstr>Десять регионов России с наиболее высокими и наиболее низкими показателями смертности</vt:lpstr>
      <vt:lpstr>Слайд 17</vt:lpstr>
      <vt:lpstr>Средняя продолжительность жизни россиян</vt:lpstr>
      <vt:lpstr>Динамика показателей средней продолжительности жизни в России</vt:lpstr>
      <vt:lpstr>Динамика показателей средней продолжительности жизни у мужчин и женщин в России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Численность населения России. Естественное движение населения.</dc:title>
  <dc:creator>Admin</dc:creator>
  <cp:lastModifiedBy>Admin</cp:lastModifiedBy>
  <cp:revision>20</cp:revision>
  <dcterms:created xsi:type="dcterms:W3CDTF">2013-08-09T09:51:04Z</dcterms:created>
  <dcterms:modified xsi:type="dcterms:W3CDTF">2013-08-12T10:03:53Z</dcterms:modified>
</cp:coreProperties>
</file>